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1"/>
  </p:notesMasterIdLst>
  <p:sldIdLst>
    <p:sldId id="256" r:id="rId2"/>
    <p:sldId id="257" r:id="rId3"/>
    <p:sldId id="289" r:id="rId4"/>
    <p:sldId id="258" r:id="rId5"/>
    <p:sldId id="290" r:id="rId6"/>
    <p:sldId id="292" r:id="rId7"/>
    <p:sldId id="291" r:id="rId8"/>
    <p:sldId id="294" r:id="rId9"/>
    <p:sldId id="299" r:id="rId10"/>
    <p:sldId id="296" r:id="rId11"/>
    <p:sldId id="304" r:id="rId12"/>
    <p:sldId id="301" r:id="rId13"/>
    <p:sldId id="302" r:id="rId14"/>
    <p:sldId id="303" r:id="rId15"/>
    <p:sldId id="305" r:id="rId16"/>
    <p:sldId id="306" r:id="rId17"/>
    <p:sldId id="308" r:id="rId18"/>
    <p:sldId id="309" r:id="rId19"/>
    <p:sldId id="310" r:id="rId20"/>
    <p:sldId id="311" r:id="rId21"/>
    <p:sldId id="300" r:id="rId22"/>
    <p:sldId id="313" r:id="rId23"/>
    <p:sldId id="325" r:id="rId24"/>
    <p:sldId id="326" r:id="rId25"/>
    <p:sldId id="330" r:id="rId26"/>
    <p:sldId id="332" r:id="rId27"/>
    <p:sldId id="318" r:id="rId28"/>
    <p:sldId id="333" r:id="rId29"/>
    <p:sldId id="320" r:id="rId30"/>
    <p:sldId id="334" r:id="rId31"/>
    <p:sldId id="322" r:id="rId32"/>
    <p:sldId id="335" r:id="rId33"/>
    <p:sldId id="323" r:id="rId34"/>
    <p:sldId id="324" r:id="rId35"/>
    <p:sldId id="327" r:id="rId36"/>
    <p:sldId id="331" r:id="rId37"/>
    <p:sldId id="336" r:id="rId38"/>
    <p:sldId id="343" r:id="rId39"/>
    <p:sldId id="344" r:id="rId40"/>
    <p:sldId id="337" r:id="rId41"/>
    <p:sldId id="338" r:id="rId42"/>
    <p:sldId id="339" r:id="rId43"/>
    <p:sldId id="340" r:id="rId44"/>
    <p:sldId id="279" r:id="rId45"/>
    <p:sldId id="341" r:id="rId46"/>
    <p:sldId id="342" r:id="rId47"/>
    <p:sldId id="285" r:id="rId48"/>
    <p:sldId id="345" r:id="rId49"/>
    <p:sldId id="286" r:id="rId50"/>
  </p:sldIdLst>
  <p:sldSz cx="9144000" cy="5143500" type="screen16x9"/>
  <p:notesSz cx="6858000" cy="9144000"/>
  <p:embeddedFontLst>
    <p:embeddedFont>
      <p:font typeface="Fira Sans" panose="020B0503050000020004" pitchFamily="34" charset="0"/>
      <p:regular r:id="rId52"/>
      <p:bold r:id="rId53"/>
      <p:italic r:id="rId54"/>
      <p:boldItalic r:id="rId55"/>
    </p:embeddedFont>
    <p:embeddedFont>
      <p:font typeface="Fira Sans Extra Condensed Medium" panose="020B0604020202020204" charset="0"/>
      <p:regular r:id="rId56"/>
      <p:bold r:id="rId57"/>
      <p:italic r:id="rId58"/>
      <p:boldItalic r:id="rId59"/>
    </p:embeddedFont>
    <p:embeddedFont>
      <p:font typeface="Fira Sans Medium" panose="020B0603050000020004" pitchFamily="34" charset="0"/>
      <p:regular r:id="rId60"/>
      <p:bold r:id="rId61"/>
      <p:italic r:id="rId62"/>
      <p:boldItalic r:id="rId63"/>
    </p:embeddedFont>
    <p:embeddedFont>
      <p:font typeface="Fira Sans SemiBold" panose="020B0603050000020004" pitchFamily="3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p:scale>
          <a:sx n="125" d="100"/>
          <a:sy n="125" d="100"/>
        </p:scale>
        <p:origin x="72" y="-216"/>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141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784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6314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757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755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48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086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360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9756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24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7"/>
        <p:cNvGrpSpPr/>
        <p:nvPr/>
      </p:nvGrpSpPr>
      <p:grpSpPr>
        <a:xfrm>
          <a:off x="0" y="0"/>
          <a:ext cx="0" cy="0"/>
          <a:chOff x="0" y="0"/>
          <a:chExt cx="0" cy="0"/>
        </a:xfrm>
      </p:grpSpPr>
      <p:sp>
        <p:nvSpPr>
          <p:cNvPr id="1688" name="Google Shape;1688;g929290261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9" name="Google Shape;1689;g929290261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0466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4527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5127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1690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2004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071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8809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7075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89654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43282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929290261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929290261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4579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6848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00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9594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71274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4724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7"/>
        <p:cNvGrpSpPr/>
        <p:nvPr/>
      </p:nvGrpSpPr>
      <p:grpSpPr>
        <a:xfrm>
          <a:off x="0" y="0"/>
          <a:ext cx="0" cy="0"/>
          <a:chOff x="0" y="0"/>
          <a:chExt cx="0" cy="0"/>
        </a:xfrm>
      </p:grpSpPr>
      <p:sp>
        <p:nvSpPr>
          <p:cNvPr id="3348" name="Google Shape;3348;g94a06c92dc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9" name="Google Shape;3349;g94a06c92dc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59042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0987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94a06c92d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94a06c92d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1"/>
        <p:cNvGrpSpPr/>
        <p:nvPr/>
      </p:nvGrpSpPr>
      <p:grpSpPr>
        <a:xfrm>
          <a:off x="0" y="0"/>
          <a:ext cx="0" cy="0"/>
          <a:chOff x="0" y="0"/>
          <a:chExt cx="0" cy="0"/>
        </a:xfrm>
      </p:grpSpPr>
      <p:sp>
        <p:nvSpPr>
          <p:cNvPr id="4982" name="Google Shape;4982;g94a06c92d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3" name="Google Shape;4983;g94a06c92d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175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0893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80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9026751953_0_1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9026751953_0_1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158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885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929290261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929290261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86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grpSp>
        <p:nvGrpSpPr>
          <p:cNvPr id="54" name="Google Shape;54;p13"/>
          <p:cNvGrpSpPr/>
          <p:nvPr/>
        </p:nvGrpSpPr>
        <p:grpSpPr>
          <a:xfrm>
            <a:off x="3197881" y="869375"/>
            <a:ext cx="5484547" cy="3866517"/>
            <a:chOff x="2523825" y="1354400"/>
            <a:chExt cx="4476450" cy="3155825"/>
          </a:xfrm>
        </p:grpSpPr>
        <p:sp>
          <p:nvSpPr>
            <p:cNvPr id="55" name="Google Shape;55;p13"/>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3"/>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3"/>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3"/>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3"/>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3"/>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3"/>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3"/>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3"/>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3"/>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13"/>
          <p:cNvSpPr txBox="1"/>
          <p:nvPr/>
        </p:nvSpPr>
        <p:spPr>
          <a:xfrm>
            <a:off x="449135" y="827555"/>
            <a:ext cx="5323712" cy="881877"/>
          </a:xfrm>
          <a:prstGeom prst="rect">
            <a:avLst/>
          </a:prstGeom>
          <a:noFill/>
          <a:ln>
            <a:noFill/>
          </a:ln>
        </p:spPr>
        <p:txBody>
          <a:bodyPr spcFirstLastPara="1" wrap="square" lIns="91425" tIns="91425" rIns="91425" bIns="91425" anchor="t" anchorCtr="0">
            <a:noAutofit/>
          </a:bodyPr>
          <a:lstStyle/>
          <a:p>
            <a:r>
              <a:rPr lang="en-US" sz="2500" b="0" dirty="0">
                <a:solidFill>
                  <a:srgbClr val="E06C75"/>
                </a:solidFill>
                <a:effectLst/>
                <a:latin typeface="Fira Sans Extra Condensed Medium" panose="020B0604020202020204" charset="0"/>
              </a:rPr>
              <a:t>Topic: Parkinson's Disease Progression Prediction</a:t>
            </a:r>
            <a:endParaRPr lang="en-US" sz="2500" b="0" dirty="0">
              <a:solidFill>
                <a:srgbClr val="ABB2BF"/>
              </a:solidFill>
              <a:effectLst/>
              <a:latin typeface="Fira Sans Extra Condensed Medium" panose="020B0604020202020204" charset="0"/>
            </a:endParaRPr>
          </a:p>
        </p:txBody>
      </p:sp>
      <p:sp>
        <p:nvSpPr>
          <p:cNvPr id="165" name="Google Shape;165;p13"/>
          <p:cNvSpPr txBox="1"/>
          <p:nvPr/>
        </p:nvSpPr>
        <p:spPr>
          <a:xfrm>
            <a:off x="474003" y="1763878"/>
            <a:ext cx="3109969" cy="13092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Sử</a:t>
            </a:r>
            <a:r>
              <a:rPr lang="en-US" sz="1200" dirty="0">
                <a:latin typeface="Fira Sans"/>
                <a:ea typeface="Fira Sans"/>
                <a:cs typeface="Fira Sans"/>
                <a:sym typeface="Fira Sans"/>
              </a:rPr>
              <a:t> </a:t>
            </a:r>
            <a:r>
              <a:rPr lang="en-US" sz="1200" dirty="0" err="1">
                <a:latin typeface="Fira Sans"/>
                <a:ea typeface="Fira Sans"/>
                <a:cs typeface="Fira Sans"/>
                <a:sym typeface="Fira Sans"/>
              </a:rPr>
              <a:t>dụng</a:t>
            </a:r>
            <a:r>
              <a:rPr lang="en-US" sz="1200" dirty="0">
                <a:latin typeface="Fira Sans"/>
                <a:ea typeface="Fira Sans"/>
                <a:cs typeface="Fira Sans"/>
                <a:sym typeface="Fira Sans"/>
              </a:rPr>
              <a:t> </a:t>
            </a:r>
            <a:r>
              <a:rPr lang="en-US" sz="1200" dirty="0" err="1">
                <a:latin typeface="Fira Sans"/>
                <a:ea typeface="Fira Sans"/>
                <a:cs typeface="Fira Sans"/>
                <a:sym typeface="Fira Sans"/>
              </a:rPr>
              <a:t>phép</a:t>
            </a:r>
            <a:r>
              <a:rPr lang="en-US" sz="1200" dirty="0">
                <a:latin typeface="Fira Sans"/>
                <a:ea typeface="Fira Sans"/>
                <a:cs typeface="Fira Sans"/>
                <a:sym typeface="Fira Sans"/>
              </a:rPr>
              <a:t> </a:t>
            </a:r>
            <a:r>
              <a:rPr lang="en-US" sz="1200" dirty="0" err="1">
                <a:latin typeface="Fira Sans"/>
                <a:ea typeface="Fira Sans"/>
                <a:cs typeface="Fira Sans"/>
                <a:sym typeface="Fira Sans"/>
              </a:rPr>
              <a:t>đo</a:t>
            </a:r>
            <a:r>
              <a:rPr lang="en-US" sz="1200" dirty="0">
                <a:latin typeface="Fira Sans"/>
                <a:ea typeface="Fira Sans"/>
                <a:cs typeface="Fira Sans"/>
                <a:sym typeface="Fira Sans"/>
              </a:rPr>
              <a:t> </a:t>
            </a:r>
            <a:r>
              <a:rPr lang="en-US" sz="1200" dirty="0" err="1">
                <a:latin typeface="Fira Sans"/>
                <a:ea typeface="Fira Sans"/>
                <a:cs typeface="Fira Sans"/>
                <a:sym typeface="Fira Sans"/>
              </a:rPr>
              <a:t>dữ</a:t>
            </a:r>
            <a:r>
              <a:rPr lang="en-US" sz="1200" dirty="0">
                <a:latin typeface="Fira Sans"/>
                <a:ea typeface="Fira Sans"/>
                <a:cs typeface="Fira Sans"/>
                <a:sym typeface="Fira Sans"/>
              </a:rPr>
              <a:t> </a:t>
            </a:r>
            <a:r>
              <a:rPr lang="en-US" sz="1200" dirty="0" err="1">
                <a:latin typeface="Fira Sans"/>
                <a:ea typeface="Fira Sans"/>
                <a:cs typeface="Fira Sans"/>
                <a:sym typeface="Fira Sans"/>
              </a:rPr>
              <a:t>liệu</a:t>
            </a:r>
            <a:r>
              <a:rPr lang="en-US" sz="1200" dirty="0">
                <a:latin typeface="Fira Sans"/>
                <a:ea typeface="Fira Sans"/>
                <a:cs typeface="Fira Sans"/>
                <a:sym typeface="Fira Sans"/>
              </a:rPr>
              <a:t> protein </a:t>
            </a:r>
            <a:r>
              <a:rPr lang="en-US" sz="1200" dirty="0" err="1">
                <a:latin typeface="Fira Sans"/>
                <a:ea typeface="Fira Sans"/>
                <a:cs typeface="Fira Sans"/>
                <a:sym typeface="Fira Sans"/>
              </a:rPr>
              <a:t>và</a:t>
            </a:r>
            <a:r>
              <a:rPr lang="en-US" sz="1200" dirty="0">
                <a:latin typeface="Fira Sans"/>
                <a:ea typeface="Fira Sans"/>
                <a:cs typeface="Fira Sans"/>
                <a:sym typeface="Fira Sans"/>
              </a:rPr>
              <a:t> peptide </a:t>
            </a:r>
            <a:r>
              <a:rPr lang="en-US" sz="1200" dirty="0" err="1">
                <a:latin typeface="Fira Sans"/>
                <a:ea typeface="Fira Sans"/>
                <a:cs typeface="Fira Sans"/>
                <a:sym typeface="Fira Sans"/>
              </a:rPr>
              <a:t>từ</a:t>
            </a:r>
            <a:r>
              <a:rPr lang="en-US" sz="1200" dirty="0">
                <a:latin typeface="Fira Sans"/>
                <a:ea typeface="Fira Sans"/>
                <a:cs typeface="Fira Sans"/>
                <a:sym typeface="Fira Sans"/>
              </a:rPr>
              <a:t> </a:t>
            </a:r>
            <a:r>
              <a:rPr lang="en-US" sz="1200" dirty="0" err="1">
                <a:latin typeface="Fira Sans"/>
                <a:ea typeface="Fira Sans"/>
                <a:cs typeface="Fira Sans"/>
                <a:sym typeface="Fira Sans"/>
              </a:rPr>
              <a:t>bệnh</a:t>
            </a:r>
            <a:r>
              <a:rPr lang="en-US" sz="1200" dirty="0">
                <a:latin typeface="Fira Sans"/>
                <a:ea typeface="Fira Sans"/>
                <a:cs typeface="Fira Sans"/>
                <a:sym typeface="Fira Sans"/>
              </a:rPr>
              <a:t> </a:t>
            </a:r>
            <a:r>
              <a:rPr lang="en-US" sz="1200" dirty="0" err="1">
                <a:latin typeface="Fira Sans"/>
                <a:ea typeface="Fira Sans"/>
                <a:cs typeface="Fira Sans"/>
                <a:sym typeface="Fira Sans"/>
              </a:rPr>
              <a:t>nhân</a:t>
            </a:r>
            <a:r>
              <a:rPr lang="en-US" sz="1200" dirty="0">
                <a:latin typeface="Fira Sans"/>
                <a:ea typeface="Fira Sans"/>
                <a:cs typeface="Fira Sans"/>
                <a:sym typeface="Fira Sans"/>
              </a:rPr>
              <a:t> </a:t>
            </a:r>
            <a:r>
              <a:rPr lang="en-US" sz="1200" dirty="0" err="1">
                <a:latin typeface="Fira Sans"/>
                <a:ea typeface="Fira Sans"/>
                <a:cs typeface="Fira Sans"/>
                <a:sym typeface="Fira Sans"/>
              </a:rPr>
              <a:t>mắc</a:t>
            </a:r>
            <a:r>
              <a:rPr lang="en-US" sz="1200" dirty="0">
                <a:latin typeface="Fira Sans"/>
                <a:ea typeface="Fira Sans"/>
                <a:cs typeface="Fira Sans"/>
                <a:sym typeface="Fira Sans"/>
              </a:rPr>
              <a:t> </a:t>
            </a:r>
            <a:r>
              <a:rPr lang="en-US" sz="1200" dirty="0" err="1">
                <a:latin typeface="Fira Sans"/>
                <a:ea typeface="Fira Sans"/>
                <a:cs typeface="Fira Sans"/>
                <a:sym typeface="Fira Sans"/>
              </a:rPr>
              <a:t>bệnh</a:t>
            </a:r>
            <a:r>
              <a:rPr lang="en-US" sz="1200" dirty="0">
                <a:latin typeface="Fira Sans"/>
                <a:ea typeface="Fira Sans"/>
                <a:cs typeface="Fira Sans"/>
                <a:sym typeface="Fira Sans"/>
              </a:rPr>
              <a:t> Parkinson </a:t>
            </a:r>
            <a:r>
              <a:rPr lang="en-US" sz="1200" dirty="0" err="1">
                <a:latin typeface="Fira Sans"/>
                <a:ea typeface="Fira Sans"/>
                <a:cs typeface="Fira Sans"/>
                <a:sym typeface="Fira Sans"/>
              </a:rPr>
              <a:t>để</a:t>
            </a:r>
            <a:r>
              <a:rPr lang="en-US" sz="1200" dirty="0">
                <a:latin typeface="Fira Sans"/>
                <a:ea typeface="Fira Sans"/>
                <a:cs typeface="Fira Sans"/>
                <a:sym typeface="Fira Sans"/>
              </a:rPr>
              <a:t> </a:t>
            </a:r>
            <a:r>
              <a:rPr lang="en-US" sz="1200" dirty="0" err="1">
                <a:latin typeface="Fira Sans"/>
                <a:ea typeface="Fira Sans"/>
                <a:cs typeface="Fira Sans"/>
                <a:sym typeface="Fira Sans"/>
              </a:rPr>
              <a:t>dự</a:t>
            </a:r>
            <a:r>
              <a:rPr lang="en-US" sz="1200" dirty="0">
                <a:latin typeface="Fira Sans"/>
                <a:ea typeface="Fira Sans"/>
                <a:cs typeface="Fira Sans"/>
                <a:sym typeface="Fira Sans"/>
              </a:rPr>
              <a:t> </a:t>
            </a:r>
            <a:r>
              <a:rPr lang="en-US" sz="1200" dirty="0" err="1">
                <a:latin typeface="Fira Sans"/>
                <a:ea typeface="Fira Sans"/>
                <a:cs typeface="Fira Sans"/>
                <a:sym typeface="Fira Sans"/>
              </a:rPr>
              <a:t>đoán</a:t>
            </a:r>
            <a:r>
              <a:rPr lang="en-US" sz="1200" dirty="0">
                <a:latin typeface="Fira Sans"/>
                <a:ea typeface="Fira Sans"/>
                <a:cs typeface="Fira Sans"/>
                <a:sym typeface="Fira Sans"/>
              </a:rPr>
              <a:t> </a:t>
            </a:r>
            <a:r>
              <a:rPr lang="en-US" sz="1200" dirty="0" err="1">
                <a:latin typeface="Fira Sans"/>
                <a:ea typeface="Fira Sans"/>
                <a:cs typeface="Fira Sans"/>
                <a:sym typeface="Fira Sans"/>
              </a:rPr>
              <a:t>tiến</a:t>
            </a:r>
            <a:r>
              <a:rPr lang="en-US" sz="1200" dirty="0">
                <a:latin typeface="Fira Sans"/>
                <a:ea typeface="Fira Sans"/>
                <a:cs typeface="Fira Sans"/>
                <a:sym typeface="Fira Sans"/>
              </a:rPr>
              <a:t> </a:t>
            </a:r>
            <a:r>
              <a:rPr lang="en-US" sz="1200" dirty="0" err="1">
                <a:latin typeface="Fira Sans"/>
                <a:ea typeface="Fira Sans"/>
                <a:cs typeface="Fira Sans"/>
                <a:sym typeface="Fira Sans"/>
              </a:rPr>
              <a:t>triển</a:t>
            </a:r>
            <a:r>
              <a:rPr lang="en-US" sz="1200" dirty="0">
                <a:latin typeface="Fira Sans"/>
                <a:ea typeface="Fira Sans"/>
                <a:cs typeface="Fira Sans"/>
                <a:sym typeface="Fira Sans"/>
              </a:rPr>
              <a:t> </a:t>
            </a:r>
            <a:r>
              <a:rPr lang="en-US" sz="1200" dirty="0" err="1">
                <a:latin typeface="Fira Sans"/>
                <a:ea typeface="Fira Sans"/>
                <a:cs typeface="Fira Sans"/>
                <a:sym typeface="Fira Sans"/>
              </a:rPr>
              <a:t>của</a:t>
            </a:r>
            <a:r>
              <a:rPr lang="en-US" sz="1200" dirty="0">
                <a:latin typeface="Fira Sans"/>
                <a:ea typeface="Fira Sans"/>
                <a:cs typeface="Fira Sans"/>
                <a:sym typeface="Fira Sans"/>
              </a:rPr>
              <a:t> </a:t>
            </a:r>
            <a:r>
              <a:rPr lang="en-US" sz="1200" dirty="0" err="1">
                <a:latin typeface="Fira Sans"/>
                <a:ea typeface="Fira Sans"/>
                <a:cs typeface="Fira Sans"/>
                <a:sym typeface="Fira Sans"/>
              </a:rPr>
              <a:t>bệnh</a:t>
            </a:r>
            <a:r>
              <a:rPr lang="en-US" sz="1200" dirty="0">
                <a:latin typeface="Fira Sans"/>
                <a:ea typeface="Fira Sans"/>
                <a:cs typeface="Fira Sans"/>
                <a:sym typeface="Fira Sans"/>
              </a:rPr>
              <a:t>.</a:t>
            </a:r>
          </a:p>
        </p:txBody>
      </p:sp>
      <p:sp>
        <p:nvSpPr>
          <p:cNvPr id="2" name="Google Shape;164;p13">
            <a:extLst>
              <a:ext uri="{FF2B5EF4-FFF2-40B4-BE49-F238E27FC236}">
                <a16:creationId xmlns:a16="http://schemas.microsoft.com/office/drawing/2014/main" id="{5D63FEE6-0216-B588-D02E-8EB8235F6CEA}"/>
              </a:ext>
            </a:extLst>
          </p:cNvPr>
          <p:cNvSpPr txBox="1"/>
          <p:nvPr/>
        </p:nvSpPr>
        <p:spPr>
          <a:xfrm>
            <a:off x="361297" y="115119"/>
            <a:ext cx="8327136" cy="546906"/>
          </a:xfrm>
          <a:prstGeom prst="rect">
            <a:avLst/>
          </a:prstGeom>
          <a:noFill/>
          <a:ln>
            <a:noFill/>
          </a:ln>
        </p:spPr>
        <p:txBody>
          <a:bodyPr spcFirstLastPara="1" wrap="square" lIns="91425" tIns="91425" rIns="91425" bIns="91425" anchor="t" anchorCtr="0">
            <a:noAutofit/>
          </a:bodyPr>
          <a:lstStyle/>
          <a:p>
            <a:pPr algn="ctr"/>
            <a:r>
              <a:rPr lang="en-US" sz="3000" b="0" dirty="0">
                <a:solidFill>
                  <a:srgbClr val="ABB2BF"/>
                </a:solidFill>
                <a:effectLst/>
                <a:latin typeface="Fira Sans Extra Condensed Medium" panose="020B0604020202020204" charset="0"/>
              </a:rPr>
              <a:t>Data Science: Capstone Project</a:t>
            </a:r>
          </a:p>
        </p:txBody>
      </p:sp>
      <p:sp>
        <p:nvSpPr>
          <p:cNvPr id="3" name="TextBox 2">
            <a:extLst>
              <a:ext uri="{FF2B5EF4-FFF2-40B4-BE49-F238E27FC236}">
                <a16:creationId xmlns:a16="http://schemas.microsoft.com/office/drawing/2014/main" id="{C68612F8-2075-CB1C-F5AC-8728C0D0E0D6}"/>
              </a:ext>
            </a:extLst>
          </p:cNvPr>
          <p:cNvSpPr txBox="1"/>
          <p:nvPr/>
        </p:nvSpPr>
        <p:spPr>
          <a:xfrm>
            <a:off x="449161" y="3163634"/>
            <a:ext cx="2796288" cy="307777"/>
          </a:xfrm>
          <a:prstGeom prst="rect">
            <a:avLst/>
          </a:prstGeom>
          <a:noFill/>
        </p:spPr>
        <p:txBody>
          <a:bodyPr wrap="square" rtlCol="0">
            <a:spAutoFit/>
          </a:bodyPr>
          <a:lstStyle/>
          <a:p>
            <a:r>
              <a:rPr lang="en-US" b="1" dirty="0">
                <a:latin typeface="Fira Sans Extra Condensed Medium" panose="020B0604020202020204" charset="0"/>
              </a:rPr>
              <a:t>Mentor: Lê Văn </a:t>
            </a:r>
            <a:r>
              <a:rPr lang="en-US" b="1" dirty="0" err="1">
                <a:latin typeface="Fira Sans Extra Condensed Medium" panose="020B0604020202020204" charset="0"/>
              </a:rPr>
              <a:t>Công</a:t>
            </a:r>
            <a:endParaRPr lang="en-US" b="1" dirty="0">
              <a:latin typeface="Fira Sans Extra Condensed Medium" panose="020B0604020202020204" charset="0"/>
            </a:endParaRPr>
          </a:p>
        </p:txBody>
      </p:sp>
      <p:sp>
        <p:nvSpPr>
          <p:cNvPr id="4" name="TextBox 3">
            <a:extLst>
              <a:ext uri="{FF2B5EF4-FFF2-40B4-BE49-F238E27FC236}">
                <a16:creationId xmlns:a16="http://schemas.microsoft.com/office/drawing/2014/main" id="{CA645873-4C35-BC26-91B8-8847AF2FDEA1}"/>
              </a:ext>
            </a:extLst>
          </p:cNvPr>
          <p:cNvSpPr txBox="1"/>
          <p:nvPr/>
        </p:nvSpPr>
        <p:spPr>
          <a:xfrm>
            <a:off x="455344" y="3529170"/>
            <a:ext cx="3073925" cy="307777"/>
          </a:xfrm>
          <a:prstGeom prst="rect">
            <a:avLst/>
          </a:prstGeom>
          <a:noFill/>
        </p:spPr>
        <p:txBody>
          <a:bodyPr wrap="square" rtlCol="0">
            <a:spAutoFit/>
          </a:bodyPr>
          <a:lstStyle/>
          <a:p>
            <a:r>
              <a:rPr lang="en-US" b="1" dirty="0" err="1">
                <a:latin typeface="Fira Sans Extra Condensed Medium" panose="020B0604020202020204" charset="0"/>
              </a:rPr>
              <a:t>Học</a:t>
            </a:r>
            <a:r>
              <a:rPr lang="en-US" b="1" dirty="0">
                <a:latin typeface="Fira Sans Extra Condensed Medium" panose="020B0604020202020204" charset="0"/>
              </a:rPr>
              <a:t> </a:t>
            </a:r>
            <a:r>
              <a:rPr lang="en-US" b="1" dirty="0" err="1">
                <a:latin typeface="Fira Sans Extra Condensed Medium" panose="020B0604020202020204" charset="0"/>
              </a:rPr>
              <a:t>viên</a:t>
            </a:r>
            <a:r>
              <a:rPr lang="en-US" b="1" dirty="0">
                <a:latin typeface="Fira Sans Extra Condensed Medium" panose="020B0604020202020204" charset="0"/>
              </a:rPr>
              <a:t>: </a:t>
            </a:r>
            <a:r>
              <a:rPr lang="en-US" b="1" dirty="0" err="1">
                <a:latin typeface="Fira Sans Extra Condensed Medium" panose="020B0604020202020204" charset="0"/>
              </a:rPr>
              <a:t>Nguyễn</a:t>
            </a:r>
            <a:r>
              <a:rPr lang="en-US" b="1" dirty="0">
                <a:latin typeface="Fira Sans Extra Condensed Medium" panose="020B0604020202020204" charset="0"/>
              </a:rPr>
              <a:t> </a:t>
            </a:r>
            <a:r>
              <a:rPr lang="en-US" b="1" dirty="0" err="1">
                <a:latin typeface="Fira Sans Extra Condensed Medium" panose="020B0604020202020204" charset="0"/>
              </a:rPr>
              <a:t>Ngọc</a:t>
            </a:r>
            <a:r>
              <a:rPr lang="en-US" b="1" dirty="0">
                <a:latin typeface="Fira Sans Extra Condensed Medium" panose="020B0604020202020204" charset="0"/>
              </a:rPr>
              <a:t> </a:t>
            </a:r>
            <a:r>
              <a:rPr lang="en-US" b="1" dirty="0" err="1">
                <a:latin typeface="Fira Sans Extra Condensed Medium" panose="020B0604020202020204" charset="0"/>
              </a:rPr>
              <a:t>Thiện</a:t>
            </a:r>
            <a:r>
              <a:rPr lang="en-US" b="1" dirty="0">
                <a:latin typeface="Fira Sans Extra Condensed Medium" panose="020B0604020202020204" charset="0"/>
              </a:rPr>
              <a:t> – FX18896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29941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Clinical vs Supplemental Data</a:t>
            </a:r>
          </a:p>
        </p:txBody>
      </p:sp>
      <p:pic>
        <p:nvPicPr>
          <p:cNvPr id="3" name="Picture 2" descr="Chart, histogram&#10;&#10;Description automatically generated">
            <a:extLst>
              <a:ext uri="{FF2B5EF4-FFF2-40B4-BE49-F238E27FC236}">
                <a16:creationId xmlns:a16="http://schemas.microsoft.com/office/drawing/2014/main" id="{C8B5A88F-2089-59F9-6A97-959A41D5E81F}"/>
              </a:ext>
            </a:extLst>
          </p:cNvPr>
          <p:cNvPicPr>
            <a:picLocks noChangeAspect="1"/>
          </p:cNvPicPr>
          <p:nvPr/>
        </p:nvPicPr>
        <p:blipFill>
          <a:blip r:embed="rId3"/>
          <a:stretch>
            <a:fillRect/>
          </a:stretch>
        </p:blipFill>
        <p:spPr>
          <a:xfrm>
            <a:off x="0" y="1081389"/>
            <a:ext cx="9144000" cy="3486243"/>
          </a:xfrm>
          <a:prstGeom prst="rect">
            <a:avLst/>
          </a:prstGeom>
        </p:spPr>
      </p:pic>
      <p:pic>
        <p:nvPicPr>
          <p:cNvPr id="7" name="Picture 6">
            <a:extLst>
              <a:ext uri="{FF2B5EF4-FFF2-40B4-BE49-F238E27FC236}">
                <a16:creationId xmlns:a16="http://schemas.microsoft.com/office/drawing/2014/main" id="{2CC2B655-375E-F75E-DA3E-85FC4A89A7A5}"/>
              </a:ext>
            </a:extLst>
          </p:cNvPr>
          <p:cNvPicPr>
            <a:picLocks noChangeAspect="1"/>
          </p:cNvPicPr>
          <p:nvPr/>
        </p:nvPicPr>
        <p:blipFill>
          <a:blip r:embed="rId4"/>
          <a:stretch>
            <a:fillRect/>
          </a:stretch>
        </p:blipFill>
        <p:spPr>
          <a:xfrm>
            <a:off x="-1" y="951082"/>
            <a:ext cx="9084527" cy="3616550"/>
          </a:xfrm>
          <a:prstGeom prst="rect">
            <a:avLst/>
          </a:prstGeom>
        </p:spPr>
      </p:pic>
      <p:pic>
        <p:nvPicPr>
          <p:cNvPr id="9" name="Picture 8">
            <a:extLst>
              <a:ext uri="{FF2B5EF4-FFF2-40B4-BE49-F238E27FC236}">
                <a16:creationId xmlns:a16="http://schemas.microsoft.com/office/drawing/2014/main" id="{FC182987-8C96-FF7C-4661-66DA38873630}"/>
              </a:ext>
            </a:extLst>
          </p:cNvPr>
          <p:cNvPicPr>
            <a:picLocks noChangeAspect="1"/>
          </p:cNvPicPr>
          <p:nvPr/>
        </p:nvPicPr>
        <p:blipFill>
          <a:blip r:embed="rId5"/>
          <a:stretch>
            <a:fillRect/>
          </a:stretch>
        </p:blipFill>
        <p:spPr>
          <a:xfrm>
            <a:off x="0" y="982623"/>
            <a:ext cx="9025052" cy="3585009"/>
          </a:xfrm>
          <a:prstGeom prst="rect">
            <a:avLst/>
          </a:prstGeom>
        </p:spPr>
      </p:pic>
      <p:pic>
        <p:nvPicPr>
          <p:cNvPr id="11" name="Picture 10">
            <a:extLst>
              <a:ext uri="{FF2B5EF4-FFF2-40B4-BE49-F238E27FC236}">
                <a16:creationId xmlns:a16="http://schemas.microsoft.com/office/drawing/2014/main" id="{EC8A2831-31F6-0067-8456-E30540483B9A}"/>
              </a:ext>
            </a:extLst>
          </p:cNvPr>
          <p:cNvPicPr>
            <a:picLocks noChangeAspect="1"/>
          </p:cNvPicPr>
          <p:nvPr/>
        </p:nvPicPr>
        <p:blipFill>
          <a:blip r:embed="rId6"/>
          <a:stretch>
            <a:fillRect/>
          </a:stretch>
        </p:blipFill>
        <p:spPr>
          <a:xfrm>
            <a:off x="76258" y="982622"/>
            <a:ext cx="9041837" cy="3585009"/>
          </a:xfrm>
          <a:prstGeom prst="rect">
            <a:avLst/>
          </a:prstGeom>
        </p:spPr>
      </p:pic>
      <p:pic>
        <p:nvPicPr>
          <p:cNvPr id="13" name="Picture 12">
            <a:extLst>
              <a:ext uri="{FF2B5EF4-FFF2-40B4-BE49-F238E27FC236}">
                <a16:creationId xmlns:a16="http://schemas.microsoft.com/office/drawing/2014/main" id="{0E38F8C0-CABB-A77E-4357-BB5EEF5D8C3F}"/>
              </a:ext>
            </a:extLst>
          </p:cNvPr>
          <p:cNvPicPr>
            <a:picLocks noChangeAspect="1"/>
          </p:cNvPicPr>
          <p:nvPr/>
        </p:nvPicPr>
        <p:blipFill>
          <a:blip r:embed="rId7"/>
          <a:stretch>
            <a:fillRect/>
          </a:stretch>
        </p:blipFill>
        <p:spPr>
          <a:xfrm>
            <a:off x="76257" y="982621"/>
            <a:ext cx="8925078" cy="3700891"/>
          </a:xfrm>
          <a:prstGeom prst="rect">
            <a:avLst/>
          </a:prstGeom>
        </p:spPr>
      </p:pic>
      <p:sp>
        <p:nvSpPr>
          <p:cNvPr id="15" name="TextBox 14">
            <a:extLst>
              <a:ext uri="{FF2B5EF4-FFF2-40B4-BE49-F238E27FC236}">
                <a16:creationId xmlns:a16="http://schemas.microsoft.com/office/drawing/2014/main" id="{630E816C-3BAE-D079-CC76-8D4FD4925756}"/>
              </a:ext>
            </a:extLst>
          </p:cNvPr>
          <p:cNvSpPr txBox="1"/>
          <p:nvPr/>
        </p:nvSpPr>
        <p:spPr>
          <a:xfrm>
            <a:off x="2160634" y="1901748"/>
            <a:ext cx="4873083" cy="1815882"/>
          </a:xfrm>
          <a:prstGeom prst="rect">
            <a:avLst/>
          </a:prstGeom>
          <a:noFill/>
        </p:spPr>
        <p:txBody>
          <a:bodyPr wrap="square">
            <a:spAutoFit/>
          </a:bodyPr>
          <a:lstStyle/>
          <a:p>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một</a:t>
            </a:r>
            <a:r>
              <a:rPr lang="en-US" dirty="0">
                <a:latin typeface="Fira Sans" panose="020B0503050000020004" pitchFamily="34" charset="0"/>
              </a:rPr>
              <a:t> </a:t>
            </a:r>
            <a:r>
              <a:rPr lang="en-US" dirty="0" err="1">
                <a:latin typeface="Fira Sans" panose="020B0503050000020004" pitchFamily="34" charset="0"/>
              </a:rPr>
              <a:t>vài</a:t>
            </a:r>
            <a:r>
              <a:rPr lang="en-US" dirty="0">
                <a:latin typeface="Fira Sans" panose="020B0503050000020004" pitchFamily="34" charset="0"/>
              </a:rPr>
              <a:t> </a:t>
            </a:r>
            <a:r>
              <a:rPr lang="en-US" dirty="0" err="1">
                <a:latin typeface="Fira Sans" panose="020B0503050000020004" pitchFamily="34" charset="0"/>
              </a:rPr>
              <a:t>quan</a:t>
            </a:r>
            <a:r>
              <a:rPr lang="en-US" dirty="0">
                <a:latin typeface="Fira Sans" panose="020B0503050000020004" pitchFamily="34" charset="0"/>
              </a:rPr>
              <a:t> </a:t>
            </a:r>
            <a:r>
              <a:rPr lang="en-US" dirty="0" err="1">
                <a:latin typeface="Fira Sans" panose="020B0503050000020004" pitchFamily="34" charset="0"/>
              </a:rPr>
              <a:t>sát</a:t>
            </a:r>
            <a:r>
              <a:rPr lang="en-US" dirty="0">
                <a:latin typeface="Fira Sans" panose="020B0503050000020004" pitchFamily="34" charset="0"/>
              </a:rPr>
              <a:t> </a:t>
            </a:r>
            <a:r>
              <a:rPr lang="en-US" dirty="0" err="1">
                <a:latin typeface="Fira Sans" panose="020B0503050000020004" pitchFamily="34" charset="0"/>
              </a:rPr>
              <a:t>thú</a:t>
            </a:r>
            <a:r>
              <a:rPr lang="en-US" dirty="0">
                <a:latin typeface="Fira Sans" panose="020B0503050000020004" pitchFamily="34" charset="0"/>
              </a:rPr>
              <a:t> </a:t>
            </a:r>
            <a:r>
              <a:rPr lang="en-US" dirty="0" err="1">
                <a:latin typeface="Fira Sans" panose="020B0503050000020004" pitchFamily="34" charset="0"/>
              </a:rPr>
              <a:t>vị</a:t>
            </a:r>
            <a:r>
              <a:rPr lang="en-US" dirty="0">
                <a:latin typeface="Fira Sans" panose="020B0503050000020004" pitchFamily="34" charset="0"/>
              </a:rPr>
              <a:t>:     </a:t>
            </a:r>
          </a:p>
          <a:p>
            <a:endParaRPr lang="en-US" dirty="0">
              <a:latin typeface="Fira Sans" panose="020B0503050000020004" pitchFamily="34" charset="0"/>
            </a:endParaRPr>
          </a:p>
          <a:p>
            <a:r>
              <a:rPr lang="en-US" dirty="0" err="1">
                <a:latin typeface="Fira Sans" panose="020B0503050000020004" pitchFamily="34" charset="0"/>
              </a:rPr>
              <a:t>Điểm</a:t>
            </a:r>
            <a:r>
              <a:rPr lang="en-US" dirty="0">
                <a:latin typeface="Fira Sans" panose="020B0503050000020004" pitchFamily="34" charset="0"/>
              </a:rPr>
              <a:t> UPDRS Part 1 </a:t>
            </a:r>
            <a:r>
              <a:rPr lang="en-US" dirty="0" err="1">
                <a:latin typeface="Fira Sans" panose="020B0503050000020004" pitchFamily="34" charset="0"/>
              </a:rPr>
              <a:t>và</a:t>
            </a:r>
            <a:r>
              <a:rPr lang="en-US" dirty="0">
                <a:latin typeface="Fira Sans" panose="020B0503050000020004" pitchFamily="34" charset="0"/>
              </a:rPr>
              <a:t> 4 </a:t>
            </a:r>
            <a:r>
              <a:rPr lang="en-US" dirty="0" err="1">
                <a:latin typeface="Fira Sans" panose="020B0503050000020004" pitchFamily="34" charset="0"/>
              </a:rPr>
              <a:t>dường</a:t>
            </a:r>
            <a:r>
              <a:rPr lang="en-US" dirty="0">
                <a:latin typeface="Fira Sans" panose="020B0503050000020004" pitchFamily="34" charset="0"/>
              </a:rPr>
              <a:t> </a:t>
            </a:r>
            <a:r>
              <a:rPr lang="en-US" dirty="0" err="1">
                <a:latin typeface="Fira Sans" panose="020B0503050000020004" pitchFamily="34" charset="0"/>
              </a:rPr>
              <a:t>như</a:t>
            </a:r>
            <a:r>
              <a:rPr lang="en-US" dirty="0">
                <a:latin typeface="Fira Sans" panose="020B0503050000020004" pitchFamily="34" charset="0"/>
              </a:rPr>
              <a:t> </a:t>
            </a:r>
            <a:r>
              <a:rPr lang="en-US" dirty="0" err="1">
                <a:latin typeface="Fira Sans" panose="020B0503050000020004" pitchFamily="34" charset="0"/>
              </a:rPr>
              <a:t>khá</a:t>
            </a:r>
            <a:r>
              <a:rPr lang="en-US" dirty="0">
                <a:latin typeface="Fira Sans" panose="020B0503050000020004" pitchFamily="34" charset="0"/>
              </a:rPr>
              <a:t> </a:t>
            </a:r>
            <a:r>
              <a:rPr lang="en-US" dirty="0" err="1">
                <a:latin typeface="Fira Sans" panose="020B0503050000020004" pitchFamily="34" charset="0"/>
              </a:rPr>
              <a:t>giống</a:t>
            </a:r>
            <a:r>
              <a:rPr lang="en-US" dirty="0">
                <a:latin typeface="Fira Sans" panose="020B0503050000020004" pitchFamily="34" charset="0"/>
              </a:rPr>
              <a:t> </a:t>
            </a:r>
            <a:r>
              <a:rPr lang="en-US" dirty="0" err="1">
                <a:latin typeface="Fira Sans" panose="020B0503050000020004" pitchFamily="34" charset="0"/>
              </a:rPr>
              <a:t>nhau</a:t>
            </a:r>
            <a:r>
              <a:rPr lang="en-US" dirty="0">
                <a:latin typeface="Fira Sans" panose="020B0503050000020004" pitchFamily="34" charset="0"/>
              </a:rPr>
              <a:t> </a:t>
            </a:r>
            <a:r>
              <a:rPr lang="en-US" dirty="0" err="1">
                <a:latin typeface="Fira Sans" panose="020B0503050000020004" pitchFamily="34" charset="0"/>
              </a:rPr>
              <a:t>trong</a:t>
            </a:r>
            <a:r>
              <a:rPr lang="en-US" dirty="0">
                <a:latin typeface="Fira Sans" panose="020B0503050000020004" pitchFamily="34" charset="0"/>
              </a:rPr>
              <a:t> </a:t>
            </a:r>
            <a:r>
              <a:rPr lang="en-US" dirty="0" err="1">
                <a:latin typeface="Fira Sans" panose="020B0503050000020004" pitchFamily="34" charset="0"/>
              </a:rPr>
              <a:t>phân</a:t>
            </a:r>
            <a:r>
              <a:rPr lang="en-US" dirty="0">
                <a:latin typeface="Fira Sans" panose="020B0503050000020004" pitchFamily="34" charset="0"/>
              </a:rPr>
              <a:t> </a:t>
            </a:r>
            <a:r>
              <a:rPr lang="en-US" dirty="0" err="1">
                <a:latin typeface="Fira Sans" panose="020B0503050000020004" pitchFamily="34" charset="0"/>
              </a:rPr>
              <a:t>phối</a:t>
            </a:r>
            <a:r>
              <a:rPr lang="en-US" dirty="0">
                <a:latin typeface="Fira Sans" panose="020B0503050000020004" pitchFamily="34" charset="0"/>
              </a:rPr>
              <a:t> </a:t>
            </a:r>
            <a:r>
              <a:rPr lang="en-US" dirty="0" err="1">
                <a:latin typeface="Fira Sans" panose="020B0503050000020004" pitchFamily="34" charset="0"/>
              </a:rPr>
              <a:t>giữa</a:t>
            </a:r>
            <a:r>
              <a:rPr lang="en-US" dirty="0">
                <a:latin typeface="Fira Sans" panose="020B0503050000020004" pitchFamily="34" charset="0"/>
              </a:rPr>
              <a:t> </a:t>
            </a:r>
            <a:r>
              <a:rPr lang="en-US" dirty="0" err="1">
                <a:latin typeface="Fira Sans" panose="020B0503050000020004" pitchFamily="34" charset="0"/>
              </a:rPr>
              <a:t>các</a:t>
            </a:r>
            <a:r>
              <a:rPr lang="en-US" dirty="0">
                <a:latin typeface="Fira Sans" panose="020B0503050000020004" pitchFamily="34" charset="0"/>
              </a:rPr>
              <a:t> </a:t>
            </a:r>
            <a:r>
              <a:rPr lang="en-US" dirty="0" err="1">
                <a:latin typeface="Fira Sans" panose="020B0503050000020004" pitchFamily="34" charset="0"/>
              </a:rPr>
              <a:t>nguồn</a:t>
            </a:r>
            <a:r>
              <a:rPr lang="en-US" dirty="0">
                <a:latin typeface="Fira Sans" panose="020B0503050000020004" pitchFamily="34" charset="0"/>
              </a:rPr>
              <a:t> </a:t>
            </a:r>
            <a:r>
              <a:rPr lang="en-US" dirty="0" err="1">
                <a:latin typeface="Fira Sans" panose="020B0503050000020004" pitchFamily="34" charset="0"/>
              </a:rPr>
              <a:t>dữ</a:t>
            </a:r>
            <a:r>
              <a:rPr lang="en-US" dirty="0">
                <a:latin typeface="Fira Sans" panose="020B0503050000020004" pitchFamily="34" charset="0"/>
              </a:rPr>
              <a:t> </a:t>
            </a:r>
            <a:r>
              <a:rPr lang="en-US" dirty="0" err="1">
                <a:latin typeface="Fira Sans" panose="020B0503050000020004" pitchFamily="34" charset="0"/>
              </a:rPr>
              <a:t>liệu</a:t>
            </a:r>
            <a:r>
              <a:rPr lang="en-US" dirty="0">
                <a:latin typeface="Fira Sans" panose="020B0503050000020004" pitchFamily="34" charset="0"/>
              </a:rPr>
              <a:t> </a:t>
            </a:r>
            <a:r>
              <a:rPr lang="en-US" dirty="0" err="1">
                <a:latin typeface="Fira Sans" panose="020B0503050000020004" pitchFamily="34" charset="0"/>
              </a:rPr>
              <a:t>lâm</a:t>
            </a:r>
            <a:r>
              <a:rPr lang="en-US" dirty="0">
                <a:latin typeface="Fira Sans" panose="020B0503050000020004" pitchFamily="34" charset="0"/>
              </a:rPr>
              <a:t> </a:t>
            </a:r>
            <a:r>
              <a:rPr lang="en-US" dirty="0" err="1">
                <a:latin typeface="Fira Sans" panose="020B0503050000020004" pitchFamily="34" charset="0"/>
              </a:rPr>
              <a:t>sàng</a:t>
            </a:r>
            <a:r>
              <a:rPr lang="en-US" dirty="0">
                <a:latin typeface="Fira Sans" panose="020B0503050000020004" pitchFamily="34" charset="0"/>
              </a:rPr>
              <a:t> </a:t>
            </a:r>
            <a:r>
              <a:rPr lang="en-US" dirty="0" err="1">
                <a:latin typeface="Fira Sans" panose="020B0503050000020004" pitchFamily="34" charset="0"/>
              </a:rPr>
              <a:t>và</a:t>
            </a:r>
            <a:r>
              <a:rPr lang="en-US" dirty="0">
                <a:latin typeface="Fira Sans" panose="020B0503050000020004" pitchFamily="34" charset="0"/>
              </a:rPr>
              <a:t> </a:t>
            </a:r>
            <a:r>
              <a:rPr lang="en-US" dirty="0" err="1">
                <a:latin typeface="Fira Sans" panose="020B0503050000020004" pitchFamily="34" charset="0"/>
              </a:rPr>
              <a:t>bổ</a:t>
            </a:r>
            <a:r>
              <a:rPr lang="en-US" dirty="0">
                <a:latin typeface="Fira Sans" panose="020B0503050000020004" pitchFamily="34" charset="0"/>
              </a:rPr>
              <a:t> sung.  </a:t>
            </a:r>
          </a:p>
          <a:p>
            <a:r>
              <a:rPr lang="en-US" dirty="0">
                <a:latin typeface="Fira Sans" panose="020B0503050000020004" pitchFamily="34" charset="0"/>
              </a:rPr>
              <a:t>   </a:t>
            </a:r>
          </a:p>
          <a:p>
            <a:r>
              <a:rPr lang="en-US" dirty="0" err="1">
                <a:latin typeface="Fira Sans" panose="020B0503050000020004" pitchFamily="34" charset="0"/>
              </a:rPr>
              <a:t>Điểm</a:t>
            </a:r>
            <a:r>
              <a:rPr lang="en-US" dirty="0">
                <a:latin typeface="Fira Sans" panose="020B0503050000020004" pitchFamily="34" charset="0"/>
              </a:rPr>
              <a:t> UPDRS Part 2 </a:t>
            </a:r>
            <a:r>
              <a:rPr lang="en-US" dirty="0" err="1">
                <a:latin typeface="Fira Sans" panose="020B0503050000020004" pitchFamily="34" charset="0"/>
              </a:rPr>
              <a:t>và</a:t>
            </a:r>
            <a:r>
              <a:rPr lang="en-US" dirty="0">
                <a:latin typeface="Fira Sans" panose="020B0503050000020004" pitchFamily="34" charset="0"/>
              </a:rPr>
              <a:t> 3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tỷ</a:t>
            </a:r>
            <a:r>
              <a:rPr lang="en-US" dirty="0">
                <a:latin typeface="Fira Sans" panose="020B0503050000020004" pitchFamily="34" charset="0"/>
              </a:rPr>
              <a:t> </a:t>
            </a:r>
            <a:r>
              <a:rPr lang="en-US" dirty="0" err="1">
                <a:latin typeface="Fira Sans" panose="020B0503050000020004" pitchFamily="34" charset="0"/>
              </a:rPr>
              <a:t>lệ</a:t>
            </a:r>
            <a:r>
              <a:rPr lang="en-US" dirty="0">
                <a:latin typeface="Fira Sans" panose="020B0503050000020004" pitchFamily="34" charset="0"/>
              </a:rPr>
              <a:t> </a:t>
            </a:r>
            <a:r>
              <a:rPr lang="en-US" dirty="0" err="1">
                <a:latin typeface="Fira Sans" panose="020B0503050000020004" pitchFamily="34" charset="0"/>
              </a:rPr>
              <a:t>điểm</a:t>
            </a:r>
            <a:r>
              <a:rPr lang="en-US" dirty="0">
                <a:latin typeface="Fira Sans" panose="020B0503050000020004" pitchFamily="34" charset="0"/>
              </a:rPr>
              <a:t> </a:t>
            </a:r>
            <a:r>
              <a:rPr lang="en-US" dirty="0" err="1">
                <a:latin typeface="Fira Sans" panose="020B0503050000020004" pitchFamily="34" charset="0"/>
              </a:rPr>
              <a:t>dựa</a:t>
            </a:r>
            <a:r>
              <a:rPr lang="en-US" dirty="0">
                <a:latin typeface="Fira Sans" panose="020B0503050000020004" pitchFamily="34" charset="0"/>
              </a:rPr>
              <a:t> </a:t>
            </a:r>
            <a:r>
              <a:rPr lang="en-US" dirty="0" err="1">
                <a:latin typeface="Fira Sans" panose="020B0503050000020004" pitchFamily="34" charset="0"/>
              </a:rPr>
              <a:t>trên</a:t>
            </a:r>
            <a:r>
              <a:rPr lang="en-US" dirty="0">
                <a:latin typeface="Fira Sans" panose="020B0503050000020004" pitchFamily="34" charset="0"/>
              </a:rPr>
              <a:t> 0 </a:t>
            </a:r>
            <a:r>
              <a:rPr lang="en-US" dirty="0" err="1">
                <a:latin typeface="Fira Sans" panose="020B0503050000020004" pitchFamily="34" charset="0"/>
              </a:rPr>
              <a:t>cao</a:t>
            </a:r>
            <a:r>
              <a:rPr lang="en-US" dirty="0">
                <a:latin typeface="Fira Sans" panose="020B0503050000020004" pitchFamily="34" charset="0"/>
              </a:rPr>
              <a:t> </a:t>
            </a:r>
            <a:r>
              <a:rPr lang="en-US" dirty="0" err="1">
                <a:latin typeface="Fira Sans" panose="020B0503050000020004" pitchFamily="34" charset="0"/>
              </a:rPr>
              <a:t>hơn</a:t>
            </a:r>
            <a:r>
              <a:rPr lang="en-US" dirty="0">
                <a:latin typeface="Fira Sans" panose="020B0503050000020004" pitchFamily="34" charset="0"/>
              </a:rPr>
              <a:t> </a:t>
            </a:r>
            <a:r>
              <a:rPr lang="en-US" dirty="0" err="1">
                <a:latin typeface="Fira Sans" panose="020B0503050000020004" pitchFamily="34" charset="0"/>
              </a:rPr>
              <a:t>nhiều</a:t>
            </a:r>
            <a:r>
              <a:rPr lang="en-US" dirty="0">
                <a:latin typeface="Fira Sans" panose="020B0503050000020004" pitchFamily="34" charset="0"/>
              </a:rPr>
              <a:t> </a:t>
            </a:r>
            <a:r>
              <a:rPr lang="en-US" dirty="0" err="1">
                <a:latin typeface="Fira Sans" panose="020B0503050000020004" pitchFamily="34" charset="0"/>
              </a:rPr>
              <a:t>trong</a:t>
            </a:r>
            <a:r>
              <a:rPr lang="en-US" dirty="0">
                <a:latin typeface="Fira Sans" panose="020B0503050000020004" pitchFamily="34" charset="0"/>
              </a:rPr>
              <a:t> </a:t>
            </a:r>
            <a:r>
              <a:rPr lang="en-US" dirty="0" err="1">
                <a:latin typeface="Fira Sans" panose="020B0503050000020004" pitchFamily="34" charset="0"/>
              </a:rPr>
              <a:t>dữ</a:t>
            </a:r>
            <a:r>
              <a:rPr lang="en-US" dirty="0">
                <a:latin typeface="Fira Sans" panose="020B0503050000020004" pitchFamily="34" charset="0"/>
              </a:rPr>
              <a:t> </a:t>
            </a:r>
            <a:r>
              <a:rPr lang="en-US" dirty="0" err="1">
                <a:latin typeface="Fira Sans" panose="020B0503050000020004" pitchFamily="34" charset="0"/>
              </a:rPr>
              <a:t>liệu</a:t>
            </a:r>
            <a:r>
              <a:rPr lang="en-US" dirty="0">
                <a:latin typeface="Fira Sans" panose="020B0503050000020004" pitchFamily="34" charset="0"/>
              </a:rPr>
              <a:t> </a:t>
            </a:r>
            <a:r>
              <a:rPr lang="en-US" dirty="0" err="1">
                <a:latin typeface="Fira Sans" panose="020B0503050000020004" pitchFamily="34" charset="0"/>
              </a:rPr>
              <a:t>lâm</a:t>
            </a:r>
            <a:r>
              <a:rPr lang="en-US" dirty="0">
                <a:latin typeface="Fira Sans" panose="020B0503050000020004" pitchFamily="34" charset="0"/>
              </a:rPr>
              <a:t> </a:t>
            </a:r>
            <a:r>
              <a:rPr lang="en-US" dirty="0" err="1">
                <a:latin typeface="Fira Sans" panose="020B0503050000020004" pitchFamily="34" charset="0"/>
              </a:rPr>
              <a:t>sàng</a:t>
            </a:r>
            <a:r>
              <a:rPr lang="en-US" dirty="0">
                <a:latin typeface="Fira Sans" panose="020B0503050000020004" pitchFamily="34" charset="0"/>
              </a:rPr>
              <a:t> </a:t>
            </a:r>
            <a:r>
              <a:rPr lang="en-US" dirty="0" err="1">
                <a:latin typeface="Fira Sans" panose="020B0503050000020004" pitchFamily="34" charset="0"/>
              </a:rPr>
              <a:t>khi</a:t>
            </a:r>
            <a:r>
              <a:rPr lang="en-US" dirty="0">
                <a:latin typeface="Fira Sans" panose="020B0503050000020004" pitchFamily="34" charset="0"/>
              </a:rPr>
              <a:t> so </a:t>
            </a:r>
            <a:r>
              <a:rPr lang="en-US" dirty="0" err="1">
                <a:latin typeface="Fira Sans" panose="020B0503050000020004" pitchFamily="34" charset="0"/>
              </a:rPr>
              <a:t>sánh</a:t>
            </a:r>
            <a:r>
              <a:rPr lang="en-US" dirty="0">
                <a:latin typeface="Fira Sans" panose="020B0503050000020004" pitchFamily="34" charset="0"/>
              </a:rPr>
              <a:t> </a:t>
            </a:r>
            <a:r>
              <a:rPr lang="en-US" dirty="0" err="1">
                <a:latin typeface="Fira Sans" panose="020B0503050000020004" pitchFamily="34" charset="0"/>
              </a:rPr>
              <a:t>với</a:t>
            </a:r>
            <a:r>
              <a:rPr lang="en-US" dirty="0">
                <a:latin typeface="Fira Sans" panose="020B0503050000020004" pitchFamily="34" charset="0"/>
              </a:rPr>
              <a:t> </a:t>
            </a:r>
            <a:r>
              <a:rPr lang="en-US" dirty="0" err="1">
                <a:latin typeface="Fira Sans" panose="020B0503050000020004" pitchFamily="34" charset="0"/>
              </a:rPr>
              <a:t>nguồn</a:t>
            </a:r>
            <a:r>
              <a:rPr lang="en-US" dirty="0">
                <a:latin typeface="Fira Sans" panose="020B0503050000020004" pitchFamily="34" charset="0"/>
              </a:rPr>
              <a:t> </a:t>
            </a:r>
            <a:r>
              <a:rPr lang="en-US" dirty="0" err="1">
                <a:latin typeface="Fira Sans" panose="020B0503050000020004" pitchFamily="34" charset="0"/>
              </a:rPr>
              <a:t>dữ</a:t>
            </a:r>
            <a:r>
              <a:rPr lang="en-US" dirty="0">
                <a:latin typeface="Fira Sans" panose="020B0503050000020004" pitchFamily="34" charset="0"/>
              </a:rPr>
              <a:t> </a:t>
            </a:r>
            <a:r>
              <a:rPr lang="en-US" dirty="0" err="1">
                <a:latin typeface="Fira Sans" panose="020B0503050000020004" pitchFamily="34" charset="0"/>
              </a:rPr>
              <a:t>liệu</a:t>
            </a:r>
            <a:r>
              <a:rPr lang="en-US" dirty="0">
                <a:latin typeface="Fira Sans" panose="020B0503050000020004" pitchFamily="34" charset="0"/>
              </a:rPr>
              <a:t> </a:t>
            </a:r>
            <a:r>
              <a:rPr lang="en-US" dirty="0" err="1">
                <a:latin typeface="Fira Sans" panose="020B0503050000020004" pitchFamily="34" charset="0"/>
              </a:rPr>
              <a:t>bổ</a:t>
            </a:r>
            <a:r>
              <a:rPr lang="en-US" dirty="0">
                <a:latin typeface="Fira Sans" panose="020B0503050000020004" pitchFamily="34" charset="0"/>
              </a:rPr>
              <a:t> sung.</a:t>
            </a:r>
          </a:p>
        </p:txBody>
      </p:sp>
    </p:spTree>
    <p:extLst>
      <p:ext uri="{BB962C8B-B14F-4D97-AF65-F5344CB8AC3E}">
        <p14:creationId xmlns:p14="http://schemas.microsoft.com/office/powerpoint/2010/main" val="84233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273897"/>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Clinical vs Supplemental Data</a:t>
            </a:r>
          </a:p>
        </p:txBody>
      </p:sp>
      <p:pic>
        <p:nvPicPr>
          <p:cNvPr id="7" name="Picture 6">
            <a:extLst>
              <a:ext uri="{FF2B5EF4-FFF2-40B4-BE49-F238E27FC236}">
                <a16:creationId xmlns:a16="http://schemas.microsoft.com/office/drawing/2014/main" id="{2CC2B655-375E-F75E-DA3E-85FC4A89A7A5}"/>
              </a:ext>
            </a:extLst>
          </p:cNvPr>
          <p:cNvPicPr>
            <a:picLocks noChangeAspect="1"/>
          </p:cNvPicPr>
          <p:nvPr/>
        </p:nvPicPr>
        <p:blipFill>
          <a:blip r:embed="rId3"/>
          <a:stretch>
            <a:fillRect/>
          </a:stretch>
        </p:blipFill>
        <p:spPr>
          <a:xfrm>
            <a:off x="484506" y="944519"/>
            <a:ext cx="4087494" cy="1627231"/>
          </a:xfrm>
          <a:prstGeom prst="rect">
            <a:avLst/>
          </a:prstGeom>
        </p:spPr>
      </p:pic>
      <p:pic>
        <p:nvPicPr>
          <p:cNvPr id="9" name="Picture 8">
            <a:extLst>
              <a:ext uri="{FF2B5EF4-FFF2-40B4-BE49-F238E27FC236}">
                <a16:creationId xmlns:a16="http://schemas.microsoft.com/office/drawing/2014/main" id="{FC182987-8C96-FF7C-4661-66DA38873630}"/>
              </a:ext>
            </a:extLst>
          </p:cNvPr>
          <p:cNvPicPr>
            <a:picLocks noChangeAspect="1"/>
          </p:cNvPicPr>
          <p:nvPr/>
        </p:nvPicPr>
        <p:blipFill>
          <a:blip r:embed="rId4"/>
          <a:stretch>
            <a:fillRect/>
          </a:stretch>
        </p:blipFill>
        <p:spPr>
          <a:xfrm>
            <a:off x="4678105" y="944519"/>
            <a:ext cx="4213130" cy="1673576"/>
          </a:xfrm>
          <a:prstGeom prst="rect">
            <a:avLst/>
          </a:prstGeom>
        </p:spPr>
      </p:pic>
      <p:pic>
        <p:nvPicPr>
          <p:cNvPr id="11" name="Picture 10">
            <a:extLst>
              <a:ext uri="{FF2B5EF4-FFF2-40B4-BE49-F238E27FC236}">
                <a16:creationId xmlns:a16="http://schemas.microsoft.com/office/drawing/2014/main" id="{EC8A2831-31F6-0067-8456-E30540483B9A}"/>
              </a:ext>
            </a:extLst>
          </p:cNvPr>
          <p:cNvPicPr>
            <a:picLocks noChangeAspect="1"/>
          </p:cNvPicPr>
          <p:nvPr/>
        </p:nvPicPr>
        <p:blipFill>
          <a:blip r:embed="rId5"/>
          <a:stretch>
            <a:fillRect/>
          </a:stretch>
        </p:blipFill>
        <p:spPr>
          <a:xfrm>
            <a:off x="467925" y="3043629"/>
            <a:ext cx="4104075" cy="1627230"/>
          </a:xfrm>
          <a:prstGeom prst="rect">
            <a:avLst/>
          </a:prstGeom>
        </p:spPr>
      </p:pic>
      <p:pic>
        <p:nvPicPr>
          <p:cNvPr id="13" name="Picture 12">
            <a:extLst>
              <a:ext uri="{FF2B5EF4-FFF2-40B4-BE49-F238E27FC236}">
                <a16:creationId xmlns:a16="http://schemas.microsoft.com/office/drawing/2014/main" id="{0E38F8C0-CABB-A77E-4357-BB5EEF5D8C3F}"/>
              </a:ext>
            </a:extLst>
          </p:cNvPr>
          <p:cNvPicPr>
            <a:picLocks noChangeAspect="1"/>
          </p:cNvPicPr>
          <p:nvPr/>
        </p:nvPicPr>
        <p:blipFill>
          <a:blip r:embed="rId6"/>
          <a:stretch>
            <a:fillRect/>
          </a:stretch>
        </p:blipFill>
        <p:spPr>
          <a:xfrm>
            <a:off x="4678105" y="3043629"/>
            <a:ext cx="4213130" cy="1747025"/>
          </a:xfrm>
          <a:prstGeom prst="rect">
            <a:avLst/>
          </a:prstGeom>
        </p:spPr>
      </p:pic>
    </p:spTree>
    <p:extLst>
      <p:ext uri="{BB962C8B-B14F-4D97-AF65-F5344CB8AC3E}">
        <p14:creationId xmlns:p14="http://schemas.microsoft.com/office/powerpoint/2010/main" val="386945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7303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30475E"/>
                </a:solidFill>
                <a:latin typeface="Fira Sans Medium"/>
                <a:ea typeface="Fira Sans Medium"/>
                <a:cs typeface="Fira Sans Medium"/>
                <a:sym typeface="Fira Sans Medium"/>
              </a:rPr>
              <a:t>Protein Data</a:t>
            </a:r>
          </a:p>
        </p:txBody>
      </p:sp>
      <p:pic>
        <p:nvPicPr>
          <p:cNvPr id="4" name="Picture 3" descr="Chart, histogram&#10;&#10;Description automatically generated">
            <a:extLst>
              <a:ext uri="{FF2B5EF4-FFF2-40B4-BE49-F238E27FC236}">
                <a16:creationId xmlns:a16="http://schemas.microsoft.com/office/drawing/2014/main" id="{655BE88F-D8BF-9B37-7C53-CE95343E816A}"/>
              </a:ext>
            </a:extLst>
          </p:cNvPr>
          <p:cNvPicPr>
            <a:picLocks noChangeAspect="1"/>
          </p:cNvPicPr>
          <p:nvPr/>
        </p:nvPicPr>
        <p:blipFill>
          <a:blip r:embed="rId3"/>
          <a:stretch>
            <a:fillRect/>
          </a:stretch>
        </p:blipFill>
        <p:spPr>
          <a:xfrm>
            <a:off x="427753" y="880930"/>
            <a:ext cx="8433750" cy="3262692"/>
          </a:xfrm>
          <a:prstGeom prst="rect">
            <a:avLst/>
          </a:prstGeom>
        </p:spPr>
      </p:pic>
      <p:sp>
        <p:nvSpPr>
          <p:cNvPr id="10" name="TextBox 9">
            <a:extLst>
              <a:ext uri="{FF2B5EF4-FFF2-40B4-BE49-F238E27FC236}">
                <a16:creationId xmlns:a16="http://schemas.microsoft.com/office/drawing/2014/main" id="{3015D9F1-C4E9-1EE3-C114-8980E2456970}"/>
              </a:ext>
            </a:extLst>
          </p:cNvPr>
          <p:cNvSpPr txBox="1"/>
          <p:nvPr/>
        </p:nvSpPr>
        <p:spPr>
          <a:xfrm>
            <a:off x="814183" y="4370322"/>
            <a:ext cx="7660889" cy="461665"/>
          </a:xfrm>
          <a:prstGeom prst="rect">
            <a:avLst/>
          </a:prstGeom>
          <a:noFill/>
        </p:spPr>
        <p:txBody>
          <a:bodyPr wrap="square">
            <a:spAutoFit/>
          </a:bodyPr>
          <a:lstStyle/>
          <a:p>
            <a:r>
              <a:rPr lang="en-US" sz="1200" dirty="0" err="1">
                <a:latin typeface="Fira Sans" panose="020B0503050000020004" pitchFamily="34" charset="0"/>
              </a:rPr>
              <a:t>Có</a:t>
            </a:r>
            <a:r>
              <a:rPr lang="en-US" sz="1200" dirty="0">
                <a:latin typeface="Fira Sans" panose="020B0503050000020004" pitchFamily="34" charset="0"/>
              </a:rPr>
              <a:t> </a:t>
            </a:r>
            <a:r>
              <a:rPr lang="en-US" sz="1200" dirty="0" err="1">
                <a:latin typeface="Fira Sans" panose="020B0503050000020004" pitchFamily="34" charset="0"/>
              </a:rPr>
              <a:t>rất</a:t>
            </a:r>
            <a:r>
              <a:rPr lang="en-US" sz="1200" dirty="0">
                <a:latin typeface="Fira Sans" panose="020B0503050000020004" pitchFamily="34" charset="0"/>
              </a:rPr>
              <a:t> </a:t>
            </a:r>
            <a:r>
              <a:rPr lang="en-US" sz="1200" dirty="0" err="1">
                <a:latin typeface="Fira Sans" panose="020B0503050000020004" pitchFamily="34" charset="0"/>
              </a:rPr>
              <a:t>nhiều</a:t>
            </a:r>
            <a:r>
              <a:rPr lang="en-US" sz="1200" dirty="0">
                <a:latin typeface="Fira Sans" panose="020B0503050000020004" pitchFamily="34" charset="0"/>
              </a:rPr>
              <a:t> </a:t>
            </a:r>
            <a:r>
              <a:rPr lang="en-US" sz="1200" dirty="0" err="1">
                <a:latin typeface="Fira Sans" panose="020B0503050000020004" pitchFamily="34" charset="0"/>
              </a:rPr>
              <a:t>thay</a:t>
            </a:r>
            <a:r>
              <a:rPr lang="en-US" sz="1200" dirty="0">
                <a:latin typeface="Fira Sans" panose="020B0503050000020004" pitchFamily="34" charset="0"/>
              </a:rPr>
              <a:t> </a:t>
            </a:r>
            <a:r>
              <a:rPr lang="en-US" sz="1200" dirty="0" err="1">
                <a:latin typeface="Fira Sans" panose="020B0503050000020004" pitchFamily="34" charset="0"/>
              </a:rPr>
              <a:t>đổi</a:t>
            </a:r>
            <a:r>
              <a:rPr lang="en-US" sz="1200" dirty="0">
                <a:latin typeface="Fira Sans" panose="020B0503050000020004" pitchFamily="34" charset="0"/>
              </a:rPr>
              <a:t> </a:t>
            </a:r>
            <a:r>
              <a:rPr lang="en-US" sz="1200" dirty="0" err="1">
                <a:latin typeface="Fira Sans" panose="020B0503050000020004" pitchFamily="34" charset="0"/>
              </a:rPr>
              <a:t>liên</a:t>
            </a:r>
            <a:r>
              <a:rPr lang="en-US" sz="1200" dirty="0">
                <a:latin typeface="Fira Sans" panose="020B0503050000020004" pitchFamily="34" charset="0"/>
              </a:rPr>
              <a:t> </a:t>
            </a:r>
            <a:r>
              <a:rPr lang="en-US" sz="1200" dirty="0" err="1">
                <a:latin typeface="Fira Sans" panose="020B0503050000020004" pitchFamily="34" charset="0"/>
              </a:rPr>
              <a:t>quan</a:t>
            </a:r>
            <a:r>
              <a:rPr lang="en-US" sz="1200" dirty="0">
                <a:latin typeface="Fira Sans" panose="020B0503050000020004" pitchFamily="34" charset="0"/>
              </a:rPr>
              <a:t> </a:t>
            </a:r>
            <a:r>
              <a:rPr lang="en-US" sz="1200" dirty="0" err="1">
                <a:latin typeface="Fira Sans" panose="020B0503050000020004" pitchFamily="34" charset="0"/>
              </a:rPr>
              <a:t>đến</a:t>
            </a:r>
            <a:r>
              <a:rPr lang="en-US" sz="1200" dirty="0">
                <a:latin typeface="Fira Sans" panose="020B0503050000020004" pitchFamily="34" charset="0"/>
              </a:rPr>
              <a:t> </a:t>
            </a:r>
            <a:r>
              <a:rPr lang="en-US" sz="1200" dirty="0" err="1">
                <a:latin typeface="Fira Sans" panose="020B0503050000020004" pitchFamily="34" charset="0"/>
              </a:rPr>
              <a:t>tần</a:t>
            </a:r>
            <a:r>
              <a:rPr lang="en-US" sz="1200" dirty="0">
                <a:latin typeface="Fira Sans" panose="020B0503050000020004" pitchFamily="34" charset="0"/>
              </a:rPr>
              <a:t> </a:t>
            </a:r>
            <a:r>
              <a:rPr lang="en-US" sz="1200" dirty="0" err="1">
                <a:latin typeface="Fira Sans" panose="020B0503050000020004" pitchFamily="34" charset="0"/>
              </a:rPr>
              <a:t>suất</a:t>
            </a:r>
            <a:r>
              <a:rPr lang="en-US" sz="1200" dirty="0">
                <a:latin typeface="Fira Sans" panose="020B0503050000020004" pitchFamily="34" charset="0"/>
              </a:rPr>
              <a:t> </a:t>
            </a:r>
            <a:r>
              <a:rPr lang="en-US" sz="1200" dirty="0" err="1">
                <a:latin typeface="Fira Sans" panose="020B0503050000020004" pitchFamily="34" charset="0"/>
              </a:rPr>
              <a:t>biểu</a:t>
            </a:r>
            <a:r>
              <a:rPr lang="en-US" sz="1200" dirty="0">
                <a:latin typeface="Fira Sans" panose="020B0503050000020004" pitchFamily="34" charset="0"/>
              </a:rPr>
              <a:t> </a:t>
            </a:r>
            <a:r>
              <a:rPr lang="en-US" sz="1200" dirty="0" err="1">
                <a:latin typeface="Fira Sans" panose="020B0503050000020004" pitchFamily="34" charset="0"/>
              </a:rPr>
              <a:t>hiện</a:t>
            </a:r>
            <a:r>
              <a:rPr lang="en-US" sz="1200" dirty="0">
                <a:latin typeface="Fira Sans" panose="020B0503050000020004" pitchFamily="34" charset="0"/>
              </a:rPr>
              <a:t> protein </a:t>
            </a:r>
            <a:r>
              <a:rPr lang="en-US" sz="1200" dirty="0" err="1">
                <a:latin typeface="Fira Sans" panose="020B0503050000020004" pitchFamily="34" charset="0"/>
              </a:rPr>
              <a:t>thực</a:t>
            </a:r>
            <a:r>
              <a:rPr lang="en-US" sz="1200" dirty="0">
                <a:latin typeface="Fira Sans" panose="020B0503050000020004" pitchFamily="34" charset="0"/>
              </a:rPr>
              <a:t> </a:t>
            </a:r>
            <a:r>
              <a:rPr lang="en-US" sz="1200" dirty="0" err="1">
                <a:latin typeface="Fira Sans" panose="020B0503050000020004" pitchFamily="34" charset="0"/>
              </a:rPr>
              <a:t>tế</a:t>
            </a:r>
            <a:r>
              <a:rPr lang="en-US" sz="1200" dirty="0">
                <a:latin typeface="Fira Sans" panose="020B0503050000020004" pitchFamily="34" charset="0"/>
              </a:rPr>
              <a:t>. </a:t>
            </a:r>
            <a:r>
              <a:rPr lang="en-US" sz="1200" dirty="0" err="1">
                <a:latin typeface="Fira Sans" panose="020B0503050000020004" pitchFamily="34" charset="0"/>
              </a:rPr>
              <a:t>Chúng</a:t>
            </a:r>
            <a:r>
              <a:rPr lang="en-US" sz="1200" dirty="0">
                <a:latin typeface="Fira Sans" panose="020B0503050000020004" pitchFamily="34" charset="0"/>
              </a:rPr>
              <a:t> ta </a:t>
            </a:r>
            <a:r>
              <a:rPr lang="en-US" sz="1200" dirty="0" err="1">
                <a:latin typeface="Fira Sans" panose="020B0503050000020004" pitchFamily="34" charset="0"/>
              </a:rPr>
              <a:t>sẽ</a:t>
            </a:r>
            <a:r>
              <a:rPr lang="en-US" sz="1200" dirty="0">
                <a:latin typeface="Fira Sans" panose="020B0503050000020004" pitchFamily="34" charset="0"/>
              </a:rPr>
              <a:t> </a:t>
            </a:r>
            <a:r>
              <a:rPr lang="en-US" sz="1200" dirty="0" err="1">
                <a:latin typeface="Fira Sans" panose="020B0503050000020004" pitchFamily="34" charset="0"/>
              </a:rPr>
              <a:t>xem</a:t>
            </a:r>
            <a:r>
              <a:rPr lang="en-US" sz="1200" dirty="0">
                <a:latin typeface="Fira Sans" panose="020B0503050000020004" pitchFamily="34" charset="0"/>
              </a:rPr>
              <a:t> </a:t>
            </a:r>
            <a:r>
              <a:rPr lang="en-US" sz="1200" dirty="0" err="1">
                <a:latin typeface="Fira Sans" panose="020B0503050000020004" pitchFamily="34" charset="0"/>
              </a:rPr>
              <a:t>xét</a:t>
            </a:r>
            <a:r>
              <a:rPr lang="en-US" sz="1200" dirty="0">
                <a:latin typeface="Fira Sans" panose="020B0503050000020004" pitchFamily="34" charset="0"/>
              </a:rPr>
              <a:t> </a:t>
            </a:r>
            <a:r>
              <a:rPr lang="en-US" sz="1200" dirty="0" err="1">
                <a:latin typeface="Fira Sans" panose="020B0503050000020004" pitchFamily="34" charset="0"/>
              </a:rPr>
              <a:t>kỹ</a:t>
            </a:r>
            <a:r>
              <a:rPr lang="en-US" sz="1200" dirty="0">
                <a:latin typeface="Fira Sans" panose="020B0503050000020004" pitchFamily="34" charset="0"/>
              </a:rPr>
              <a:t> </a:t>
            </a:r>
            <a:r>
              <a:rPr lang="en-US" sz="1200" dirty="0" err="1">
                <a:latin typeface="Fira Sans" panose="020B0503050000020004" pitchFamily="34" charset="0"/>
              </a:rPr>
              <a:t>hơn</a:t>
            </a:r>
            <a:r>
              <a:rPr lang="en-US" sz="1200" dirty="0">
                <a:latin typeface="Fira Sans" panose="020B0503050000020004" pitchFamily="34" charset="0"/>
              </a:rPr>
              <a:t> </a:t>
            </a:r>
            <a:r>
              <a:rPr lang="en-US" sz="1200" dirty="0" err="1">
                <a:latin typeface="Fira Sans" panose="020B0503050000020004" pitchFamily="34" charset="0"/>
              </a:rPr>
              <a:t>về</a:t>
            </a:r>
            <a:r>
              <a:rPr lang="en-US" sz="1200" dirty="0">
                <a:latin typeface="Fira Sans" panose="020B0503050000020004" pitchFamily="34" charset="0"/>
              </a:rPr>
              <a:t> </a:t>
            </a:r>
            <a:r>
              <a:rPr lang="en-US" sz="1200" dirty="0" err="1">
                <a:latin typeface="Fira Sans" panose="020B0503050000020004" pitchFamily="34" charset="0"/>
              </a:rPr>
              <a:t>sự</a:t>
            </a:r>
            <a:r>
              <a:rPr lang="en-US" sz="1200" dirty="0">
                <a:latin typeface="Fira Sans" panose="020B0503050000020004" pitchFamily="34" charset="0"/>
              </a:rPr>
              <a:t> </a:t>
            </a:r>
            <a:r>
              <a:rPr lang="en-US" sz="1200" dirty="0" err="1">
                <a:latin typeface="Fira Sans" panose="020B0503050000020004" pitchFamily="34" charset="0"/>
              </a:rPr>
              <a:t>phân</a:t>
            </a:r>
            <a:r>
              <a:rPr lang="en-US" sz="1200" dirty="0">
                <a:latin typeface="Fira Sans" panose="020B0503050000020004" pitchFamily="34" charset="0"/>
              </a:rPr>
              <a:t> </a:t>
            </a:r>
            <a:r>
              <a:rPr lang="en-US" sz="1200" dirty="0" err="1">
                <a:latin typeface="Fira Sans" panose="020B0503050000020004" pitchFamily="34" charset="0"/>
              </a:rPr>
              <a:t>bố</a:t>
            </a:r>
            <a:r>
              <a:rPr lang="en-US" sz="1200" dirty="0">
                <a:latin typeface="Fira Sans" panose="020B0503050000020004" pitchFamily="34" charset="0"/>
              </a:rPr>
              <a:t> </a:t>
            </a:r>
            <a:r>
              <a:rPr lang="en-US" sz="1200" dirty="0" err="1">
                <a:latin typeface="Fira Sans" panose="020B0503050000020004" pitchFamily="34" charset="0"/>
              </a:rPr>
              <a:t>của</a:t>
            </a:r>
            <a:r>
              <a:rPr lang="en-US" sz="1200" dirty="0">
                <a:latin typeface="Fira Sans" panose="020B0503050000020004" pitchFamily="34" charset="0"/>
              </a:rPr>
              <a:t> </a:t>
            </a:r>
            <a:r>
              <a:rPr lang="en-US" sz="1200" dirty="0" err="1">
                <a:latin typeface="Fira Sans" panose="020B0503050000020004" pitchFamily="34" charset="0"/>
              </a:rPr>
              <a:t>các</a:t>
            </a:r>
            <a:r>
              <a:rPr lang="en-US" sz="1200" dirty="0">
                <a:latin typeface="Fira Sans" panose="020B0503050000020004" pitchFamily="34" charset="0"/>
              </a:rPr>
              <a:t> </a:t>
            </a:r>
            <a:r>
              <a:rPr lang="en-US" sz="1200" dirty="0" err="1">
                <a:latin typeface="Fira Sans" panose="020B0503050000020004" pitchFamily="34" charset="0"/>
              </a:rPr>
              <a:t>loại</a:t>
            </a:r>
            <a:r>
              <a:rPr lang="en-US" sz="1200" dirty="0">
                <a:latin typeface="Fira Sans" panose="020B0503050000020004" pitchFamily="34" charset="0"/>
              </a:rPr>
              <a:t> protein </a:t>
            </a:r>
            <a:r>
              <a:rPr lang="en-US" sz="1200" dirty="0" err="1">
                <a:latin typeface="Fira Sans" panose="020B0503050000020004" pitchFamily="34" charset="0"/>
              </a:rPr>
              <a:t>khác</a:t>
            </a:r>
            <a:r>
              <a:rPr lang="en-US" sz="1200" dirty="0">
                <a:latin typeface="Fira Sans" panose="020B0503050000020004" pitchFamily="34" charset="0"/>
              </a:rPr>
              <a:t> </a:t>
            </a:r>
            <a:r>
              <a:rPr lang="en-US" sz="1200" dirty="0" err="1">
                <a:latin typeface="Fira Sans" panose="020B0503050000020004" pitchFamily="34" charset="0"/>
              </a:rPr>
              <a:t>nhau</a:t>
            </a:r>
            <a:r>
              <a:rPr lang="en-US" sz="1200" dirty="0">
                <a:latin typeface="Fira Sans" panose="020B0503050000020004" pitchFamily="34" charset="0"/>
              </a:rPr>
              <a:t> </a:t>
            </a:r>
            <a:r>
              <a:rPr lang="en-US" sz="1200" dirty="0" err="1">
                <a:latin typeface="Fira Sans" panose="020B0503050000020004" pitchFamily="34" charset="0"/>
              </a:rPr>
              <a:t>và</a:t>
            </a:r>
            <a:r>
              <a:rPr lang="en-US" sz="1200" dirty="0">
                <a:latin typeface="Fira Sans" panose="020B0503050000020004" pitchFamily="34" charset="0"/>
              </a:rPr>
              <a:t> </a:t>
            </a:r>
            <a:r>
              <a:rPr lang="en-US" sz="1200" dirty="0" err="1">
                <a:latin typeface="Fira Sans" panose="020B0503050000020004" pitchFamily="34" charset="0"/>
              </a:rPr>
              <a:t>mối</a:t>
            </a:r>
            <a:r>
              <a:rPr lang="en-US" sz="1200" dirty="0">
                <a:latin typeface="Fira Sans" panose="020B0503050000020004" pitchFamily="34" charset="0"/>
              </a:rPr>
              <a:t> </a:t>
            </a:r>
            <a:r>
              <a:rPr lang="en-US" sz="1200" dirty="0" err="1">
                <a:latin typeface="Fira Sans" panose="020B0503050000020004" pitchFamily="34" charset="0"/>
              </a:rPr>
              <a:t>liên</a:t>
            </a:r>
            <a:r>
              <a:rPr lang="en-US" sz="1200" dirty="0">
                <a:latin typeface="Fira Sans" panose="020B0503050000020004" pitchFamily="34" charset="0"/>
              </a:rPr>
              <a:t> </a:t>
            </a:r>
            <a:r>
              <a:rPr lang="en-US" sz="1200" dirty="0" err="1">
                <a:latin typeface="Fira Sans" panose="020B0503050000020004" pitchFamily="34" charset="0"/>
              </a:rPr>
              <a:t>hệ</a:t>
            </a:r>
            <a:r>
              <a:rPr lang="en-US" sz="1200" dirty="0">
                <a:latin typeface="Fira Sans" panose="020B0503050000020004" pitchFamily="34" charset="0"/>
              </a:rPr>
              <a:t> </a:t>
            </a:r>
            <a:r>
              <a:rPr lang="en-US" sz="1200" dirty="0" err="1">
                <a:latin typeface="Fira Sans" panose="020B0503050000020004" pitchFamily="34" charset="0"/>
              </a:rPr>
              <a:t>của</a:t>
            </a:r>
            <a:r>
              <a:rPr lang="en-US" sz="1200" dirty="0">
                <a:latin typeface="Fira Sans" panose="020B0503050000020004" pitchFamily="34" charset="0"/>
              </a:rPr>
              <a:t> </a:t>
            </a:r>
            <a:r>
              <a:rPr lang="en-US" sz="1200" dirty="0" err="1">
                <a:latin typeface="Fira Sans" panose="020B0503050000020004" pitchFamily="34" charset="0"/>
              </a:rPr>
              <a:t>chúng</a:t>
            </a:r>
            <a:r>
              <a:rPr lang="en-US" sz="1200" dirty="0">
                <a:latin typeface="Fira Sans" panose="020B0503050000020004" pitchFamily="34" charset="0"/>
              </a:rPr>
              <a:t> </a:t>
            </a:r>
            <a:r>
              <a:rPr lang="en-US" sz="1200" dirty="0" err="1">
                <a:latin typeface="Fira Sans" panose="020B0503050000020004" pitchFamily="34" charset="0"/>
              </a:rPr>
              <a:t>với</a:t>
            </a:r>
            <a:r>
              <a:rPr lang="en-US" sz="1200" dirty="0">
                <a:latin typeface="Fira Sans" panose="020B0503050000020004" pitchFamily="34" charset="0"/>
              </a:rPr>
              <a:t> </a:t>
            </a:r>
            <a:r>
              <a:rPr lang="en-US" sz="1200" dirty="0" err="1">
                <a:latin typeface="Fira Sans" panose="020B0503050000020004" pitchFamily="34" charset="0"/>
              </a:rPr>
              <a:t>điểm</a:t>
            </a:r>
            <a:r>
              <a:rPr lang="en-US" sz="1200" dirty="0">
                <a:latin typeface="Fira Sans" panose="020B0503050000020004" pitchFamily="34" charset="0"/>
              </a:rPr>
              <a:t> </a:t>
            </a:r>
            <a:r>
              <a:rPr lang="en-US" sz="1200" dirty="0" err="1">
                <a:latin typeface="Fira Sans" panose="020B0503050000020004" pitchFamily="34" charset="0"/>
              </a:rPr>
              <a:t>số</a:t>
            </a:r>
            <a:r>
              <a:rPr lang="en-US" sz="1200" dirty="0">
                <a:latin typeface="Fira Sans" panose="020B0503050000020004" pitchFamily="34" charset="0"/>
              </a:rPr>
              <a:t> UPDRS </a:t>
            </a:r>
            <a:r>
              <a:rPr lang="en-US" sz="1200" dirty="0" err="1">
                <a:latin typeface="Fira Sans" panose="020B0503050000020004" pitchFamily="34" charset="0"/>
              </a:rPr>
              <a:t>trong</a:t>
            </a:r>
            <a:r>
              <a:rPr lang="en-US" sz="1200" dirty="0">
                <a:latin typeface="Fira Sans" panose="020B0503050000020004" pitchFamily="34" charset="0"/>
              </a:rPr>
              <a:t> </a:t>
            </a:r>
            <a:r>
              <a:rPr lang="en-US" sz="1200" dirty="0" err="1">
                <a:latin typeface="Fira Sans" panose="020B0503050000020004" pitchFamily="34" charset="0"/>
              </a:rPr>
              <a:t>phần</a:t>
            </a:r>
            <a:r>
              <a:rPr lang="en-US" sz="1200" dirty="0">
                <a:latin typeface="Fira Sans" panose="020B0503050000020004" pitchFamily="34" charset="0"/>
              </a:rPr>
              <a:t> </a:t>
            </a:r>
            <a:r>
              <a:rPr lang="en-US" sz="1200" dirty="0" err="1">
                <a:latin typeface="Fira Sans" panose="020B0503050000020004" pitchFamily="34" charset="0"/>
              </a:rPr>
              <a:t>bên</a:t>
            </a:r>
            <a:r>
              <a:rPr lang="en-US" sz="1200" dirty="0">
                <a:latin typeface="Fira Sans" panose="020B0503050000020004" pitchFamily="34" charset="0"/>
              </a:rPr>
              <a:t> </a:t>
            </a:r>
            <a:r>
              <a:rPr lang="en-US" sz="1200" dirty="0" err="1">
                <a:latin typeface="Fira Sans" panose="020B0503050000020004" pitchFamily="34" charset="0"/>
              </a:rPr>
              <a:t>dưới</a:t>
            </a:r>
            <a:r>
              <a:rPr lang="en-US" sz="1200" dirty="0">
                <a:latin typeface="Fira Sans" panose="020B0503050000020004" pitchFamily="34" charset="0"/>
              </a:rPr>
              <a:t>. </a:t>
            </a:r>
          </a:p>
        </p:txBody>
      </p:sp>
    </p:spTree>
    <p:extLst>
      <p:ext uri="{BB962C8B-B14F-4D97-AF65-F5344CB8AC3E}">
        <p14:creationId xmlns:p14="http://schemas.microsoft.com/office/powerpoint/2010/main" val="3600975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7303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30475E"/>
                </a:solidFill>
                <a:latin typeface="Fira Sans Medium"/>
                <a:ea typeface="Fira Sans Medium"/>
                <a:cs typeface="Fira Sans Medium"/>
                <a:sym typeface="Fira Sans Medium"/>
              </a:rPr>
              <a:t>Peptide Data</a:t>
            </a:r>
          </a:p>
        </p:txBody>
      </p:sp>
      <p:sp>
        <p:nvSpPr>
          <p:cNvPr id="10" name="TextBox 9">
            <a:extLst>
              <a:ext uri="{FF2B5EF4-FFF2-40B4-BE49-F238E27FC236}">
                <a16:creationId xmlns:a16="http://schemas.microsoft.com/office/drawing/2014/main" id="{3015D9F1-C4E9-1EE3-C114-8980E2456970}"/>
              </a:ext>
            </a:extLst>
          </p:cNvPr>
          <p:cNvSpPr txBox="1"/>
          <p:nvPr/>
        </p:nvSpPr>
        <p:spPr>
          <a:xfrm>
            <a:off x="814183" y="4370322"/>
            <a:ext cx="7660889" cy="461665"/>
          </a:xfrm>
          <a:prstGeom prst="rect">
            <a:avLst/>
          </a:prstGeom>
          <a:noFill/>
        </p:spPr>
        <p:txBody>
          <a:bodyPr wrap="square">
            <a:spAutoFit/>
          </a:bodyPr>
          <a:lstStyle/>
          <a:p>
            <a:r>
              <a:rPr lang="en-US" sz="1200" dirty="0" err="1">
                <a:latin typeface="Fira Sans" panose="020B0503050000020004" pitchFamily="34" charset="0"/>
              </a:rPr>
              <a:t>Khác</a:t>
            </a:r>
            <a:r>
              <a:rPr lang="en-US" sz="1200" dirty="0">
                <a:latin typeface="Fira Sans" panose="020B0503050000020004" pitchFamily="34" charset="0"/>
              </a:rPr>
              <a:t> </a:t>
            </a:r>
            <a:r>
              <a:rPr lang="vi-VN" sz="1200" dirty="0">
                <a:latin typeface="Fira Sans" panose="020B0503050000020004" pitchFamily="34" charset="0"/>
              </a:rPr>
              <a:t>biệt lớn về sự phong phú của peptide. Độ lệch tối thiểu, tối đa và tiêu chuẩn cho chúng tôi biết rằng lượng peptide có thể sẽ thay đổi rất nhiều tùy thuộc vào loại peptide cụ thể mà chúng tôi đang xem xét. </a:t>
            </a:r>
            <a:endParaRPr lang="en-US" sz="1200" dirty="0">
              <a:latin typeface="Fira Sans" panose="020B0503050000020004" pitchFamily="34" charset="0"/>
            </a:endParaRPr>
          </a:p>
        </p:txBody>
      </p:sp>
      <p:pic>
        <p:nvPicPr>
          <p:cNvPr id="3" name="Picture 2" descr="Chart, histogram&#10;&#10;Description automatically generated">
            <a:extLst>
              <a:ext uri="{FF2B5EF4-FFF2-40B4-BE49-F238E27FC236}">
                <a16:creationId xmlns:a16="http://schemas.microsoft.com/office/drawing/2014/main" id="{0346EA1C-82DF-7E23-42E9-900CC77F2CC6}"/>
              </a:ext>
            </a:extLst>
          </p:cNvPr>
          <p:cNvPicPr>
            <a:picLocks noChangeAspect="1"/>
          </p:cNvPicPr>
          <p:nvPr/>
        </p:nvPicPr>
        <p:blipFill>
          <a:blip r:embed="rId3"/>
          <a:stretch>
            <a:fillRect/>
          </a:stretch>
        </p:blipFill>
        <p:spPr>
          <a:xfrm>
            <a:off x="0" y="803020"/>
            <a:ext cx="9144000" cy="3537460"/>
          </a:xfrm>
          <a:prstGeom prst="rect">
            <a:avLst/>
          </a:prstGeom>
        </p:spPr>
      </p:pic>
    </p:spTree>
    <p:extLst>
      <p:ext uri="{BB962C8B-B14F-4D97-AF65-F5344CB8AC3E}">
        <p14:creationId xmlns:p14="http://schemas.microsoft.com/office/powerpoint/2010/main" val="656034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7303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UPDRS OFF</a:t>
            </a:r>
          </a:p>
        </p:txBody>
      </p:sp>
      <p:pic>
        <p:nvPicPr>
          <p:cNvPr id="4" name="Picture 3">
            <a:extLst>
              <a:ext uri="{FF2B5EF4-FFF2-40B4-BE49-F238E27FC236}">
                <a16:creationId xmlns:a16="http://schemas.microsoft.com/office/drawing/2014/main" id="{02911667-4C69-69EF-40B9-B412720F5346}"/>
              </a:ext>
            </a:extLst>
          </p:cNvPr>
          <p:cNvPicPr>
            <a:picLocks noChangeAspect="1"/>
          </p:cNvPicPr>
          <p:nvPr/>
        </p:nvPicPr>
        <p:blipFill>
          <a:blip r:embed="rId3"/>
          <a:stretch>
            <a:fillRect/>
          </a:stretch>
        </p:blipFill>
        <p:spPr>
          <a:xfrm>
            <a:off x="937982" y="1096512"/>
            <a:ext cx="7268036" cy="3066609"/>
          </a:xfrm>
          <a:prstGeom prst="rect">
            <a:avLst/>
          </a:prstGeom>
        </p:spPr>
      </p:pic>
      <p:pic>
        <p:nvPicPr>
          <p:cNvPr id="6" name="Picture 5">
            <a:extLst>
              <a:ext uri="{FF2B5EF4-FFF2-40B4-BE49-F238E27FC236}">
                <a16:creationId xmlns:a16="http://schemas.microsoft.com/office/drawing/2014/main" id="{FEC86615-519F-C120-F8B9-047A1B2C8ABA}"/>
              </a:ext>
            </a:extLst>
          </p:cNvPr>
          <p:cNvPicPr>
            <a:picLocks noChangeAspect="1"/>
          </p:cNvPicPr>
          <p:nvPr/>
        </p:nvPicPr>
        <p:blipFill>
          <a:blip r:embed="rId4"/>
          <a:stretch>
            <a:fillRect/>
          </a:stretch>
        </p:blipFill>
        <p:spPr>
          <a:xfrm>
            <a:off x="937981" y="1175224"/>
            <a:ext cx="7336223" cy="3012626"/>
          </a:xfrm>
          <a:prstGeom prst="rect">
            <a:avLst/>
          </a:prstGeom>
        </p:spPr>
      </p:pic>
      <p:pic>
        <p:nvPicPr>
          <p:cNvPr id="11" name="Picture 10">
            <a:extLst>
              <a:ext uri="{FF2B5EF4-FFF2-40B4-BE49-F238E27FC236}">
                <a16:creationId xmlns:a16="http://schemas.microsoft.com/office/drawing/2014/main" id="{2C5C0DFA-1428-0A44-12FE-14509260D707}"/>
              </a:ext>
            </a:extLst>
          </p:cNvPr>
          <p:cNvPicPr>
            <a:picLocks noChangeAspect="1"/>
          </p:cNvPicPr>
          <p:nvPr/>
        </p:nvPicPr>
        <p:blipFill>
          <a:blip r:embed="rId5"/>
          <a:stretch>
            <a:fillRect/>
          </a:stretch>
        </p:blipFill>
        <p:spPr>
          <a:xfrm>
            <a:off x="937980" y="1175224"/>
            <a:ext cx="7336223" cy="3114188"/>
          </a:xfrm>
          <a:prstGeom prst="rect">
            <a:avLst/>
          </a:prstGeom>
        </p:spPr>
      </p:pic>
      <p:pic>
        <p:nvPicPr>
          <p:cNvPr id="13" name="Picture 12">
            <a:extLst>
              <a:ext uri="{FF2B5EF4-FFF2-40B4-BE49-F238E27FC236}">
                <a16:creationId xmlns:a16="http://schemas.microsoft.com/office/drawing/2014/main" id="{468E0325-3622-4BDC-6DDC-A68BD4949343}"/>
              </a:ext>
            </a:extLst>
          </p:cNvPr>
          <p:cNvPicPr>
            <a:picLocks noChangeAspect="1"/>
          </p:cNvPicPr>
          <p:nvPr/>
        </p:nvPicPr>
        <p:blipFill>
          <a:blip r:embed="rId6"/>
          <a:stretch>
            <a:fillRect/>
          </a:stretch>
        </p:blipFill>
        <p:spPr>
          <a:xfrm>
            <a:off x="1040260" y="1132663"/>
            <a:ext cx="7268036" cy="3109170"/>
          </a:xfrm>
          <a:prstGeom prst="rect">
            <a:avLst/>
          </a:prstGeom>
        </p:spPr>
      </p:pic>
    </p:spTree>
    <p:extLst>
      <p:ext uri="{BB962C8B-B14F-4D97-AF65-F5344CB8AC3E}">
        <p14:creationId xmlns:p14="http://schemas.microsoft.com/office/powerpoint/2010/main" val="242756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7303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UPDRS OFF</a:t>
            </a:r>
          </a:p>
        </p:txBody>
      </p:sp>
      <p:pic>
        <p:nvPicPr>
          <p:cNvPr id="4" name="Picture 3">
            <a:extLst>
              <a:ext uri="{FF2B5EF4-FFF2-40B4-BE49-F238E27FC236}">
                <a16:creationId xmlns:a16="http://schemas.microsoft.com/office/drawing/2014/main" id="{02911667-4C69-69EF-40B9-B412720F5346}"/>
              </a:ext>
            </a:extLst>
          </p:cNvPr>
          <p:cNvPicPr>
            <a:picLocks noChangeAspect="1"/>
          </p:cNvPicPr>
          <p:nvPr/>
        </p:nvPicPr>
        <p:blipFill>
          <a:blip r:embed="rId3"/>
          <a:stretch>
            <a:fillRect/>
          </a:stretch>
        </p:blipFill>
        <p:spPr>
          <a:xfrm>
            <a:off x="535083" y="792366"/>
            <a:ext cx="3733295" cy="1575192"/>
          </a:xfrm>
          <a:prstGeom prst="rect">
            <a:avLst/>
          </a:prstGeom>
        </p:spPr>
      </p:pic>
      <p:pic>
        <p:nvPicPr>
          <p:cNvPr id="6" name="Picture 5">
            <a:extLst>
              <a:ext uri="{FF2B5EF4-FFF2-40B4-BE49-F238E27FC236}">
                <a16:creationId xmlns:a16="http://schemas.microsoft.com/office/drawing/2014/main" id="{FEC86615-519F-C120-F8B9-047A1B2C8ABA}"/>
              </a:ext>
            </a:extLst>
          </p:cNvPr>
          <p:cNvPicPr>
            <a:picLocks noChangeAspect="1"/>
          </p:cNvPicPr>
          <p:nvPr/>
        </p:nvPicPr>
        <p:blipFill>
          <a:blip r:embed="rId4"/>
          <a:stretch>
            <a:fillRect/>
          </a:stretch>
        </p:blipFill>
        <p:spPr>
          <a:xfrm>
            <a:off x="4809167" y="792366"/>
            <a:ext cx="3835843" cy="1575192"/>
          </a:xfrm>
          <a:prstGeom prst="rect">
            <a:avLst/>
          </a:prstGeom>
        </p:spPr>
      </p:pic>
      <p:pic>
        <p:nvPicPr>
          <p:cNvPr id="11" name="Picture 10">
            <a:extLst>
              <a:ext uri="{FF2B5EF4-FFF2-40B4-BE49-F238E27FC236}">
                <a16:creationId xmlns:a16="http://schemas.microsoft.com/office/drawing/2014/main" id="{2C5C0DFA-1428-0A44-12FE-14509260D707}"/>
              </a:ext>
            </a:extLst>
          </p:cNvPr>
          <p:cNvPicPr>
            <a:picLocks noChangeAspect="1"/>
          </p:cNvPicPr>
          <p:nvPr/>
        </p:nvPicPr>
        <p:blipFill>
          <a:blip r:embed="rId5"/>
          <a:stretch>
            <a:fillRect/>
          </a:stretch>
        </p:blipFill>
        <p:spPr>
          <a:xfrm>
            <a:off x="535083" y="2404695"/>
            <a:ext cx="3733295" cy="1584764"/>
          </a:xfrm>
          <a:prstGeom prst="rect">
            <a:avLst/>
          </a:prstGeom>
        </p:spPr>
      </p:pic>
      <p:pic>
        <p:nvPicPr>
          <p:cNvPr id="13" name="Picture 12">
            <a:extLst>
              <a:ext uri="{FF2B5EF4-FFF2-40B4-BE49-F238E27FC236}">
                <a16:creationId xmlns:a16="http://schemas.microsoft.com/office/drawing/2014/main" id="{468E0325-3622-4BDC-6DDC-A68BD4949343}"/>
              </a:ext>
            </a:extLst>
          </p:cNvPr>
          <p:cNvPicPr>
            <a:picLocks noChangeAspect="1"/>
          </p:cNvPicPr>
          <p:nvPr/>
        </p:nvPicPr>
        <p:blipFill>
          <a:blip r:embed="rId6"/>
          <a:stretch>
            <a:fillRect/>
          </a:stretch>
        </p:blipFill>
        <p:spPr>
          <a:xfrm>
            <a:off x="4875622" y="2404695"/>
            <a:ext cx="3799750" cy="1625483"/>
          </a:xfrm>
          <a:prstGeom prst="rect">
            <a:avLst/>
          </a:prstGeom>
        </p:spPr>
      </p:pic>
      <p:sp>
        <p:nvSpPr>
          <p:cNvPr id="15" name="TextBox 14">
            <a:extLst>
              <a:ext uri="{FF2B5EF4-FFF2-40B4-BE49-F238E27FC236}">
                <a16:creationId xmlns:a16="http://schemas.microsoft.com/office/drawing/2014/main" id="{914CFEBD-0C48-DDEB-BAF3-0207CA00D9A3}"/>
              </a:ext>
            </a:extLst>
          </p:cNvPr>
          <p:cNvSpPr txBox="1"/>
          <p:nvPr/>
        </p:nvSpPr>
        <p:spPr>
          <a:xfrm>
            <a:off x="858208" y="4202619"/>
            <a:ext cx="7427583" cy="692497"/>
          </a:xfrm>
          <a:prstGeom prst="rect">
            <a:avLst/>
          </a:prstGeom>
          <a:noFill/>
        </p:spPr>
        <p:txBody>
          <a:bodyPr wrap="square">
            <a:spAutoFit/>
          </a:bodyPr>
          <a:lstStyle/>
          <a:p>
            <a:r>
              <a:rPr lang="en-US" sz="1300" dirty="0" err="1">
                <a:latin typeface="Fira Sans" panose="020B0503050000020004" pitchFamily="34" charset="0"/>
              </a:rPr>
              <a:t>Có</a:t>
            </a:r>
            <a:r>
              <a:rPr lang="en-US" sz="1300" dirty="0">
                <a:latin typeface="Fira Sans" panose="020B0503050000020004" pitchFamily="34" charset="0"/>
              </a:rPr>
              <a:t> </a:t>
            </a:r>
            <a:r>
              <a:rPr lang="en-US" sz="1300" dirty="0" err="1">
                <a:latin typeface="Fira Sans" panose="020B0503050000020004" pitchFamily="34" charset="0"/>
              </a:rPr>
              <a:t>một</a:t>
            </a:r>
            <a:r>
              <a:rPr lang="en-US" sz="1300" dirty="0">
                <a:latin typeface="Fira Sans" panose="020B0503050000020004" pitchFamily="34" charset="0"/>
              </a:rPr>
              <a:t> </a:t>
            </a:r>
            <a:r>
              <a:rPr lang="en-US" sz="1300" dirty="0" err="1">
                <a:latin typeface="Fira Sans" panose="020B0503050000020004" pitchFamily="34" charset="0"/>
              </a:rPr>
              <a:t>số</a:t>
            </a:r>
            <a:r>
              <a:rPr lang="en-US" sz="1300" dirty="0">
                <a:latin typeface="Fira Sans" panose="020B0503050000020004" pitchFamily="34" charset="0"/>
              </a:rPr>
              <a:t> </a:t>
            </a:r>
            <a:r>
              <a:rPr lang="en-US" sz="1300" dirty="0" err="1">
                <a:latin typeface="Fira Sans" panose="020B0503050000020004" pitchFamily="34" charset="0"/>
              </a:rPr>
              <a:t>lượng</a:t>
            </a:r>
            <a:r>
              <a:rPr lang="en-US" sz="1300" dirty="0">
                <a:latin typeface="Fira Sans" panose="020B0503050000020004" pitchFamily="34" charset="0"/>
              </a:rPr>
              <a:t> </a:t>
            </a:r>
            <a:r>
              <a:rPr lang="en-US" sz="1300" dirty="0" err="1">
                <a:latin typeface="Fira Sans" panose="020B0503050000020004" pitchFamily="34" charset="0"/>
              </a:rPr>
              <a:t>lớn</a:t>
            </a:r>
            <a:r>
              <a:rPr lang="en-US" sz="1300" dirty="0">
                <a:latin typeface="Fira Sans" panose="020B0503050000020004" pitchFamily="34" charset="0"/>
              </a:rPr>
              <a:t> </a:t>
            </a:r>
            <a:r>
              <a:rPr lang="en-US" sz="1300" dirty="0" err="1">
                <a:latin typeface="Fira Sans" panose="020B0503050000020004" pitchFamily="34" charset="0"/>
              </a:rPr>
              <a:t>phương</a:t>
            </a:r>
            <a:r>
              <a:rPr lang="en-US" sz="1300" dirty="0">
                <a:latin typeface="Fira Sans" panose="020B0503050000020004" pitchFamily="34" charset="0"/>
              </a:rPr>
              <a:t> </a:t>
            </a:r>
            <a:r>
              <a:rPr lang="en-US" sz="1300" dirty="0" err="1">
                <a:latin typeface="Fira Sans" panose="020B0503050000020004" pitchFamily="34" charset="0"/>
              </a:rPr>
              <a:t>sai</a:t>
            </a:r>
            <a:r>
              <a:rPr lang="en-US" sz="1300" dirty="0">
                <a:latin typeface="Fira Sans" panose="020B0503050000020004" pitchFamily="34" charset="0"/>
              </a:rPr>
              <a:t> </a:t>
            </a:r>
            <a:r>
              <a:rPr lang="en-US" sz="1300" dirty="0" err="1">
                <a:latin typeface="Fira Sans" panose="020B0503050000020004" pitchFamily="34" charset="0"/>
              </a:rPr>
              <a:t>và</a:t>
            </a:r>
            <a:r>
              <a:rPr lang="en-US" sz="1300" dirty="0">
                <a:latin typeface="Fira Sans" panose="020B0503050000020004" pitchFamily="34" charset="0"/>
              </a:rPr>
              <a:t> </a:t>
            </a:r>
            <a:r>
              <a:rPr lang="en-US" sz="1300" dirty="0" err="1">
                <a:latin typeface="Fira Sans" panose="020B0503050000020004" pitchFamily="34" charset="0"/>
              </a:rPr>
              <a:t>giá</a:t>
            </a:r>
            <a:r>
              <a:rPr lang="en-US" sz="1300" dirty="0">
                <a:latin typeface="Fira Sans" panose="020B0503050000020004" pitchFamily="34" charset="0"/>
              </a:rPr>
              <a:t> </a:t>
            </a:r>
            <a:r>
              <a:rPr lang="en-US" sz="1300" dirty="0" err="1">
                <a:latin typeface="Fira Sans" panose="020B0503050000020004" pitchFamily="34" charset="0"/>
              </a:rPr>
              <a:t>trị</a:t>
            </a:r>
            <a:r>
              <a:rPr lang="en-US" sz="1300" dirty="0">
                <a:latin typeface="Fira Sans" panose="020B0503050000020004" pitchFamily="34" charset="0"/>
              </a:rPr>
              <a:t> outliers </a:t>
            </a:r>
            <a:r>
              <a:rPr lang="en-US" sz="1300" dirty="0" err="1">
                <a:latin typeface="Fira Sans" panose="020B0503050000020004" pitchFamily="34" charset="0"/>
              </a:rPr>
              <a:t>trong</a:t>
            </a:r>
            <a:r>
              <a:rPr lang="en-US" sz="1300" dirty="0">
                <a:latin typeface="Fira Sans" panose="020B0503050000020004" pitchFamily="34" charset="0"/>
              </a:rPr>
              <a:t> </a:t>
            </a:r>
            <a:r>
              <a:rPr lang="en-US" sz="1300" dirty="0" err="1">
                <a:latin typeface="Fira Sans" panose="020B0503050000020004" pitchFamily="34" charset="0"/>
              </a:rPr>
              <a:t>mỗi</a:t>
            </a:r>
            <a:r>
              <a:rPr lang="en-US" sz="1300" dirty="0">
                <a:latin typeface="Fira Sans" panose="020B0503050000020004" pitchFamily="34" charset="0"/>
              </a:rPr>
              <a:t> </a:t>
            </a:r>
            <a:r>
              <a:rPr lang="en-US" sz="1300" dirty="0" err="1">
                <a:latin typeface="Fira Sans" panose="020B0503050000020004" pitchFamily="34" charset="0"/>
              </a:rPr>
              <a:t>phần</a:t>
            </a:r>
            <a:r>
              <a:rPr lang="en-US" sz="1300" dirty="0">
                <a:latin typeface="Fira Sans" panose="020B0503050000020004" pitchFamily="34" charset="0"/>
              </a:rPr>
              <a:t> </a:t>
            </a:r>
            <a:r>
              <a:rPr lang="en-US" sz="1300" dirty="0" err="1">
                <a:latin typeface="Fira Sans" panose="020B0503050000020004" pitchFamily="34" charset="0"/>
              </a:rPr>
              <a:t>của</a:t>
            </a:r>
            <a:r>
              <a:rPr lang="en-US" sz="1300" dirty="0">
                <a:latin typeface="Fira Sans" panose="020B0503050000020004" pitchFamily="34" charset="0"/>
              </a:rPr>
              <a:t> UPDRS </a:t>
            </a:r>
            <a:r>
              <a:rPr lang="en-US" sz="1300" dirty="0" err="1">
                <a:latin typeface="Fira Sans" panose="020B0503050000020004" pitchFamily="34" charset="0"/>
              </a:rPr>
              <a:t>và</a:t>
            </a:r>
            <a:r>
              <a:rPr lang="en-US" sz="1300" dirty="0">
                <a:latin typeface="Fira Sans" panose="020B0503050000020004" pitchFamily="34" charset="0"/>
              </a:rPr>
              <a:t> </a:t>
            </a:r>
            <a:r>
              <a:rPr lang="en-US" sz="1300" dirty="0" err="1">
                <a:latin typeface="Fira Sans" panose="020B0503050000020004" pitchFamily="34" charset="0"/>
              </a:rPr>
              <a:t>các</a:t>
            </a:r>
            <a:r>
              <a:rPr lang="en-US" sz="1300" dirty="0">
                <a:latin typeface="Fira Sans" panose="020B0503050000020004" pitchFamily="34" charset="0"/>
              </a:rPr>
              <a:t> </a:t>
            </a:r>
            <a:r>
              <a:rPr lang="en-US" sz="1300" dirty="0" err="1">
                <a:latin typeface="Fira Sans" panose="020B0503050000020004" pitchFamily="34" charset="0"/>
              </a:rPr>
              <a:t>tháng</a:t>
            </a:r>
            <a:r>
              <a:rPr lang="en-US" sz="1300" dirty="0">
                <a:latin typeface="Fira Sans" panose="020B0503050000020004" pitchFamily="34" charset="0"/>
              </a:rPr>
              <a:t> </a:t>
            </a:r>
            <a:r>
              <a:rPr lang="en-US" sz="1300" dirty="0" err="1">
                <a:latin typeface="Fira Sans" panose="020B0503050000020004" pitchFamily="34" charset="0"/>
              </a:rPr>
              <a:t>truy</a:t>
            </a:r>
            <a:r>
              <a:rPr lang="en-US" sz="1300" dirty="0">
                <a:latin typeface="Fira Sans" panose="020B0503050000020004" pitchFamily="34" charset="0"/>
              </a:rPr>
              <a:t> </a:t>
            </a:r>
            <a:r>
              <a:rPr lang="en-US" sz="1300" dirty="0" err="1">
                <a:latin typeface="Fira Sans" panose="020B0503050000020004" pitchFamily="34" charset="0"/>
              </a:rPr>
              <a:t>cập</a:t>
            </a:r>
            <a:r>
              <a:rPr lang="en-US" sz="1300" dirty="0">
                <a:latin typeface="Fira Sans" panose="020B0503050000020004" pitchFamily="34" charset="0"/>
              </a:rPr>
              <a:t> </a:t>
            </a:r>
            <a:r>
              <a:rPr lang="en-US" sz="1300" dirty="0" err="1">
                <a:latin typeface="Fira Sans" panose="020B0503050000020004" pitchFamily="34" charset="0"/>
              </a:rPr>
              <a:t>tương</a:t>
            </a:r>
            <a:r>
              <a:rPr lang="en-US" sz="1300" dirty="0">
                <a:latin typeface="Fira Sans" panose="020B0503050000020004" pitchFamily="34" charset="0"/>
              </a:rPr>
              <a:t> </a:t>
            </a:r>
            <a:r>
              <a:rPr lang="en-US" sz="1300" dirty="0" err="1">
                <a:latin typeface="Fira Sans" panose="020B0503050000020004" pitchFamily="34" charset="0"/>
              </a:rPr>
              <a:t>ứng</a:t>
            </a:r>
            <a:r>
              <a:rPr lang="en-US" sz="1300" dirty="0">
                <a:latin typeface="Fira Sans" panose="020B0503050000020004" pitchFamily="34" charset="0"/>
              </a:rPr>
              <a:t> </a:t>
            </a:r>
            <a:r>
              <a:rPr lang="en-US" sz="1300" dirty="0" err="1">
                <a:latin typeface="Fira Sans" panose="020B0503050000020004" pitchFamily="34" charset="0"/>
              </a:rPr>
              <a:t>của</a:t>
            </a:r>
            <a:r>
              <a:rPr lang="en-US" sz="1300" dirty="0">
                <a:latin typeface="Fira Sans" panose="020B0503050000020004" pitchFamily="34" charset="0"/>
              </a:rPr>
              <a:t> </a:t>
            </a:r>
            <a:r>
              <a:rPr lang="en-US" sz="1300" dirty="0" err="1">
                <a:latin typeface="Fira Sans" panose="020B0503050000020004" pitchFamily="34" charset="0"/>
              </a:rPr>
              <a:t>chúng.Nói</a:t>
            </a:r>
            <a:r>
              <a:rPr lang="en-US" sz="1300" dirty="0">
                <a:latin typeface="Fira Sans" panose="020B0503050000020004" pitchFamily="34" charset="0"/>
              </a:rPr>
              <a:t> </a:t>
            </a:r>
            <a:r>
              <a:rPr lang="en-US" sz="1300" dirty="0" err="1">
                <a:latin typeface="Fira Sans" panose="020B0503050000020004" pitchFamily="34" charset="0"/>
              </a:rPr>
              <a:t>chung</a:t>
            </a:r>
            <a:r>
              <a:rPr lang="en-US" sz="1300" dirty="0">
                <a:latin typeface="Fira Sans" panose="020B0503050000020004" pitchFamily="34" charset="0"/>
              </a:rPr>
              <a:t> </a:t>
            </a:r>
            <a:r>
              <a:rPr lang="en-US" sz="1300" dirty="0" err="1">
                <a:latin typeface="Fira Sans" panose="020B0503050000020004" pitchFamily="34" charset="0"/>
              </a:rPr>
              <a:t>trong</a:t>
            </a:r>
            <a:r>
              <a:rPr lang="en-US" sz="1300" dirty="0">
                <a:latin typeface="Fira Sans" panose="020B0503050000020004" pitchFamily="34" charset="0"/>
              </a:rPr>
              <a:t> UPDRS Part 1 - 3, </a:t>
            </a:r>
            <a:r>
              <a:rPr lang="en-US" sz="1300" dirty="0" err="1">
                <a:latin typeface="Fira Sans" panose="020B0503050000020004" pitchFamily="34" charset="0"/>
              </a:rPr>
              <a:t>đường</a:t>
            </a:r>
            <a:r>
              <a:rPr lang="en-US" sz="1300" dirty="0">
                <a:latin typeface="Fira Sans" panose="020B0503050000020004" pitchFamily="34" charset="0"/>
              </a:rPr>
              <a:t> xu </a:t>
            </a:r>
            <a:r>
              <a:rPr lang="en-US" sz="1300" dirty="0" err="1">
                <a:latin typeface="Fira Sans" panose="020B0503050000020004" pitchFamily="34" charset="0"/>
              </a:rPr>
              <a:t>hướng</a:t>
            </a:r>
            <a:r>
              <a:rPr lang="en-US" sz="1300" dirty="0">
                <a:latin typeface="Fira Sans" panose="020B0503050000020004" pitchFamily="34" charset="0"/>
              </a:rPr>
              <a:t> </a:t>
            </a:r>
            <a:r>
              <a:rPr lang="en-US" sz="1300" dirty="0" err="1">
                <a:latin typeface="Fira Sans" panose="020B0503050000020004" pitchFamily="34" charset="0"/>
              </a:rPr>
              <a:t>của</a:t>
            </a:r>
            <a:r>
              <a:rPr lang="en-US" sz="1300" dirty="0">
                <a:latin typeface="Fira Sans" panose="020B0503050000020004" pitchFamily="34" charset="0"/>
              </a:rPr>
              <a:t> </a:t>
            </a:r>
            <a:r>
              <a:rPr lang="en-US" sz="1300" dirty="0" err="1">
                <a:latin typeface="Fira Sans" panose="020B0503050000020004" pitchFamily="34" charset="0"/>
              </a:rPr>
              <a:t>điểm</a:t>
            </a:r>
            <a:r>
              <a:rPr lang="en-US" sz="1300" dirty="0">
                <a:latin typeface="Fira Sans" panose="020B0503050000020004" pitchFamily="34" charset="0"/>
              </a:rPr>
              <a:t> </a:t>
            </a:r>
            <a:r>
              <a:rPr lang="en-US" sz="1300" dirty="0" err="1">
                <a:latin typeface="Fira Sans" panose="020B0503050000020004" pitchFamily="34" charset="0"/>
              </a:rPr>
              <a:t>số</a:t>
            </a:r>
            <a:r>
              <a:rPr lang="en-US" sz="1300" dirty="0">
                <a:latin typeface="Fira Sans" panose="020B0503050000020004" pitchFamily="34" charset="0"/>
              </a:rPr>
              <a:t> </a:t>
            </a:r>
            <a:r>
              <a:rPr lang="en-US" sz="1300" dirty="0" err="1">
                <a:latin typeface="Fira Sans" panose="020B0503050000020004" pitchFamily="34" charset="0"/>
              </a:rPr>
              <a:t>vẫn</a:t>
            </a:r>
            <a:r>
              <a:rPr lang="en-US" sz="1300" dirty="0">
                <a:latin typeface="Fira Sans" panose="020B0503050000020004" pitchFamily="34" charset="0"/>
              </a:rPr>
              <a:t> </a:t>
            </a:r>
            <a:r>
              <a:rPr lang="en-US" sz="1300" dirty="0" err="1">
                <a:latin typeface="Fira Sans" panose="020B0503050000020004" pitchFamily="34" charset="0"/>
              </a:rPr>
              <a:t>tương</a:t>
            </a:r>
            <a:r>
              <a:rPr lang="en-US" sz="1300" dirty="0">
                <a:latin typeface="Fira Sans" panose="020B0503050000020004" pitchFamily="34" charset="0"/>
              </a:rPr>
              <a:t> </a:t>
            </a:r>
            <a:r>
              <a:rPr lang="en-US" sz="1300" dirty="0" err="1">
                <a:latin typeface="Fira Sans" panose="020B0503050000020004" pitchFamily="34" charset="0"/>
              </a:rPr>
              <a:t>đối</a:t>
            </a:r>
            <a:r>
              <a:rPr lang="en-US" sz="1300" dirty="0">
                <a:latin typeface="Fira Sans" panose="020B0503050000020004" pitchFamily="34" charset="0"/>
              </a:rPr>
              <a:t> </a:t>
            </a:r>
            <a:r>
              <a:rPr lang="en-US" sz="1300" dirty="0" err="1">
                <a:latin typeface="Fira Sans" panose="020B0503050000020004" pitchFamily="34" charset="0"/>
              </a:rPr>
              <a:t>bằng</a:t>
            </a:r>
            <a:r>
              <a:rPr lang="en-US" sz="1300" dirty="0">
                <a:latin typeface="Fira Sans" panose="020B0503050000020004" pitchFamily="34" charset="0"/>
              </a:rPr>
              <a:t> </a:t>
            </a:r>
            <a:r>
              <a:rPr lang="en-US" sz="1300" dirty="0" err="1">
                <a:latin typeface="Fira Sans" panose="020B0503050000020004" pitchFamily="34" charset="0"/>
              </a:rPr>
              <a:t>phẳng</a:t>
            </a:r>
            <a:r>
              <a:rPr lang="en-US" sz="1300" dirty="0">
                <a:latin typeface="Fira Sans" panose="020B0503050000020004" pitchFamily="34" charset="0"/>
              </a:rPr>
              <a:t>. </a:t>
            </a:r>
            <a:r>
              <a:rPr lang="en-US" sz="1300" dirty="0" err="1">
                <a:latin typeface="Fira Sans" panose="020B0503050000020004" pitchFamily="34" charset="0"/>
              </a:rPr>
              <a:t>Với</a:t>
            </a:r>
            <a:r>
              <a:rPr lang="en-US" sz="1300" dirty="0">
                <a:latin typeface="Fira Sans" panose="020B0503050000020004" pitchFamily="34" charset="0"/>
              </a:rPr>
              <a:t> UPDRS Part 4, </a:t>
            </a:r>
            <a:r>
              <a:rPr lang="en-US" sz="1300" dirty="0" err="1">
                <a:latin typeface="Fira Sans" panose="020B0503050000020004" pitchFamily="34" charset="0"/>
              </a:rPr>
              <a:t>chúng</a:t>
            </a:r>
            <a:r>
              <a:rPr lang="en-US" sz="1300" dirty="0">
                <a:latin typeface="Fira Sans" panose="020B0503050000020004" pitchFamily="34" charset="0"/>
              </a:rPr>
              <a:t> ta </a:t>
            </a:r>
            <a:r>
              <a:rPr lang="en-US" sz="1300" dirty="0" err="1">
                <a:latin typeface="Fira Sans" panose="020B0503050000020004" pitchFamily="34" charset="0"/>
              </a:rPr>
              <a:t>thấy</a:t>
            </a:r>
            <a:r>
              <a:rPr lang="en-US" sz="1300" dirty="0">
                <a:latin typeface="Fira Sans" panose="020B0503050000020004" pitchFamily="34" charset="0"/>
              </a:rPr>
              <a:t> </a:t>
            </a:r>
            <a:r>
              <a:rPr lang="en-US" sz="1300" dirty="0" err="1">
                <a:latin typeface="Fira Sans" panose="020B0503050000020004" pitchFamily="34" charset="0"/>
              </a:rPr>
              <a:t>điểm</a:t>
            </a:r>
            <a:r>
              <a:rPr lang="en-US" sz="1300" dirty="0">
                <a:latin typeface="Fira Sans" panose="020B0503050000020004" pitchFamily="34" charset="0"/>
              </a:rPr>
              <a:t> </a:t>
            </a:r>
            <a:r>
              <a:rPr lang="en-US" sz="1300" dirty="0" err="1">
                <a:latin typeface="Fira Sans" panose="020B0503050000020004" pitchFamily="34" charset="0"/>
              </a:rPr>
              <a:t>tăng</a:t>
            </a:r>
            <a:r>
              <a:rPr lang="en-US" sz="1300" dirty="0">
                <a:latin typeface="Fira Sans" panose="020B0503050000020004" pitchFamily="34" charset="0"/>
              </a:rPr>
              <a:t> </a:t>
            </a:r>
            <a:r>
              <a:rPr lang="en-US" sz="1300" dirty="0" err="1">
                <a:latin typeface="Fira Sans" panose="020B0503050000020004" pitchFamily="34" charset="0"/>
              </a:rPr>
              <a:t>dần</a:t>
            </a:r>
            <a:r>
              <a:rPr lang="en-US" sz="1300" dirty="0">
                <a:latin typeface="Fira Sans" panose="020B0503050000020004" pitchFamily="34" charset="0"/>
              </a:rPr>
              <a:t>.</a:t>
            </a:r>
          </a:p>
        </p:txBody>
      </p:sp>
    </p:spTree>
    <p:extLst>
      <p:ext uri="{BB962C8B-B14F-4D97-AF65-F5344CB8AC3E}">
        <p14:creationId xmlns:p14="http://schemas.microsoft.com/office/powerpoint/2010/main" val="1005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30684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UPDRS ON</a:t>
            </a:r>
          </a:p>
        </p:txBody>
      </p:sp>
      <p:pic>
        <p:nvPicPr>
          <p:cNvPr id="3" name="Picture 2">
            <a:extLst>
              <a:ext uri="{FF2B5EF4-FFF2-40B4-BE49-F238E27FC236}">
                <a16:creationId xmlns:a16="http://schemas.microsoft.com/office/drawing/2014/main" id="{9305CA1A-765B-F7EE-5CE7-F5D2C8B537EA}"/>
              </a:ext>
            </a:extLst>
          </p:cNvPr>
          <p:cNvPicPr>
            <a:picLocks noChangeAspect="1"/>
          </p:cNvPicPr>
          <p:nvPr/>
        </p:nvPicPr>
        <p:blipFill>
          <a:blip r:embed="rId3"/>
          <a:stretch>
            <a:fillRect/>
          </a:stretch>
        </p:blipFill>
        <p:spPr>
          <a:xfrm>
            <a:off x="1114738" y="1294543"/>
            <a:ext cx="6810445" cy="2794238"/>
          </a:xfrm>
          <a:prstGeom prst="rect">
            <a:avLst/>
          </a:prstGeom>
        </p:spPr>
      </p:pic>
      <p:pic>
        <p:nvPicPr>
          <p:cNvPr id="9" name="Picture 8">
            <a:extLst>
              <a:ext uri="{FF2B5EF4-FFF2-40B4-BE49-F238E27FC236}">
                <a16:creationId xmlns:a16="http://schemas.microsoft.com/office/drawing/2014/main" id="{402C13A6-4185-8CE7-A02C-1894D61697D6}"/>
              </a:ext>
            </a:extLst>
          </p:cNvPr>
          <p:cNvPicPr>
            <a:picLocks noChangeAspect="1"/>
          </p:cNvPicPr>
          <p:nvPr/>
        </p:nvPicPr>
        <p:blipFill>
          <a:blip r:embed="rId4"/>
          <a:stretch>
            <a:fillRect/>
          </a:stretch>
        </p:blipFill>
        <p:spPr>
          <a:xfrm>
            <a:off x="1114738" y="1294543"/>
            <a:ext cx="6993863" cy="2794238"/>
          </a:xfrm>
          <a:prstGeom prst="rect">
            <a:avLst/>
          </a:prstGeom>
        </p:spPr>
      </p:pic>
      <p:pic>
        <p:nvPicPr>
          <p:cNvPr id="12" name="Picture 11">
            <a:extLst>
              <a:ext uri="{FF2B5EF4-FFF2-40B4-BE49-F238E27FC236}">
                <a16:creationId xmlns:a16="http://schemas.microsoft.com/office/drawing/2014/main" id="{75733265-581A-6BC8-6198-75EEFBDEB9E7}"/>
              </a:ext>
            </a:extLst>
          </p:cNvPr>
          <p:cNvPicPr>
            <a:picLocks noChangeAspect="1"/>
          </p:cNvPicPr>
          <p:nvPr/>
        </p:nvPicPr>
        <p:blipFill>
          <a:blip r:embed="rId5"/>
          <a:stretch>
            <a:fillRect/>
          </a:stretch>
        </p:blipFill>
        <p:spPr>
          <a:xfrm>
            <a:off x="1207584" y="1231632"/>
            <a:ext cx="6919847" cy="2794238"/>
          </a:xfrm>
          <a:prstGeom prst="rect">
            <a:avLst/>
          </a:prstGeom>
        </p:spPr>
      </p:pic>
      <p:pic>
        <p:nvPicPr>
          <p:cNvPr id="16" name="Picture 15">
            <a:extLst>
              <a:ext uri="{FF2B5EF4-FFF2-40B4-BE49-F238E27FC236}">
                <a16:creationId xmlns:a16="http://schemas.microsoft.com/office/drawing/2014/main" id="{8C5E2781-8192-C997-9CC4-A4C47C1E938B}"/>
              </a:ext>
            </a:extLst>
          </p:cNvPr>
          <p:cNvPicPr>
            <a:picLocks noChangeAspect="1"/>
          </p:cNvPicPr>
          <p:nvPr/>
        </p:nvPicPr>
        <p:blipFill>
          <a:blip r:embed="rId6"/>
          <a:stretch>
            <a:fillRect/>
          </a:stretch>
        </p:blipFill>
        <p:spPr>
          <a:xfrm>
            <a:off x="1262285" y="1253956"/>
            <a:ext cx="6810444" cy="2803369"/>
          </a:xfrm>
          <a:prstGeom prst="rect">
            <a:avLst/>
          </a:prstGeom>
        </p:spPr>
      </p:pic>
    </p:spTree>
    <p:extLst>
      <p:ext uri="{BB962C8B-B14F-4D97-AF65-F5344CB8AC3E}">
        <p14:creationId xmlns:p14="http://schemas.microsoft.com/office/powerpoint/2010/main" val="297308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22403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UPDRS ON</a:t>
            </a:r>
          </a:p>
        </p:txBody>
      </p:sp>
      <p:pic>
        <p:nvPicPr>
          <p:cNvPr id="3" name="Picture 2">
            <a:extLst>
              <a:ext uri="{FF2B5EF4-FFF2-40B4-BE49-F238E27FC236}">
                <a16:creationId xmlns:a16="http://schemas.microsoft.com/office/drawing/2014/main" id="{9305CA1A-765B-F7EE-5CE7-F5D2C8B537EA}"/>
              </a:ext>
            </a:extLst>
          </p:cNvPr>
          <p:cNvPicPr>
            <a:picLocks noChangeAspect="1"/>
          </p:cNvPicPr>
          <p:nvPr/>
        </p:nvPicPr>
        <p:blipFill>
          <a:blip r:embed="rId3"/>
          <a:stretch>
            <a:fillRect/>
          </a:stretch>
        </p:blipFill>
        <p:spPr>
          <a:xfrm>
            <a:off x="512572" y="854918"/>
            <a:ext cx="3714073" cy="1523836"/>
          </a:xfrm>
          <a:prstGeom prst="rect">
            <a:avLst/>
          </a:prstGeom>
        </p:spPr>
      </p:pic>
      <p:pic>
        <p:nvPicPr>
          <p:cNvPr id="9" name="Picture 8">
            <a:extLst>
              <a:ext uri="{FF2B5EF4-FFF2-40B4-BE49-F238E27FC236}">
                <a16:creationId xmlns:a16="http://schemas.microsoft.com/office/drawing/2014/main" id="{402C13A6-4185-8CE7-A02C-1894D61697D6}"/>
              </a:ext>
            </a:extLst>
          </p:cNvPr>
          <p:cNvPicPr>
            <a:picLocks noChangeAspect="1"/>
          </p:cNvPicPr>
          <p:nvPr/>
        </p:nvPicPr>
        <p:blipFill>
          <a:blip r:embed="rId4"/>
          <a:stretch>
            <a:fillRect/>
          </a:stretch>
        </p:blipFill>
        <p:spPr>
          <a:xfrm>
            <a:off x="4817327" y="884362"/>
            <a:ext cx="3814101" cy="1523837"/>
          </a:xfrm>
          <a:prstGeom prst="rect">
            <a:avLst/>
          </a:prstGeom>
        </p:spPr>
      </p:pic>
      <p:pic>
        <p:nvPicPr>
          <p:cNvPr id="12" name="Picture 11">
            <a:extLst>
              <a:ext uri="{FF2B5EF4-FFF2-40B4-BE49-F238E27FC236}">
                <a16:creationId xmlns:a16="http://schemas.microsoft.com/office/drawing/2014/main" id="{75733265-581A-6BC8-6198-75EEFBDEB9E7}"/>
              </a:ext>
            </a:extLst>
          </p:cNvPr>
          <p:cNvPicPr>
            <a:picLocks noChangeAspect="1"/>
          </p:cNvPicPr>
          <p:nvPr/>
        </p:nvPicPr>
        <p:blipFill>
          <a:blip r:embed="rId5"/>
          <a:stretch>
            <a:fillRect/>
          </a:stretch>
        </p:blipFill>
        <p:spPr>
          <a:xfrm>
            <a:off x="587039" y="2524029"/>
            <a:ext cx="3639606" cy="1469675"/>
          </a:xfrm>
          <a:prstGeom prst="rect">
            <a:avLst/>
          </a:prstGeom>
        </p:spPr>
      </p:pic>
      <p:pic>
        <p:nvPicPr>
          <p:cNvPr id="16" name="Picture 15">
            <a:extLst>
              <a:ext uri="{FF2B5EF4-FFF2-40B4-BE49-F238E27FC236}">
                <a16:creationId xmlns:a16="http://schemas.microsoft.com/office/drawing/2014/main" id="{8C5E2781-8192-C997-9CC4-A4C47C1E938B}"/>
              </a:ext>
            </a:extLst>
          </p:cNvPr>
          <p:cNvPicPr>
            <a:picLocks noChangeAspect="1"/>
          </p:cNvPicPr>
          <p:nvPr/>
        </p:nvPicPr>
        <p:blipFill>
          <a:blip r:embed="rId6"/>
          <a:stretch>
            <a:fillRect/>
          </a:stretch>
        </p:blipFill>
        <p:spPr>
          <a:xfrm>
            <a:off x="4817327" y="2524029"/>
            <a:ext cx="3739634" cy="1539338"/>
          </a:xfrm>
          <a:prstGeom prst="rect">
            <a:avLst/>
          </a:prstGeom>
        </p:spPr>
      </p:pic>
      <p:sp>
        <p:nvSpPr>
          <p:cNvPr id="7" name="TextBox 6">
            <a:extLst>
              <a:ext uri="{FF2B5EF4-FFF2-40B4-BE49-F238E27FC236}">
                <a16:creationId xmlns:a16="http://schemas.microsoft.com/office/drawing/2014/main" id="{6003E2D7-4547-CC92-4EA8-6873E4CF5961}"/>
              </a:ext>
            </a:extLst>
          </p:cNvPr>
          <p:cNvSpPr txBox="1"/>
          <p:nvPr/>
        </p:nvSpPr>
        <p:spPr>
          <a:xfrm>
            <a:off x="864219" y="4138979"/>
            <a:ext cx="7906216" cy="830997"/>
          </a:xfrm>
          <a:prstGeom prst="rect">
            <a:avLst/>
          </a:prstGeom>
          <a:noFill/>
        </p:spPr>
        <p:txBody>
          <a:bodyPr wrap="square">
            <a:spAutoFit/>
          </a:bodyPr>
          <a:lstStyle/>
          <a:p>
            <a:r>
              <a:rPr lang="en-US" sz="1200" dirty="0" err="1">
                <a:latin typeface="Fira Sans" panose="020B0503050000020004" pitchFamily="34" charset="0"/>
              </a:rPr>
              <a:t>Có</a:t>
            </a:r>
            <a:r>
              <a:rPr lang="en-US" sz="1200" dirty="0">
                <a:latin typeface="Fira Sans" panose="020B0503050000020004" pitchFamily="34" charset="0"/>
              </a:rPr>
              <a:t> </a:t>
            </a:r>
            <a:r>
              <a:rPr lang="en-US" sz="1200" dirty="0" err="1">
                <a:latin typeface="Fira Sans" panose="020B0503050000020004" pitchFamily="34" charset="0"/>
              </a:rPr>
              <a:t>một</a:t>
            </a:r>
            <a:r>
              <a:rPr lang="en-US" sz="1200" dirty="0">
                <a:latin typeface="Fira Sans" panose="020B0503050000020004" pitchFamily="34" charset="0"/>
              </a:rPr>
              <a:t> </a:t>
            </a:r>
            <a:r>
              <a:rPr lang="en-US" sz="1200" dirty="0" err="1">
                <a:latin typeface="Fira Sans" panose="020B0503050000020004" pitchFamily="34" charset="0"/>
              </a:rPr>
              <a:t>số</a:t>
            </a:r>
            <a:r>
              <a:rPr lang="en-US" sz="1200" dirty="0">
                <a:latin typeface="Fira Sans" panose="020B0503050000020004" pitchFamily="34" charset="0"/>
              </a:rPr>
              <a:t> </a:t>
            </a:r>
            <a:r>
              <a:rPr lang="en-US" sz="1200" dirty="0" err="1">
                <a:latin typeface="Fira Sans" panose="020B0503050000020004" pitchFamily="34" charset="0"/>
              </a:rPr>
              <a:t>lượng</a:t>
            </a:r>
            <a:r>
              <a:rPr lang="en-US" sz="1200" dirty="0">
                <a:latin typeface="Fira Sans" panose="020B0503050000020004" pitchFamily="34" charset="0"/>
              </a:rPr>
              <a:t> </a:t>
            </a:r>
            <a:r>
              <a:rPr lang="en-US" sz="1200" dirty="0" err="1">
                <a:latin typeface="Fira Sans" panose="020B0503050000020004" pitchFamily="34" charset="0"/>
              </a:rPr>
              <a:t>lớn</a:t>
            </a:r>
            <a:r>
              <a:rPr lang="en-US" sz="1200" dirty="0">
                <a:latin typeface="Fira Sans" panose="020B0503050000020004" pitchFamily="34" charset="0"/>
              </a:rPr>
              <a:t> </a:t>
            </a:r>
            <a:r>
              <a:rPr lang="en-US" sz="1200" dirty="0" err="1">
                <a:latin typeface="Fira Sans" panose="020B0503050000020004" pitchFamily="34" charset="0"/>
              </a:rPr>
              <a:t>phương</a:t>
            </a:r>
            <a:r>
              <a:rPr lang="en-US" sz="1200" dirty="0">
                <a:latin typeface="Fira Sans" panose="020B0503050000020004" pitchFamily="34" charset="0"/>
              </a:rPr>
              <a:t> </a:t>
            </a:r>
            <a:r>
              <a:rPr lang="en-US" sz="1200" dirty="0" err="1">
                <a:latin typeface="Fira Sans" panose="020B0503050000020004" pitchFamily="34" charset="0"/>
              </a:rPr>
              <a:t>sai</a:t>
            </a:r>
            <a:r>
              <a:rPr lang="en-US" sz="1200" dirty="0">
                <a:latin typeface="Fira Sans" panose="020B0503050000020004" pitchFamily="34" charset="0"/>
              </a:rPr>
              <a:t> </a:t>
            </a:r>
            <a:r>
              <a:rPr lang="en-US" sz="1200" dirty="0" err="1">
                <a:latin typeface="Fira Sans" panose="020B0503050000020004" pitchFamily="34" charset="0"/>
              </a:rPr>
              <a:t>và</a:t>
            </a:r>
            <a:r>
              <a:rPr lang="en-US" sz="1200" dirty="0">
                <a:latin typeface="Fira Sans" panose="020B0503050000020004" pitchFamily="34" charset="0"/>
              </a:rPr>
              <a:t> </a:t>
            </a:r>
            <a:r>
              <a:rPr lang="en-US" sz="1200" dirty="0" err="1">
                <a:latin typeface="Fira Sans" panose="020B0503050000020004" pitchFamily="34" charset="0"/>
              </a:rPr>
              <a:t>giá</a:t>
            </a:r>
            <a:r>
              <a:rPr lang="en-US" sz="1200" dirty="0">
                <a:latin typeface="Fira Sans" panose="020B0503050000020004" pitchFamily="34" charset="0"/>
              </a:rPr>
              <a:t> </a:t>
            </a:r>
            <a:r>
              <a:rPr lang="en-US" sz="1200" dirty="0" err="1">
                <a:latin typeface="Fira Sans" panose="020B0503050000020004" pitchFamily="34" charset="0"/>
              </a:rPr>
              <a:t>trị</a:t>
            </a:r>
            <a:r>
              <a:rPr lang="en-US" sz="1200" dirty="0">
                <a:latin typeface="Fira Sans" panose="020B0503050000020004" pitchFamily="34" charset="0"/>
              </a:rPr>
              <a:t> </a:t>
            </a:r>
            <a:r>
              <a:rPr lang="en-US" sz="1200" dirty="0" err="1">
                <a:latin typeface="Fira Sans" panose="020B0503050000020004" pitchFamily="34" charset="0"/>
              </a:rPr>
              <a:t>ngoại</a:t>
            </a:r>
            <a:r>
              <a:rPr lang="en-US" sz="1200" dirty="0">
                <a:latin typeface="Fira Sans" panose="020B0503050000020004" pitchFamily="34" charset="0"/>
              </a:rPr>
              <a:t> </a:t>
            </a:r>
            <a:r>
              <a:rPr lang="en-US" sz="1200" dirty="0" err="1">
                <a:latin typeface="Fira Sans" panose="020B0503050000020004" pitchFamily="34" charset="0"/>
              </a:rPr>
              <a:t>lệ</a:t>
            </a:r>
            <a:r>
              <a:rPr lang="en-US" sz="1200" dirty="0">
                <a:latin typeface="Fira Sans" panose="020B0503050000020004" pitchFamily="34" charset="0"/>
              </a:rPr>
              <a:t> </a:t>
            </a:r>
            <a:r>
              <a:rPr lang="en-US" sz="1200" dirty="0" err="1">
                <a:latin typeface="Fira Sans" panose="020B0503050000020004" pitchFamily="34" charset="0"/>
              </a:rPr>
              <a:t>trong</a:t>
            </a:r>
            <a:r>
              <a:rPr lang="en-US" sz="1200" dirty="0">
                <a:latin typeface="Fira Sans" panose="020B0503050000020004" pitchFamily="34" charset="0"/>
              </a:rPr>
              <a:t> </a:t>
            </a:r>
            <a:r>
              <a:rPr lang="en-US" sz="1200" dirty="0" err="1">
                <a:latin typeface="Fira Sans" panose="020B0503050000020004" pitchFamily="34" charset="0"/>
              </a:rPr>
              <a:t>mỗi</a:t>
            </a:r>
            <a:r>
              <a:rPr lang="en-US" sz="1200" dirty="0">
                <a:latin typeface="Fira Sans" panose="020B0503050000020004" pitchFamily="34" charset="0"/>
              </a:rPr>
              <a:t> Part </a:t>
            </a:r>
            <a:r>
              <a:rPr lang="en-US" sz="1200" dirty="0" err="1">
                <a:latin typeface="Fira Sans" panose="020B0503050000020004" pitchFamily="34" charset="0"/>
              </a:rPr>
              <a:t>của</a:t>
            </a:r>
            <a:r>
              <a:rPr lang="en-US" sz="1200" dirty="0">
                <a:latin typeface="Fira Sans" panose="020B0503050000020004" pitchFamily="34" charset="0"/>
              </a:rPr>
              <a:t> UPDRS </a:t>
            </a:r>
            <a:r>
              <a:rPr lang="en-US" sz="1200" dirty="0" err="1">
                <a:latin typeface="Fira Sans" panose="020B0503050000020004" pitchFamily="34" charset="0"/>
              </a:rPr>
              <a:t>và</a:t>
            </a:r>
            <a:r>
              <a:rPr lang="en-US" sz="1200" dirty="0">
                <a:latin typeface="Fira Sans" panose="020B0503050000020004" pitchFamily="34" charset="0"/>
              </a:rPr>
              <a:t> </a:t>
            </a:r>
            <a:r>
              <a:rPr lang="en-US" sz="1200" dirty="0" err="1">
                <a:latin typeface="Fira Sans" panose="020B0503050000020004" pitchFamily="34" charset="0"/>
              </a:rPr>
              <a:t>các</a:t>
            </a:r>
            <a:r>
              <a:rPr lang="en-US" sz="1200" dirty="0">
                <a:latin typeface="Fira Sans" panose="020B0503050000020004" pitchFamily="34" charset="0"/>
              </a:rPr>
              <a:t> </a:t>
            </a:r>
            <a:r>
              <a:rPr lang="en-US" sz="1200" dirty="0" err="1">
                <a:latin typeface="Fira Sans" panose="020B0503050000020004" pitchFamily="34" charset="0"/>
              </a:rPr>
              <a:t>tháng</a:t>
            </a:r>
            <a:r>
              <a:rPr lang="en-US" sz="1200" dirty="0">
                <a:latin typeface="Fira Sans" panose="020B0503050000020004" pitchFamily="34" charset="0"/>
              </a:rPr>
              <a:t> </a:t>
            </a:r>
            <a:r>
              <a:rPr lang="en-US" sz="1200" dirty="0" err="1">
                <a:latin typeface="Fira Sans" panose="020B0503050000020004" pitchFamily="34" charset="0"/>
              </a:rPr>
              <a:t>truy</a:t>
            </a:r>
            <a:r>
              <a:rPr lang="en-US" sz="1200" dirty="0">
                <a:latin typeface="Fira Sans" panose="020B0503050000020004" pitchFamily="34" charset="0"/>
              </a:rPr>
              <a:t> </a:t>
            </a:r>
            <a:r>
              <a:rPr lang="en-US" sz="1200" dirty="0" err="1">
                <a:latin typeface="Fira Sans" panose="020B0503050000020004" pitchFamily="34" charset="0"/>
              </a:rPr>
              <a:t>cập</a:t>
            </a:r>
            <a:r>
              <a:rPr lang="en-US" sz="1200" dirty="0">
                <a:latin typeface="Fira Sans" panose="020B0503050000020004" pitchFamily="34" charset="0"/>
              </a:rPr>
              <a:t> </a:t>
            </a:r>
            <a:r>
              <a:rPr lang="en-US" sz="1200" dirty="0" err="1">
                <a:latin typeface="Fira Sans" panose="020B0503050000020004" pitchFamily="34" charset="0"/>
              </a:rPr>
              <a:t>tương</a:t>
            </a:r>
            <a:r>
              <a:rPr lang="en-US" sz="1200" dirty="0">
                <a:latin typeface="Fira Sans" panose="020B0503050000020004" pitchFamily="34" charset="0"/>
              </a:rPr>
              <a:t> </a:t>
            </a:r>
            <a:r>
              <a:rPr lang="en-US" sz="1200" dirty="0" err="1">
                <a:latin typeface="Fira Sans" panose="020B0503050000020004" pitchFamily="34" charset="0"/>
              </a:rPr>
              <a:t>ứng</a:t>
            </a:r>
            <a:r>
              <a:rPr lang="en-US" sz="1200" dirty="0">
                <a:latin typeface="Fira Sans" panose="020B0503050000020004" pitchFamily="34" charset="0"/>
              </a:rPr>
              <a:t> </a:t>
            </a:r>
            <a:r>
              <a:rPr lang="en-US" sz="1200" dirty="0" err="1">
                <a:latin typeface="Fira Sans" panose="020B0503050000020004" pitchFamily="34" charset="0"/>
              </a:rPr>
              <a:t>của</a:t>
            </a:r>
            <a:r>
              <a:rPr lang="en-US" sz="1200" dirty="0">
                <a:latin typeface="Fira Sans" panose="020B0503050000020004" pitchFamily="34" charset="0"/>
              </a:rPr>
              <a:t> </a:t>
            </a:r>
            <a:r>
              <a:rPr lang="en-US" sz="1200" dirty="0" err="1">
                <a:latin typeface="Fira Sans" panose="020B0503050000020004" pitchFamily="34" charset="0"/>
              </a:rPr>
              <a:t>chúng</a:t>
            </a:r>
            <a:r>
              <a:rPr lang="en-US" sz="1200" dirty="0">
                <a:latin typeface="Fira Sans" panose="020B0503050000020004" pitchFamily="34" charset="0"/>
              </a:rPr>
              <a:t>.     </a:t>
            </a:r>
          </a:p>
          <a:p>
            <a:r>
              <a:rPr lang="en-US" sz="1200" dirty="0" err="1">
                <a:latin typeface="Fira Sans" panose="020B0503050000020004" pitchFamily="34" charset="0"/>
              </a:rPr>
              <a:t>Nhìn</a:t>
            </a:r>
            <a:r>
              <a:rPr lang="en-US" sz="1200" dirty="0">
                <a:latin typeface="Fira Sans" panose="020B0503050000020004" pitchFamily="34" charset="0"/>
              </a:rPr>
              <a:t> </a:t>
            </a:r>
            <a:r>
              <a:rPr lang="en-US" sz="1200" dirty="0" err="1">
                <a:latin typeface="Fira Sans" panose="020B0503050000020004" pitchFamily="34" charset="0"/>
              </a:rPr>
              <a:t>chung</a:t>
            </a:r>
            <a:r>
              <a:rPr lang="en-US" sz="1200" dirty="0">
                <a:latin typeface="Fira Sans" panose="020B0503050000020004" pitchFamily="34" charset="0"/>
              </a:rPr>
              <a:t>, </a:t>
            </a:r>
            <a:r>
              <a:rPr lang="en-US" sz="1200" dirty="0" err="1">
                <a:latin typeface="Fira Sans" panose="020B0503050000020004" pitchFamily="34" charset="0"/>
              </a:rPr>
              <a:t>trong</a:t>
            </a:r>
            <a:r>
              <a:rPr lang="en-US" sz="1200" dirty="0">
                <a:latin typeface="Fira Sans" panose="020B0503050000020004" pitchFamily="34" charset="0"/>
              </a:rPr>
              <a:t> UPDRS </a:t>
            </a:r>
            <a:r>
              <a:rPr lang="en-US" sz="1200" dirty="0" err="1">
                <a:latin typeface="Fira Sans" panose="020B0503050000020004" pitchFamily="34" charset="0"/>
              </a:rPr>
              <a:t>Phần</a:t>
            </a:r>
            <a:r>
              <a:rPr lang="en-US" sz="1200" dirty="0">
                <a:latin typeface="Fira Sans" panose="020B0503050000020004" pitchFamily="34" charset="0"/>
              </a:rPr>
              <a:t> 1, 2 </a:t>
            </a:r>
            <a:r>
              <a:rPr lang="en-US" sz="1200" dirty="0" err="1">
                <a:latin typeface="Fira Sans" panose="020B0503050000020004" pitchFamily="34" charset="0"/>
              </a:rPr>
              <a:t>và</a:t>
            </a:r>
            <a:r>
              <a:rPr lang="en-US" sz="1200" dirty="0">
                <a:latin typeface="Fira Sans" panose="020B0503050000020004" pitchFamily="34" charset="0"/>
              </a:rPr>
              <a:t> 4, </a:t>
            </a:r>
            <a:r>
              <a:rPr lang="en-US" sz="1200" dirty="0" err="1">
                <a:latin typeface="Fira Sans" panose="020B0503050000020004" pitchFamily="34" charset="0"/>
              </a:rPr>
              <a:t>đường</a:t>
            </a:r>
            <a:r>
              <a:rPr lang="en-US" sz="1200" dirty="0">
                <a:latin typeface="Fira Sans" panose="020B0503050000020004" pitchFamily="34" charset="0"/>
              </a:rPr>
              <a:t> xu </a:t>
            </a:r>
            <a:r>
              <a:rPr lang="en-US" sz="1200" dirty="0" err="1">
                <a:latin typeface="Fira Sans" panose="020B0503050000020004" pitchFamily="34" charset="0"/>
              </a:rPr>
              <a:t>hướng</a:t>
            </a:r>
            <a:r>
              <a:rPr lang="en-US" sz="1200" dirty="0">
                <a:latin typeface="Fira Sans" panose="020B0503050000020004" pitchFamily="34" charset="0"/>
              </a:rPr>
              <a:t> </a:t>
            </a:r>
            <a:r>
              <a:rPr lang="en-US" sz="1200" dirty="0" err="1">
                <a:latin typeface="Fira Sans" panose="020B0503050000020004" pitchFamily="34" charset="0"/>
              </a:rPr>
              <a:t>của</a:t>
            </a:r>
            <a:r>
              <a:rPr lang="en-US" sz="1200" dirty="0">
                <a:latin typeface="Fira Sans" panose="020B0503050000020004" pitchFamily="34" charset="0"/>
              </a:rPr>
              <a:t> </a:t>
            </a:r>
            <a:r>
              <a:rPr lang="en-US" sz="1200" dirty="0" err="1">
                <a:latin typeface="Fira Sans" panose="020B0503050000020004" pitchFamily="34" charset="0"/>
              </a:rPr>
              <a:t>điểm</a:t>
            </a:r>
            <a:r>
              <a:rPr lang="en-US" sz="1200" dirty="0">
                <a:latin typeface="Fira Sans" panose="020B0503050000020004" pitchFamily="34" charset="0"/>
              </a:rPr>
              <a:t> </a:t>
            </a:r>
            <a:r>
              <a:rPr lang="en-US" sz="1200" dirty="0" err="1">
                <a:latin typeface="Fira Sans" panose="020B0503050000020004" pitchFamily="34" charset="0"/>
              </a:rPr>
              <a:t>số</a:t>
            </a:r>
            <a:r>
              <a:rPr lang="en-US" sz="1200" dirty="0">
                <a:latin typeface="Fira Sans" panose="020B0503050000020004" pitchFamily="34" charset="0"/>
              </a:rPr>
              <a:t> </a:t>
            </a:r>
            <a:r>
              <a:rPr lang="en-US" sz="1200" dirty="0" err="1">
                <a:latin typeface="Fira Sans" panose="020B0503050000020004" pitchFamily="34" charset="0"/>
              </a:rPr>
              <a:t>vẫn</a:t>
            </a:r>
            <a:r>
              <a:rPr lang="en-US" sz="1200" dirty="0">
                <a:latin typeface="Fira Sans" panose="020B0503050000020004" pitchFamily="34" charset="0"/>
              </a:rPr>
              <a:t> </a:t>
            </a:r>
            <a:r>
              <a:rPr lang="en-US" sz="1200" dirty="0" err="1">
                <a:latin typeface="Fira Sans" panose="020B0503050000020004" pitchFamily="34" charset="0"/>
              </a:rPr>
              <a:t>tương</a:t>
            </a:r>
            <a:r>
              <a:rPr lang="en-US" sz="1200" dirty="0">
                <a:latin typeface="Fira Sans" panose="020B0503050000020004" pitchFamily="34" charset="0"/>
              </a:rPr>
              <a:t> </a:t>
            </a:r>
            <a:r>
              <a:rPr lang="en-US" sz="1200" dirty="0" err="1">
                <a:latin typeface="Fira Sans" panose="020B0503050000020004" pitchFamily="34" charset="0"/>
              </a:rPr>
              <a:t>đối</a:t>
            </a:r>
            <a:r>
              <a:rPr lang="en-US" sz="1200" dirty="0">
                <a:latin typeface="Fira Sans" panose="020B0503050000020004" pitchFamily="34" charset="0"/>
              </a:rPr>
              <a:t> </a:t>
            </a:r>
            <a:r>
              <a:rPr lang="en-US" sz="1200" dirty="0" err="1">
                <a:latin typeface="Fira Sans" panose="020B0503050000020004" pitchFamily="34" charset="0"/>
              </a:rPr>
              <a:t>bằng</a:t>
            </a:r>
            <a:r>
              <a:rPr lang="en-US" sz="1200" dirty="0">
                <a:latin typeface="Fira Sans" panose="020B0503050000020004" pitchFamily="34" charset="0"/>
              </a:rPr>
              <a:t> </a:t>
            </a:r>
            <a:r>
              <a:rPr lang="en-US" sz="1200" dirty="0" err="1">
                <a:latin typeface="Fira Sans" panose="020B0503050000020004" pitchFamily="34" charset="0"/>
              </a:rPr>
              <a:t>phẳng</a:t>
            </a:r>
            <a:r>
              <a:rPr lang="en-US" sz="1200" dirty="0">
                <a:latin typeface="Fira Sans" panose="020B0503050000020004" pitchFamily="34" charset="0"/>
              </a:rPr>
              <a:t>.         </a:t>
            </a:r>
          </a:p>
          <a:p>
            <a:r>
              <a:rPr lang="en-US" sz="1200" dirty="0" err="1">
                <a:latin typeface="Fira Sans" panose="020B0503050000020004" pitchFamily="34" charset="0"/>
              </a:rPr>
              <a:t>Với</a:t>
            </a:r>
            <a:r>
              <a:rPr lang="en-US" sz="1200" dirty="0">
                <a:latin typeface="Fira Sans" panose="020B0503050000020004" pitchFamily="34" charset="0"/>
              </a:rPr>
              <a:t> UPDRS </a:t>
            </a:r>
            <a:r>
              <a:rPr lang="en-US" sz="1200" dirty="0" err="1">
                <a:latin typeface="Fira Sans" panose="020B0503050000020004" pitchFamily="34" charset="0"/>
              </a:rPr>
              <a:t>Phần</a:t>
            </a:r>
            <a:r>
              <a:rPr lang="en-US" sz="1200" dirty="0">
                <a:latin typeface="Fira Sans" panose="020B0503050000020004" pitchFamily="34" charset="0"/>
              </a:rPr>
              <a:t> 3, </a:t>
            </a:r>
            <a:r>
              <a:rPr lang="en-US" sz="1200" dirty="0" err="1">
                <a:latin typeface="Fira Sans" panose="020B0503050000020004" pitchFamily="34" charset="0"/>
              </a:rPr>
              <a:t>chúng</a:t>
            </a:r>
            <a:r>
              <a:rPr lang="en-US" sz="1200" dirty="0">
                <a:latin typeface="Fira Sans" panose="020B0503050000020004" pitchFamily="34" charset="0"/>
              </a:rPr>
              <a:t> ta </a:t>
            </a:r>
            <a:r>
              <a:rPr lang="en-US" sz="1200" dirty="0" err="1">
                <a:latin typeface="Fira Sans" panose="020B0503050000020004" pitchFamily="34" charset="0"/>
              </a:rPr>
              <a:t>thấy</a:t>
            </a:r>
            <a:r>
              <a:rPr lang="en-US" sz="1200" dirty="0">
                <a:latin typeface="Fira Sans" panose="020B0503050000020004" pitchFamily="34" charset="0"/>
              </a:rPr>
              <a:t> </a:t>
            </a:r>
            <a:r>
              <a:rPr lang="en-US" sz="1200" dirty="0" err="1">
                <a:latin typeface="Fira Sans" panose="020B0503050000020004" pitchFamily="34" charset="0"/>
              </a:rPr>
              <a:t>điểm</a:t>
            </a:r>
            <a:r>
              <a:rPr lang="en-US" sz="1200" dirty="0">
                <a:latin typeface="Fira Sans" panose="020B0503050000020004" pitchFamily="34" charset="0"/>
              </a:rPr>
              <a:t> </a:t>
            </a:r>
            <a:r>
              <a:rPr lang="en-US" sz="1200" dirty="0" err="1">
                <a:latin typeface="Fira Sans" panose="020B0503050000020004" pitchFamily="34" charset="0"/>
              </a:rPr>
              <a:t>tăng</a:t>
            </a:r>
            <a:r>
              <a:rPr lang="en-US" sz="1200" dirty="0">
                <a:latin typeface="Fira Sans" panose="020B0503050000020004" pitchFamily="34" charset="0"/>
              </a:rPr>
              <a:t> </a:t>
            </a:r>
            <a:r>
              <a:rPr lang="en-US" sz="1200" dirty="0" err="1">
                <a:latin typeface="Fira Sans" panose="020B0503050000020004" pitchFamily="34" charset="0"/>
              </a:rPr>
              <a:t>dần</a:t>
            </a:r>
            <a:r>
              <a:rPr lang="en-US" sz="1200" dirty="0">
                <a:latin typeface="Fira Sans" panose="020B0503050000020004" pitchFamily="34" charset="0"/>
              </a:rPr>
              <a:t>.</a:t>
            </a:r>
          </a:p>
        </p:txBody>
      </p:sp>
    </p:spTree>
    <p:extLst>
      <p:ext uri="{BB962C8B-B14F-4D97-AF65-F5344CB8AC3E}">
        <p14:creationId xmlns:p14="http://schemas.microsoft.com/office/powerpoint/2010/main" val="575451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22403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Protein Data</a:t>
            </a:r>
          </a:p>
        </p:txBody>
      </p:sp>
      <p:pic>
        <p:nvPicPr>
          <p:cNvPr id="4" name="Picture 3" descr="Chart, box and whisker chart&#10;&#10;Description automatically generated">
            <a:extLst>
              <a:ext uri="{FF2B5EF4-FFF2-40B4-BE49-F238E27FC236}">
                <a16:creationId xmlns:a16="http://schemas.microsoft.com/office/drawing/2014/main" id="{E8117C68-D3BF-385F-FDE5-B163A745B365}"/>
              </a:ext>
            </a:extLst>
          </p:cNvPr>
          <p:cNvPicPr>
            <a:picLocks noChangeAspect="1"/>
          </p:cNvPicPr>
          <p:nvPr/>
        </p:nvPicPr>
        <p:blipFill>
          <a:blip r:embed="rId3"/>
          <a:stretch>
            <a:fillRect/>
          </a:stretch>
        </p:blipFill>
        <p:spPr>
          <a:xfrm>
            <a:off x="0" y="1061190"/>
            <a:ext cx="9144000" cy="3511773"/>
          </a:xfrm>
          <a:prstGeom prst="rect">
            <a:avLst/>
          </a:prstGeom>
        </p:spPr>
      </p:pic>
    </p:spTree>
    <p:extLst>
      <p:ext uri="{BB962C8B-B14F-4D97-AF65-F5344CB8AC3E}">
        <p14:creationId xmlns:p14="http://schemas.microsoft.com/office/powerpoint/2010/main" val="1459887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6630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Protein Data</a:t>
            </a:r>
          </a:p>
        </p:txBody>
      </p:sp>
      <p:pic>
        <p:nvPicPr>
          <p:cNvPr id="4" name="Picture 3" descr="Chart, box and whisker chart&#10;&#10;Description automatically generated">
            <a:extLst>
              <a:ext uri="{FF2B5EF4-FFF2-40B4-BE49-F238E27FC236}">
                <a16:creationId xmlns:a16="http://schemas.microsoft.com/office/drawing/2014/main" id="{E8117C68-D3BF-385F-FDE5-B163A745B365}"/>
              </a:ext>
            </a:extLst>
          </p:cNvPr>
          <p:cNvPicPr>
            <a:picLocks noChangeAspect="1"/>
          </p:cNvPicPr>
          <p:nvPr/>
        </p:nvPicPr>
        <p:blipFill>
          <a:blip r:embed="rId3"/>
          <a:stretch>
            <a:fillRect/>
          </a:stretch>
        </p:blipFill>
        <p:spPr>
          <a:xfrm>
            <a:off x="2193073" y="828994"/>
            <a:ext cx="6690732" cy="2569590"/>
          </a:xfrm>
          <a:prstGeom prst="rect">
            <a:avLst/>
          </a:prstGeom>
        </p:spPr>
      </p:pic>
      <p:sp>
        <p:nvSpPr>
          <p:cNvPr id="3" name="TextBox 2">
            <a:extLst>
              <a:ext uri="{FF2B5EF4-FFF2-40B4-BE49-F238E27FC236}">
                <a16:creationId xmlns:a16="http://schemas.microsoft.com/office/drawing/2014/main" id="{0DAAD9CC-894E-5667-35B4-FABE9CE83AAD}"/>
              </a:ext>
            </a:extLst>
          </p:cNvPr>
          <p:cNvSpPr txBox="1"/>
          <p:nvPr/>
        </p:nvSpPr>
        <p:spPr>
          <a:xfrm>
            <a:off x="315951" y="909700"/>
            <a:ext cx="1765610" cy="2246769"/>
          </a:xfrm>
          <a:prstGeom prst="rect">
            <a:avLst/>
          </a:prstGeom>
          <a:noFill/>
        </p:spPr>
        <p:txBody>
          <a:bodyPr wrap="square">
            <a:spAutoFit/>
          </a:bodyPr>
          <a:lstStyle/>
          <a:p>
            <a:r>
              <a:rPr lang="en-US" dirty="0" err="1">
                <a:latin typeface="Fira Sans" panose="020B0503050000020004" pitchFamily="34" charset="0"/>
              </a:rPr>
              <a:t>Các</a:t>
            </a:r>
            <a:r>
              <a:rPr lang="en-US" dirty="0">
                <a:latin typeface="Fira Sans" panose="020B0503050000020004" pitchFamily="34" charset="0"/>
              </a:rPr>
              <a:t> </a:t>
            </a:r>
            <a:r>
              <a:rPr lang="en-US" dirty="0" err="1">
                <a:latin typeface="Fira Sans" panose="020B0503050000020004" pitchFamily="34" charset="0"/>
              </a:rPr>
              <a:t>biểu</a:t>
            </a:r>
            <a:r>
              <a:rPr lang="en-US" dirty="0">
                <a:latin typeface="Fira Sans" panose="020B0503050000020004" pitchFamily="34" charset="0"/>
              </a:rPr>
              <a:t> </a:t>
            </a:r>
            <a:r>
              <a:rPr lang="en-US" dirty="0" err="1">
                <a:latin typeface="Fira Sans" panose="020B0503050000020004" pitchFamily="34" charset="0"/>
              </a:rPr>
              <a:t>thức</a:t>
            </a:r>
            <a:r>
              <a:rPr lang="en-US" dirty="0">
                <a:latin typeface="Fira Sans" panose="020B0503050000020004" pitchFamily="34" charset="0"/>
              </a:rPr>
              <a:t> protein </a:t>
            </a:r>
            <a:r>
              <a:rPr lang="en-US" dirty="0" err="1">
                <a:latin typeface="Fira Sans" panose="020B0503050000020004" pitchFamily="34" charset="0"/>
              </a:rPr>
              <a:t>vẫn</a:t>
            </a:r>
            <a:r>
              <a:rPr lang="en-US" dirty="0">
                <a:latin typeface="Fira Sans" panose="020B0503050000020004" pitchFamily="34" charset="0"/>
              </a:rPr>
              <a:t> </a:t>
            </a:r>
            <a:r>
              <a:rPr lang="en-US" dirty="0" err="1">
                <a:latin typeface="Fira Sans" panose="020B0503050000020004" pitchFamily="34" charset="0"/>
              </a:rPr>
              <a:t>ổn</a:t>
            </a:r>
            <a:r>
              <a:rPr lang="en-US" dirty="0">
                <a:latin typeface="Fira Sans" panose="020B0503050000020004" pitchFamily="34" charset="0"/>
              </a:rPr>
              <a:t> </a:t>
            </a:r>
            <a:r>
              <a:rPr lang="en-US" dirty="0" err="1">
                <a:latin typeface="Fira Sans" panose="020B0503050000020004" pitchFamily="34" charset="0"/>
              </a:rPr>
              <a:t>định</a:t>
            </a:r>
            <a:r>
              <a:rPr lang="en-US" dirty="0">
                <a:latin typeface="Fira Sans" panose="020B0503050000020004" pitchFamily="34" charset="0"/>
              </a:rPr>
              <a:t> qua </a:t>
            </a:r>
            <a:r>
              <a:rPr lang="en-US" dirty="0" err="1">
                <a:latin typeface="Fira Sans" panose="020B0503050000020004" pitchFamily="34" charset="0"/>
              </a:rPr>
              <a:t>các</a:t>
            </a:r>
            <a:r>
              <a:rPr lang="en-US" dirty="0">
                <a:latin typeface="Fira Sans" panose="020B0503050000020004" pitchFamily="34" charset="0"/>
              </a:rPr>
              <a:t> </a:t>
            </a:r>
            <a:r>
              <a:rPr lang="en-US" dirty="0" err="1">
                <a:latin typeface="Fira Sans" panose="020B0503050000020004" pitchFamily="34" charset="0"/>
              </a:rPr>
              <a:t>tháng</a:t>
            </a:r>
            <a:r>
              <a:rPr lang="en-US" dirty="0">
                <a:latin typeface="Fira Sans" panose="020B0503050000020004" pitchFamily="34" charset="0"/>
              </a:rPr>
              <a:t> </a:t>
            </a:r>
            <a:r>
              <a:rPr lang="en-US" dirty="0" err="1">
                <a:latin typeface="Fira Sans" panose="020B0503050000020004" pitchFamily="34" charset="0"/>
              </a:rPr>
              <a:t>khác</a:t>
            </a:r>
            <a:r>
              <a:rPr lang="en-US" dirty="0">
                <a:latin typeface="Fira Sans" panose="020B0503050000020004" pitchFamily="34" charset="0"/>
              </a:rPr>
              <a:t> </a:t>
            </a:r>
            <a:r>
              <a:rPr lang="en-US" dirty="0" err="1">
                <a:latin typeface="Fira Sans" panose="020B0503050000020004" pitchFamily="34" charset="0"/>
              </a:rPr>
              <a:t>nhau</a:t>
            </a:r>
            <a:r>
              <a:rPr lang="en-US" dirty="0">
                <a:latin typeface="Fira Sans" panose="020B0503050000020004" pitchFamily="34" charset="0"/>
              </a:rPr>
              <a:t>, </a:t>
            </a:r>
            <a:r>
              <a:rPr lang="en-US" dirty="0" err="1">
                <a:latin typeface="Fira Sans" panose="020B0503050000020004" pitchFamily="34" charset="0"/>
              </a:rPr>
              <a:t>với</a:t>
            </a:r>
            <a:r>
              <a:rPr lang="en-US" dirty="0">
                <a:latin typeface="Fira Sans" panose="020B0503050000020004" pitchFamily="34" charset="0"/>
              </a:rPr>
              <a:t> </a:t>
            </a:r>
            <a:r>
              <a:rPr lang="en-US" dirty="0" err="1">
                <a:latin typeface="Fira Sans" panose="020B0503050000020004" pitchFamily="34" charset="0"/>
              </a:rPr>
              <a:t>tổng</a:t>
            </a:r>
            <a:r>
              <a:rPr lang="en-US" dirty="0">
                <a:latin typeface="Fira Sans" panose="020B0503050000020004" pitchFamily="34" charset="0"/>
              </a:rPr>
              <a:t> </a:t>
            </a:r>
            <a:r>
              <a:rPr lang="en-US" dirty="0" err="1">
                <a:latin typeface="Fira Sans" panose="020B0503050000020004" pitchFamily="34" charset="0"/>
              </a:rPr>
              <a:t>giá</a:t>
            </a:r>
            <a:r>
              <a:rPr lang="en-US" dirty="0">
                <a:latin typeface="Fira Sans" panose="020B0503050000020004" pitchFamily="34" charset="0"/>
              </a:rPr>
              <a:t> </a:t>
            </a:r>
            <a:r>
              <a:rPr lang="en-US" dirty="0" err="1">
                <a:latin typeface="Fira Sans" panose="020B0503050000020004" pitchFamily="34" charset="0"/>
              </a:rPr>
              <a:t>trị</a:t>
            </a:r>
            <a:r>
              <a:rPr lang="en-US" dirty="0">
                <a:latin typeface="Fira Sans" panose="020B0503050000020004" pitchFamily="34" charset="0"/>
              </a:rPr>
              <a:t> NPX </a:t>
            </a:r>
            <a:r>
              <a:rPr lang="en-US" dirty="0" err="1">
                <a:latin typeface="Fira Sans" panose="020B0503050000020004" pitchFamily="34" charset="0"/>
              </a:rPr>
              <a:t>trung</a:t>
            </a:r>
            <a:r>
              <a:rPr lang="en-US" dirty="0">
                <a:latin typeface="Fira Sans" panose="020B0503050000020004" pitchFamily="34" charset="0"/>
              </a:rPr>
              <a:t> </a:t>
            </a:r>
            <a:r>
              <a:rPr lang="en-US" dirty="0" err="1">
                <a:latin typeface="Fira Sans" panose="020B0503050000020004" pitchFamily="34" charset="0"/>
              </a:rPr>
              <a:t>bình</a:t>
            </a:r>
            <a:r>
              <a:rPr lang="en-US" dirty="0">
                <a:latin typeface="Fira Sans" panose="020B0503050000020004" pitchFamily="34" charset="0"/>
              </a:rPr>
              <a:t> </a:t>
            </a:r>
            <a:r>
              <a:rPr lang="en-US" dirty="0" err="1">
                <a:latin typeface="Fira Sans" panose="020B0503050000020004" pitchFamily="34" charset="0"/>
              </a:rPr>
              <a:t>tương</a:t>
            </a:r>
            <a:r>
              <a:rPr lang="en-US" dirty="0">
                <a:latin typeface="Fira Sans" panose="020B0503050000020004" pitchFamily="34" charset="0"/>
              </a:rPr>
              <a:t> </a:t>
            </a:r>
            <a:r>
              <a:rPr lang="en-US" dirty="0" err="1">
                <a:latin typeface="Fira Sans" panose="020B0503050000020004" pitchFamily="34" charset="0"/>
              </a:rPr>
              <a:t>tự</a:t>
            </a:r>
            <a:r>
              <a:rPr lang="en-US" dirty="0">
                <a:latin typeface="Fira Sans" panose="020B0503050000020004" pitchFamily="34" charset="0"/>
              </a:rPr>
              <a:t> </a:t>
            </a:r>
            <a:r>
              <a:rPr lang="en-US" dirty="0" err="1">
                <a:latin typeface="Fira Sans" panose="020B0503050000020004" pitchFamily="34" charset="0"/>
              </a:rPr>
              <a:t>nhau</a:t>
            </a:r>
            <a:r>
              <a:rPr lang="en-US" dirty="0">
                <a:latin typeface="Fira Sans" panose="020B0503050000020004" pitchFamily="34" charset="0"/>
              </a:rPr>
              <a:t>. </a:t>
            </a:r>
            <a:r>
              <a:rPr lang="en-US" dirty="0" err="1">
                <a:latin typeface="Fira Sans" panose="020B0503050000020004" pitchFamily="34" charset="0"/>
              </a:rPr>
              <a:t>Tuy</a:t>
            </a:r>
            <a:r>
              <a:rPr lang="en-US" dirty="0">
                <a:latin typeface="Fira Sans" panose="020B0503050000020004" pitchFamily="34" charset="0"/>
              </a:rPr>
              <a:t> </a:t>
            </a:r>
            <a:r>
              <a:rPr lang="en-US" dirty="0" err="1">
                <a:latin typeface="Fira Sans" panose="020B0503050000020004" pitchFamily="34" charset="0"/>
              </a:rPr>
              <a:t>nhiên</a:t>
            </a:r>
            <a:r>
              <a:rPr lang="en-US" dirty="0">
                <a:latin typeface="Fira Sans" panose="020B0503050000020004" pitchFamily="34" charset="0"/>
              </a:rPr>
              <a:t>,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sự</a:t>
            </a:r>
            <a:r>
              <a:rPr lang="en-US" dirty="0">
                <a:latin typeface="Fira Sans" panose="020B0503050000020004" pitchFamily="34" charset="0"/>
              </a:rPr>
              <a:t> </a:t>
            </a:r>
            <a:r>
              <a:rPr lang="en-US" dirty="0" err="1">
                <a:latin typeface="Fira Sans" panose="020B0503050000020004" pitchFamily="34" charset="0"/>
              </a:rPr>
              <a:t>khác</a:t>
            </a:r>
            <a:r>
              <a:rPr lang="en-US" dirty="0">
                <a:latin typeface="Fira Sans" panose="020B0503050000020004" pitchFamily="34" charset="0"/>
              </a:rPr>
              <a:t> </a:t>
            </a:r>
            <a:r>
              <a:rPr lang="en-US" dirty="0" err="1">
                <a:latin typeface="Fira Sans" panose="020B0503050000020004" pitchFamily="34" charset="0"/>
              </a:rPr>
              <a:t>biệt</a:t>
            </a:r>
            <a:r>
              <a:rPr lang="en-US" dirty="0">
                <a:latin typeface="Fira Sans" panose="020B0503050000020004" pitchFamily="34" charset="0"/>
              </a:rPr>
              <a:t> </a:t>
            </a:r>
            <a:r>
              <a:rPr lang="en-US" dirty="0" err="1">
                <a:latin typeface="Fira Sans" panose="020B0503050000020004" pitchFamily="34" charset="0"/>
              </a:rPr>
              <a:t>đáng</a:t>
            </a:r>
            <a:r>
              <a:rPr lang="en-US" dirty="0">
                <a:latin typeface="Fira Sans" panose="020B0503050000020004" pitchFamily="34" charset="0"/>
              </a:rPr>
              <a:t> </a:t>
            </a:r>
            <a:r>
              <a:rPr lang="en-US" dirty="0" err="1">
                <a:latin typeface="Fira Sans" panose="020B0503050000020004" pitchFamily="34" charset="0"/>
              </a:rPr>
              <a:t>kể</a:t>
            </a:r>
            <a:r>
              <a:rPr lang="en-US" dirty="0">
                <a:latin typeface="Fira Sans" panose="020B0503050000020004" pitchFamily="34" charset="0"/>
              </a:rPr>
              <a:t> </a:t>
            </a:r>
            <a:r>
              <a:rPr lang="en-US" dirty="0" err="1">
                <a:latin typeface="Fira Sans" panose="020B0503050000020004" pitchFamily="34" charset="0"/>
              </a:rPr>
              <a:t>về</a:t>
            </a:r>
            <a:r>
              <a:rPr lang="en-US" dirty="0">
                <a:latin typeface="Fira Sans" panose="020B0503050000020004" pitchFamily="34" charset="0"/>
              </a:rPr>
              <a:t> </a:t>
            </a:r>
            <a:r>
              <a:rPr lang="en-US" dirty="0" err="1">
                <a:latin typeface="Fira Sans" panose="020B0503050000020004" pitchFamily="34" charset="0"/>
              </a:rPr>
              <a:t>tần</a:t>
            </a:r>
            <a:r>
              <a:rPr lang="en-US" dirty="0">
                <a:latin typeface="Fira Sans" panose="020B0503050000020004" pitchFamily="34" charset="0"/>
              </a:rPr>
              <a:t> </a:t>
            </a:r>
            <a:r>
              <a:rPr lang="en-US" dirty="0" err="1">
                <a:latin typeface="Fira Sans" panose="020B0503050000020004" pitchFamily="34" charset="0"/>
              </a:rPr>
              <a:t>số</a:t>
            </a:r>
            <a:r>
              <a:rPr lang="en-US" dirty="0">
                <a:latin typeface="Fira Sans" panose="020B0503050000020004" pitchFamily="34" charset="0"/>
              </a:rPr>
              <a:t> </a:t>
            </a:r>
            <a:r>
              <a:rPr lang="en-US" dirty="0" err="1">
                <a:latin typeface="Fira Sans" panose="020B0503050000020004" pitchFamily="34" charset="0"/>
              </a:rPr>
              <a:t>biểu</a:t>
            </a:r>
            <a:r>
              <a:rPr lang="en-US" dirty="0">
                <a:latin typeface="Fira Sans" panose="020B0503050000020004" pitchFamily="34" charset="0"/>
              </a:rPr>
              <a:t> </a:t>
            </a:r>
            <a:r>
              <a:rPr lang="en-US" dirty="0" err="1">
                <a:latin typeface="Fira Sans" panose="020B0503050000020004" pitchFamily="34" charset="0"/>
              </a:rPr>
              <a:t>hiện</a:t>
            </a:r>
            <a:r>
              <a:rPr lang="en-US" dirty="0">
                <a:latin typeface="Fira Sans" panose="020B0503050000020004" pitchFamily="34" charset="0"/>
              </a:rPr>
              <a:t> protein. </a:t>
            </a:r>
          </a:p>
        </p:txBody>
      </p:sp>
      <p:sp>
        <p:nvSpPr>
          <p:cNvPr id="6" name="TextBox 5">
            <a:extLst>
              <a:ext uri="{FF2B5EF4-FFF2-40B4-BE49-F238E27FC236}">
                <a16:creationId xmlns:a16="http://schemas.microsoft.com/office/drawing/2014/main" id="{835382BC-E7AD-DF9A-2A4E-EA2DF11F84F1}"/>
              </a:ext>
            </a:extLst>
          </p:cNvPr>
          <p:cNvSpPr txBox="1"/>
          <p:nvPr/>
        </p:nvSpPr>
        <p:spPr>
          <a:xfrm>
            <a:off x="315951" y="3580077"/>
            <a:ext cx="8567854" cy="954107"/>
          </a:xfrm>
          <a:prstGeom prst="rect">
            <a:avLst/>
          </a:prstGeom>
          <a:noFill/>
        </p:spPr>
        <p:txBody>
          <a:bodyPr wrap="square">
            <a:spAutoFit/>
          </a:bodyPr>
          <a:lstStyle/>
          <a:p>
            <a:pPr algn="just"/>
            <a:r>
              <a:rPr lang="en-US" dirty="0" err="1">
                <a:latin typeface="Fira Sans" panose="020B0503050000020004" pitchFamily="34" charset="0"/>
              </a:rPr>
              <a:t>Điều</a:t>
            </a:r>
            <a:r>
              <a:rPr lang="en-US" dirty="0">
                <a:latin typeface="Fira Sans" panose="020B0503050000020004" pitchFamily="34" charset="0"/>
              </a:rPr>
              <a:t> </a:t>
            </a:r>
            <a:r>
              <a:rPr lang="en-US" dirty="0" err="1">
                <a:latin typeface="Fira Sans" panose="020B0503050000020004" pitchFamily="34" charset="0"/>
              </a:rPr>
              <a:t>này</a:t>
            </a:r>
            <a:r>
              <a:rPr lang="en-US" dirty="0">
                <a:latin typeface="Fira Sans" panose="020B0503050000020004" pitchFamily="34" charset="0"/>
              </a:rPr>
              <a:t> </a:t>
            </a:r>
            <a:r>
              <a:rPr lang="en-US" dirty="0" err="1">
                <a:latin typeface="Fira Sans" panose="020B0503050000020004" pitchFamily="34" charset="0"/>
              </a:rPr>
              <a:t>cho</a:t>
            </a:r>
            <a:r>
              <a:rPr lang="en-US" dirty="0">
                <a:latin typeface="Fira Sans" panose="020B0503050000020004" pitchFamily="34" charset="0"/>
              </a:rPr>
              <a:t> </a:t>
            </a:r>
            <a:r>
              <a:rPr lang="en-US" dirty="0" err="1">
                <a:latin typeface="Fira Sans" panose="020B0503050000020004" pitchFamily="34" charset="0"/>
              </a:rPr>
              <a:t>thấy</a:t>
            </a:r>
            <a:r>
              <a:rPr lang="en-US" dirty="0">
                <a:latin typeface="Fira Sans" panose="020B0503050000020004" pitchFamily="34" charset="0"/>
              </a:rPr>
              <a:t> </a:t>
            </a:r>
            <a:r>
              <a:rPr lang="en-US" dirty="0" err="1">
                <a:latin typeface="Fira Sans" panose="020B0503050000020004" pitchFamily="34" charset="0"/>
              </a:rPr>
              <a:t>rằng</a:t>
            </a:r>
            <a:r>
              <a:rPr lang="en-US" dirty="0">
                <a:latin typeface="Fira Sans" panose="020B0503050000020004" pitchFamily="34" charset="0"/>
              </a:rPr>
              <a:t> </a:t>
            </a:r>
            <a:r>
              <a:rPr lang="en-US" dirty="0" err="1">
                <a:latin typeface="Fira Sans" panose="020B0503050000020004" pitchFamily="34" charset="0"/>
              </a:rPr>
              <a:t>mặc</a:t>
            </a:r>
            <a:r>
              <a:rPr lang="en-US" dirty="0">
                <a:latin typeface="Fira Sans" panose="020B0503050000020004" pitchFamily="34" charset="0"/>
              </a:rPr>
              <a:t> </a:t>
            </a:r>
            <a:r>
              <a:rPr lang="en-US" dirty="0" err="1">
                <a:latin typeface="Fira Sans" panose="020B0503050000020004" pitchFamily="34" charset="0"/>
              </a:rPr>
              <a:t>dù</a:t>
            </a:r>
            <a:r>
              <a:rPr lang="en-US" dirty="0">
                <a:latin typeface="Fira Sans" panose="020B0503050000020004" pitchFamily="34" charset="0"/>
              </a:rPr>
              <a:t> </a:t>
            </a:r>
            <a:r>
              <a:rPr lang="en-US" dirty="0" err="1">
                <a:latin typeface="Fira Sans" panose="020B0503050000020004" pitchFamily="34" charset="0"/>
              </a:rPr>
              <a:t>số</a:t>
            </a:r>
            <a:r>
              <a:rPr lang="en-US" dirty="0">
                <a:latin typeface="Fira Sans" panose="020B0503050000020004" pitchFamily="34" charset="0"/>
              </a:rPr>
              <a:t> </a:t>
            </a:r>
            <a:r>
              <a:rPr lang="en-US" dirty="0" err="1">
                <a:latin typeface="Fira Sans" panose="020B0503050000020004" pitchFamily="34" charset="0"/>
              </a:rPr>
              <a:t>lượng</a:t>
            </a:r>
            <a:r>
              <a:rPr lang="en-US" dirty="0">
                <a:latin typeface="Fira Sans" panose="020B0503050000020004" pitchFamily="34" charset="0"/>
              </a:rPr>
              <a:t> protein </a:t>
            </a:r>
            <a:r>
              <a:rPr lang="en-US" dirty="0" err="1">
                <a:latin typeface="Fira Sans" panose="020B0503050000020004" pitchFamily="34" charset="0"/>
              </a:rPr>
              <a:t>tuyệt</a:t>
            </a:r>
            <a:r>
              <a:rPr lang="en-US" dirty="0">
                <a:latin typeface="Fira Sans" panose="020B0503050000020004" pitchFamily="34" charset="0"/>
              </a:rPr>
              <a:t> </a:t>
            </a:r>
            <a:r>
              <a:rPr lang="en-US" dirty="0" err="1">
                <a:latin typeface="Fira Sans" panose="020B0503050000020004" pitchFamily="34" charset="0"/>
              </a:rPr>
              <a:t>đối</a:t>
            </a:r>
            <a:r>
              <a:rPr lang="en-US" dirty="0">
                <a:latin typeface="Fira Sans" panose="020B0503050000020004" pitchFamily="34" charset="0"/>
              </a:rPr>
              <a:t> </a:t>
            </a:r>
            <a:r>
              <a:rPr lang="en-US" dirty="0" err="1">
                <a:latin typeface="Fira Sans" panose="020B0503050000020004" pitchFamily="34" charset="0"/>
              </a:rPr>
              <a:t>được</a:t>
            </a:r>
            <a:r>
              <a:rPr lang="en-US" dirty="0">
                <a:latin typeface="Fira Sans" panose="020B0503050000020004" pitchFamily="34" charset="0"/>
              </a:rPr>
              <a:t> </a:t>
            </a:r>
            <a:r>
              <a:rPr lang="en-US" dirty="0" err="1">
                <a:latin typeface="Fira Sans" panose="020B0503050000020004" pitchFamily="34" charset="0"/>
              </a:rPr>
              <a:t>biểu</a:t>
            </a:r>
            <a:r>
              <a:rPr lang="en-US" dirty="0">
                <a:latin typeface="Fira Sans" panose="020B0503050000020004" pitchFamily="34" charset="0"/>
              </a:rPr>
              <a:t> </a:t>
            </a:r>
            <a:r>
              <a:rPr lang="en-US" dirty="0" err="1">
                <a:latin typeface="Fira Sans" panose="020B0503050000020004" pitchFamily="34" charset="0"/>
              </a:rPr>
              <a:t>thị</a:t>
            </a:r>
            <a:r>
              <a:rPr lang="en-US" dirty="0">
                <a:latin typeface="Fira Sans" panose="020B0503050000020004" pitchFamily="34" charset="0"/>
              </a:rPr>
              <a:t>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thể</a:t>
            </a:r>
            <a:r>
              <a:rPr lang="en-US" dirty="0">
                <a:latin typeface="Fira Sans" panose="020B0503050000020004" pitchFamily="34" charset="0"/>
              </a:rPr>
              <a:t> </a:t>
            </a:r>
            <a:r>
              <a:rPr lang="en-US" dirty="0" err="1">
                <a:latin typeface="Fira Sans" panose="020B0503050000020004" pitchFamily="34" charset="0"/>
              </a:rPr>
              <a:t>nhất</a:t>
            </a:r>
            <a:r>
              <a:rPr lang="en-US" dirty="0">
                <a:latin typeface="Fira Sans" panose="020B0503050000020004" pitchFamily="34" charset="0"/>
              </a:rPr>
              <a:t> </a:t>
            </a:r>
            <a:r>
              <a:rPr lang="en-US" dirty="0" err="1">
                <a:latin typeface="Fira Sans" panose="020B0503050000020004" pitchFamily="34" charset="0"/>
              </a:rPr>
              <a:t>quán</a:t>
            </a:r>
            <a:r>
              <a:rPr lang="en-US" dirty="0">
                <a:latin typeface="Fira Sans" panose="020B0503050000020004" pitchFamily="34" charset="0"/>
              </a:rPr>
              <a:t>, </a:t>
            </a:r>
            <a:r>
              <a:rPr lang="en-US" dirty="0" err="1">
                <a:latin typeface="Fira Sans" panose="020B0503050000020004" pitchFamily="34" charset="0"/>
              </a:rPr>
              <a:t>nhưng</a:t>
            </a:r>
            <a:r>
              <a:rPr lang="en-US" dirty="0">
                <a:latin typeface="Fira Sans" panose="020B0503050000020004" pitchFamily="34" charset="0"/>
              </a:rPr>
              <a:t> </a:t>
            </a:r>
            <a:r>
              <a:rPr lang="en-US" dirty="0" err="1">
                <a:latin typeface="Fira Sans" panose="020B0503050000020004" pitchFamily="34" charset="0"/>
              </a:rPr>
              <a:t>các</a:t>
            </a:r>
            <a:r>
              <a:rPr lang="en-US" dirty="0">
                <a:latin typeface="Fira Sans" panose="020B0503050000020004" pitchFamily="34" charset="0"/>
              </a:rPr>
              <a:t> protein </a:t>
            </a:r>
            <a:r>
              <a:rPr lang="en-US" dirty="0" err="1">
                <a:latin typeface="Fira Sans" panose="020B0503050000020004" pitchFamily="34" charset="0"/>
              </a:rPr>
              <a:t>thực</a:t>
            </a:r>
            <a:r>
              <a:rPr lang="en-US" dirty="0">
                <a:latin typeface="Fira Sans" panose="020B0503050000020004" pitchFamily="34" charset="0"/>
              </a:rPr>
              <a:t> </a:t>
            </a:r>
            <a:r>
              <a:rPr lang="en-US" dirty="0" err="1">
                <a:latin typeface="Fira Sans" panose="020B0503050000020004" pitchFamily="34" charset="0"/>
              </a:rPr>
              <a:t>tế</a:t>
            </a:r>
            <a:r>
              <a:rPr lang="en-US" dirty="0">
                <a:latin typeface="Fira Sans" panose="020B0503050000020004" pitchFamily="34" charset="0"/>
              </a:rPr>
              <a:t> </a:t>
            </a:r>
            <a:r>
              <a:rPr lang="en-US" dirty="0" err="1">
                <a:latin typeface="Fira Sans" panose="020B0503050000020004" pitchFamily="34" charset="0"/>
              </a:rPr>
              <a:t>được</a:t>
            </a:r>
            <a:r>
              <a:rPr lang="en-US" dirty="0">
                <a:latin typeface="Fira Sans" panose="020B0503050000020004" pitchFamily="34" charset="0"/>
              </a:rPr>
              <a:t> </a:t>
            </a:r>
            <a:r>
              <a:rPr lang="en-US" dirty="0" err="1">
                <a:latin typeface="Fira Sans" panose="020B0503050000020004" pitchFamily="34" charset="0"/>
              </a:rPr>
              <a:t>biểu</a:t>
            </a:r>
            <a:r>
              <a:rPr lang="en-US" dirty="0">
                <a:latin typeface="Fira Sans" panose="020B0503050000020004" pitchFamily="34" charset="0"/>
              </a:rPr>
              <a:t> </a:t>
            </a:r>
            <a:r>
              <a:rPr lang="en-US" dirty="0" err="1">
                <a:latin typeface="Fira Sans" panose="020B0503050000020004" pitchFamily="34" charset="0"/>
              </a:rPr>
              <a:t>thị</a:t>
            </a:r>
            <a:r>
              <a:rPr lang="en-US" dirty="0">
                <a:latin typeface="Fira Sans" panose="020B0503050000020004" pitchFamily="34" charset="0"/>
              </a:rPr>
              <a:t>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thể</a:t>
            </a:r>
            <a:r>
              <a:rPr lang="en-US" dirty="0">
                <a:latin typeface="Fira Sans" panose="020B0503050000020004" pitchFamily="34" charset="0"/>
              </a:rPr>
              <a:t> </a:t>
            </a:r>
            <a:r>
              <a:rPr lang="en-US" dirty="0" err="1">
                <a:latin typeface="Fira Sans" panose="020B0503050000020004" pitchFamily="34" charset="0"/>
              </a:rPr>
              <a:t>khác</a:t>
            </a:r>
            <a:r>
              <a:rPr lang="en-US" dirty="0">
                <a:latin typeface="Fira Sans" panose="020B0503050000020004" pitchFamily="34" charset="0"/>
              </a:rPr>
              <a:t> </a:t>
            </a:r>
            <a:r>
              <a:rPr lang="en-US" dirty="0" err="1">
                <a:latin typeface="Fira Sans" panose="020B0503050000020004" pitchFamily="34" charset="0"/>
              </a:rPr>
              <a:t>nhau</a:t>
            </a:r>
            <a:r>
              <a:rPr lang="en-US" dirty="0">
                <a:latin typeface="Fira Sans" panose="020B0503050000020004" pitchFamily="34" charset="0"/>
              </a:rPr>
              <a:t>. </a:t>
            </a:r>
            <a:r>
              <a:rPr lang="en-US" dirty="0" err="1">
                <a:latin typeface="Fira Sans" panose="020B0503050000020004" pitchFamily="34" charset="0"/>
              </a:rPr>
              <a:t>Để</a:t>
            </a:r>
            <a:r>
              <a:rPr lang="en-US" dirty="0">
                <a:latin typeface="Fira Sans" panose="020B0503050000020004" pitchFamily="34" charset="0"/>
              </a:rPr>
              <a:t> </a:t>
            </a:r>
            <a:r>
              <a:rPr lang="en-US" dirty="0" err="1">
                <a:latin typeface="Fira Sans" panose="020B0503050000020004" pitchFamily="34" charset="0"/>
              </a:rPr>
              <a:t>xác</a:t>
            </a:r>
            <a:r>
              <a:rPr lang="en-US" dirty="0">
                <a:latin typeface="Fira Sans" panose="020B0503050000020004" pitchFamily="34" charset="0"/>
              </a:rPr>
              <a:t> </a:t>
            </a:r>
            <a:r>
              <a:rPr lang="en-US" dirty="0" err="1">
                <a:latin typeface="Fira Sans" panose="020B0503050000020004" pitchFamily="34" charset="0"/>
              </a:rPr>
              <a:t>định</a:t>
            </a:r>
            <a:r>
              <a:rPr lang="en-US" dirty="0">
                <a:latin typeface="Fira Sans" panose="020B0503050000020004" pitchFamily="34" charset="0"/>
              </a:rPr>
              <a:t> </a:t>
            </a:r>
            <a:r>
              <a:rPr lang="en-US" dirty="0" err="1">
                <a:latin typeface="Fira Sans" panose="020B0503050000020004" pitchFamily="34" charset="0"/>
              </a:rPr>
              <a:t>những</a:t>
            </a:r>
            <a:r>
              <a:rPr lang="en-US" dirty="0">
                <a:latin typeface="Fira Sans" panose="020B0503050000020004" pitchFamily="34" charset="0"/>
              </a:rPr>
              <a:t> </a:t>
            </a:r>
            <a:r>
              <a:rPr lang="en-US" dirty="0" err="1">
                <a:latin typeface="Fira Sans" panose="020B0503050000020004" pitchFamily="34" charset="0"/>
              </a:rPr>
              <a:t>thay</a:t>
            </a:r>
            <a:r>
              <a:rPr lang="en-US" dirty="0">
                <a:latin typeface="Fira Sans" panose="020B0503050000020004" pitchFamily="34" charset="0"/>
              </a:rPr>
              <a:t> </a:t>
            </a:r>
            <a:r>
              <a:rPr lang="en-US" dirty="0" err="1">
                <a:latin typeface="Fira Sans" panose="020B0503050000020004" pitchFamily="34" charset="0"/>
              </a:rPr>
              <a:t>đổi</a:t>
            </a:r>
            <a:r>
              <a:rPr lang="en-US" dirty="0">
                <a:latin typeface="Fira Sans" panose="020B0503050000020004" pitchFamily="34" charset="0"/>
              </a:rPr>
              <a:t> </a:t>
            </a:r>
            <a:r>
              <a:rPr lang="en-US" dirty="0" err="1">
                <a:latin typeface="Fira Sans" panose="020B0503050000020004" pitchFamily="34" charset="0"/>
              </a:rPr>
              <a:t>đáng</a:t>
            </a:r>
            <a:r>
              <a:rPr lang="en-US" dirty="0">
                <a:latin typeface="Fira Sans" panose="020B0503050000020004" pitchFamily="34" charset="0"/>
              </a:rPr>
              <a:t> </a:t>
            </a:r>
            <a:r>
              <a:rPr lang="en-US" dirty="0" err="1">
                <a:latin typeface="Fira Sans" panose="020B0503050000020004" pitchFamily="34" charset="0"/>
              </a:rPr>
              <a:t>kể</a:t>
            </a:r>
            <a:r>
              <a:rPr lang="en-US" dirty="0">
                <a:latin typeface="Fira Sans" panose="020B0503050000020004" pitchFamily="34" charset="0"/>
              </a:rPr>
              <a:t>, </a:t>
            </a:r>
            <a:r>
              <a:rPr lang="en-US" dirty="0" err="1">
                <a:latin typeface="Fira Sans" panose="020B0503050000020004" pitchFamily="34" charset="0"/>
              </a:rPr>
              <a:t>quá</a:t>
            </a:r>
            <a:r>
              <a:rPr lang="en-US" dirty="0">
                <a:latin typeface="Fira Sans" panose="020B0503050000020004" pitchFamily="34" charset="0"/>
              </a:rPr>
              <a:t> </a:t>
            </a:r>
            <a:r>
              <a:rPr lang="en-US" dirty="0" err="1">
                <a:latin typeface="Fira Sans" panose="020B0503050000020004" pitchFamily="34" charset="0"/>
              </a:rPr>
              <a:t>trình</a:t>
            </a:r>
            <a:r>
              <a:rPr lang="en-US" dirty="0">
                <a:latin typeface="Fira Sans" panose="020B0503050000020004" pitchFamily="34" charset="0"/>
              </a:rPr>
              <a:t> </a:t>
            </a:r>
            <a:r>
              <a:rPr lang="en-US" dirty="0" err="1">
                <a:latin typeface="Fira Sans" panose="020B0503050000020004" pitchFamily="34" charset="0"/>
              </a:rPr>
              <a:t>phân</a:t>
            </a:r>
            <a:r>
              <a:rPr lang="en-US" dirty="0">
                <a:latin typeface="Fira Sans" panose="020B0503050000020004" pitchFamily="34" charset="0"/>
              </a:rPr>
              <a:t> </a:t>
            </a:r>
            <a:r>
              <a:rPr lang="en-US" dirty="0" err="1">
                <a:latin typeface="Fira Sans" panose="020B0503050000020004" pitchFamily="34" charset="0"/>
              </a:rPr>
              <a:t>tích</a:t>
            </a:r>
            <a:r>
              <a:rPr lang="en-US" dirty="0">
                <a:latin typeface="Fira Sans" panose="020B0503050000020004" pitchFamily="34" charset="0"/>
              </a:rPr>
              <a:t> </a:t>
            </a:r>
            <a:r>
              <a:rPr lang="en-US" dirty="0" err="1">
                <a:latin typeface="Fira Sans" panose="020B0503050000020004" pitchFamily="34" charset="0"/>
              </a:rPr>
              <a:t>sẽ</a:t>
            </a:r>
            <a:r>
              <a:rPr lang="en-US" dirty="0">
                <a:latin typeface="Fira Sans" panose="020B0503050000020004" pitchFamily="34" charset="0"/>
              </a:rPr>
              <a:t> </a:t>
            </a:r>
            <a:r>
              <a:rPr lang="en-US" dirty="0" err="1">
                <a:latin typeface="Fira Sans" panose="020B0503050000020004" pitchFamily="34" charset="0"/>
              </a:rPr>
              <a:t>tập</a:t>
            </a:r>
            <a:r>
              <a:rPr lang="en-US" dirty="0">
                <a:latin typeface="Fira Sans" panose="020B0503050000020004" pitchFamily="34" charset="0"/>
              </a:rPr>
              <a:t> </a:t>
            </a:r>
            <a:r>
              <a:rPr lang="en-US" dirty="0" err="1">
                <a:latin typeface="Fira Sans" panose="020B0503050000020004" pitchFamily="34" charset="0"/>
              </a:rPr>
              <a:t>trung</a:t>
            </a:r>
            <a:r>
              <a:rPr lang="en-US" dirty="0">
                <a:latin typeface="Fira Sans" panose="020B0503050000020004" pitchFamily="34" charset="0"/>
              </a:rPr>
              <a:t> </a:t>
            </a:r>
            <a:r>
              <a:rPr lang="en-US" dirty="0" err="1">
                <a:latin typeface="Fira Sans" panose="020B0503050000020004" pitchFamily="34" charset="0"/>
              </a:rPr>
              <a:t>vào</a:t>
            </a:r>
            <a:r>
              <a:rPr lang="en-US" dirty="0">
                <a:latin typeface="Fira Sans" panose="020B0503050000020004" pitchFamily="34" charset="0"/>
              </a:rPr>
              <a:t> </a:t>
            </a:r>
            <a:r>
              <a:rPr lang="en-US" dirty="0" err="1">
                <a:latin typeface="Fira Sans" panose="020B0503050000020004" pitchFamily="34" charset="0"/>
              </a:rPr>
              <a:t>các</a:t>
            </a:r>
            <a:r>
              <a:rPr lang="en-US" dirty="0">
                <a:latin typeface="Fira Sans" panose="020B0503050000020004" pitchFamily="34" charset="0"/>
              </a:rPr>
              <a:t> protein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độ</a:t>
            </a:r>
            <a:r>
              <a:rPr lang="en-US" dirty="0">
                <a:latin typeface="Fira Sans" panose="020B0503050000020004" pitchFamily="34" charset="0"/>
              </a:rPr>
              <a:t> </a:t>
            </a:r>
            <a:r>
              <a:rPr lang="en-US" dirty="0" err="1">
                <a:latin typeface="Fira Sans" panose="020B0503050000020004" pitchFamily="34" charset="0"/>
              </a:rPr>
              <a:t>lệch</a:t>
            </a:r>
            <a:r>
              <a:rPr lang="en-US" dirty="0">
                <a:latin typeface="Fira Sans" panose="020B0503050000020004" pitchFamily="34" charset="0"/>
              </a:rPr>
              <a:t> </a:t>
            </a:r>
            <a:r>
              <a:rPr lang="en-US" dirty="0" err="1">
                <a:latin typeface="Fira Sans" panose="020B0503050000020004" pitchFamily="34" charset="0"/>
              </a:rPr>
              <a:t>chuẩn</a:t>
            </a:r>
            <a:r>
              <a:rPr lang="en-US" dirty="0">
                <a:latin typeface="Fira Sans" panose="020B0503050000020004" pitchFamily="34" charset="0"/>
              </a:rPr>
              <a:t> </a:t>
            </a:r>
            <a:r>
              <a:rPr lang="en-US" dirty="0" err="1">
                <a:latin typeface="Fira Sans" panose="020B0503050000020004" pitchFamily="34" charset="0"/>
              </a:rPr>
              <a:t>lớn</a:t>
            </a:r>
            <a:r>
              <a:rPr lang="en-US" dirty="0">
                <a:latin typeface="Fira Sans" panose="020B0503050000020004" pitchFamily="34" charset="0"/>
              </a:rPr>
              <a:t> so </a:t>
            </a:r>
            <a:r>
              <a:rPr lang="en-US" dirty="0" err="1">
                <a:latin typeface="Fira Sans" panose="020B0503050000020004" pitchFamily="34" charset="0"/>
              </a:rPr>
              <a:t>với</a:t>
            </a:r>
            <a:r>
              <a:rPr lang="en-US" dirty="0">
                <a:latin typeface="Fira Sans" panose="020B0503050000020004" pitchFamily="34" charset="0"/>
              </a:rPr>
              <a:t> </a:t>
            </a:r>
            <a:r>
              <a:rPr lang="en-US" dirty="0" err="1">
                <a:latin typeface="Fira Sans" panose="020B0503050000020004" pitchFamily="34" charset="0"/>
              </a:rPr>
              <a:t>giá</a:t>
            </a:r>
            <a:r>
              <a:rPr lang="en-US" dirty="0">
                <a:latin typeface="Fira Sans" panose="020B0503050000020004" pitchFamily="34" charset="0"/>
              </a:rPr>
              <a:t> </a:t>
            </a:r>
            <a:r>
              <a:rPr lang="en-US" dirty="0" err="1">
                <a:latin typeface="Fira Sans" panose="020B0503050000020004" pitchFamily="34" charset="0"/>
              </a:rPr>
              <a:t>trị</a:t>
            </a:r>
            <a:r>
              <a:rPr lang="en-US" dirty="0">
                <a:latin typeface="Fira Sans" panose="020B0503050000020004" pitchFamily="34" charset="0"/>
              </a:rPr>
              <a:t> </a:t>
            </a:r>
            <a:r>
              <a:rPr lang="en-US" dirty="0" err="1">
                <a:latin typeface="Fira Sans" panose="020B0503050000020004" pitchFamily="34" charset="0"/>
              </a:rPr>
              <a:t>trung</a:t>
            </a:r>
            <a:r>
              <a:rPr lang="en-US" dirty="0">
                <a:latin typeface="Fira Sans" panose="020B0503050000020004" pitchFamily="34" charset="0"/>
              </a:rPr>
              <a:t> </a:t>
            </a:r>
            <a:r>
              <a:rPr lang="en-US" dirty="0" err="1">
                <a:latin typeface="Fira Sans" panose="020B0503050000020004" pitchFamily="34" charset="0"/>
              </a:rPr>
              <a:t>bình</a:t>
            </a:r>
            <a:r>
              <a:rPr lang="en-US" dirty="0">
                <a:latin typeface="Fira Sans" panose="020B0503050000020004" pitchFamily="34" charset="0"/>
              </a:rPr>
              <a:t> </a:t>
            </a:r>
            <a:r>
              <a:rPr lang="en-US" dirty="0" err="1">
                <a:latin typeface="Fira Sans" panose="020B0503050000020004" pitchFamily="34" charset="0"/>
              </a:rPr>
              <a:t>của</a:t>
            </a:r>
            <a:r>
              <a:rPr lang="en-US" dirty="0">
                <a:latin typeface="Fira Sans" panose="020B0503050000020004" pitchFamily="34" charset="0"/>
              </a:rPr>
              <a:t> </a:t>
            </a:r>
            <a:r>
              <a:rPr lang="en-US" dirty="0" err="1">
                <a:latin typeface="Fira Sans" panose="020B0503050000020004" pitchFamily="34" charset="0"/>
              </a:rPr>
              <a:t>chúng</a:t>
            </a:r>
            <a:r>
              <a:rPr lang="en-US" dirty="0">
                <a:latin typeface="Fira Sans" panose="020B0503050000020004" pitchFamily="34" charset="0"/>
              </a:rPr>
              <a:t>, </a:t>
            </a:r>
            <a:r>
              <a:rPr lang="en-US" dirty="0" err="1">
                <a:latin typeface="Fira Sans" panose="020B0503050000020004" pitchFamily="34" charset="0"/>
              </a:rPr>
              <a:t>cụ</a:t>
            </a:r>
            <a:r>
              <a:rPr lang="en-US" dirty="0">
                <a:latin typeface="Fira Sans" panose="020B0503050000020004" pitchFamily="34" charset="0"/>
              </a:rPr>
              <a:t> </a:t>
            </a:r>
            <a:r>
              <a:rPr lang="en-US" dirty="0" err="1">
                <a:latin typeface="Fira Sans" panose="020B0503050000020004" pitchFamily="34" charset="0"/>
              </a:rPr>
              <a:t>thể</a:t>
            </a:r>
            <a:r>
              <a:rPr lang="en-US" dirty="0">
                <a:latin typeface="Fira Sans" panose="020B0503050000020004" pitchFamily="34" charset="0"/>
              </a:rPr>
              <a:t> </a:t>
            </a:r>
            <a:r>
              <a:rPr lang="en-US" dirty="0" err="1">
                <a:latin typeface="Fira Sans" panose="020B0503050000020004" pitchFamily="34" charset="0"/>
              </a:rPr>
              <a:t>là</a:t>
            </a:r>
            <a:r>
              <a:rPr lang="en-US" dirty="0">
                <a:latin typeface="Fira Sans" panose="020B0503050000020004" pitchFamily="34" charset="0"/>
              </a:rPr>
              <a:t> </a:t>
            </a:r>
            <a:r>
              <a:rPr lang="en-US" dirty="0" err="1">
                <a:latin typeface="Fira Sans" panose="020B0503050000020004" pitchFamily="34" charset="0"/>
              </a:rPr>
              <a:t>những</a:t>
            </a:r>
            <a:r>
              <a:rPr lang="en-US" dirty="0">
                <a:latin typeface="Fira Sans" panose="020B0503050000020004" pitchFamily="34" charset="0"/>
              </a:rPr>
              <a:t> protein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độ</a:t>
            </a:r>
            <a:r>
              <a:rPr lang="en-US" dirty="0">
                <a:latin typeface="Fira Sans" panose="020B0503050000020004" pitchFamily="34" charset="0"/>
              </a:rPr>
              <a:t> </a:t>
            </a:r>
            <a:r>
              <a:rPr lang="en-US" dirty="0" err="1">
                <a:latin typeface="Fira Sans" panose="020B0503050000020004" pitchFamily="34" charset="0"/>
              </a:rPr>
              <a:t>lệch</a:t>
            </a:r>
            <a:r>
              <a:rPr lang="en-US" dirty="0">
                <a:latin typeface="Fira Sans" panose="020B0503050000020004" pitchFamily="34" charset="0"/>
              </a:rPr>
              <a:t> </a:t>
            </a:r>
            <a:r>
              <a:rPr lang="en-US" dirty="0" err="1">
                <a:latin typeface="Fira Sans" panose="020B0503050000020004" pitchFamily="34" charset="0"/>
              </a:rPr>
              <a:t>chuẩn</a:t>
            </a:r>
            <a:r>
              <a:rPr lang="en-US" dirty="0">
                <a:latin typeface="Fira Sans" panose="020B0503050000020004" pitchFamily="34" charset="0"/>
              </a:rPr>
              <a:t> </a:t>
            </a:r>
            <a:r>
              <a:rPr lang="en-US" dirty="0" err="1">
                <a:latin typeface="Fira Sans" panose="020B0503050000020004" pitchFamily="34" charset="0"/>
              </a:rPr>
              <a:t>vượt</a:t>
            </a:r>
            <a:r>
              <a:rPr lang="en-US" dirty="0">
                <a:latin typeface="Fira Sans" panose="020B0503050000020004" pitchFamily="34" charset="0"/>
              </a:rPr>
              <a:t> </a:t>
            </a:r>
            <a:r>
              <a:rPr lang="en-US" dirty="0" err="1">
                <a:latin typeface="Fira Sans" panose="020B0503050000020004" pitchFamily="34" charset="0"/>
              </a:rPr>
              <a:t>quá</a:t>
            </a:r>
            <a:r>
              <a:rPr lang="en-US" dirty="0">
                <a:latin typeface="Fira Sans" panose="020B0503050000020004" pitchFamily="34" charset="0"/>
              </a:rPr>
              <a:t> 25% </a:t>
            </a:r>
            <a:r>
              <a:rPr lang="en-US" dirty="0" err="1">
                <a:latin typeface="Fira Sans" panose="020B0503050000020004" pitchFamily="34" charset="0"/>
              </a:rPr>
              <a:t>giá</a:t>
            </a:r>
            <a:r>
              <a:rPr lang="en-US" dirty="0">
                <a:latin typeface="Fira Sans" panose="020B0503050000020004" pitchFamily="34" charset="0"/>
              </a:rPr>
              <a:t> </a:t>
            </a:r>
            <a:r>
              <a:rPr lang="en-US" dirty="0" err="1">
                <a:latin typeface="Fira Sans" panose="020B0503050000020004" pitchFamily="34" charset="0"/>
              </a:rPr>
              <a:t>trị</a:t>
            </a:r>
            <a:r>
              <a:rPr lang="en-US" dirty="0">
                <a:latin typeface="Fira Sans" panose="020B0503050000020004" pitchFamily="34" charset="0"/>
              </a:rPr>
              <a:t> </a:t>
            </a:r>
            <a:r>
              <a:rPr lang="en-US" dirty="0" err="1">
                <a:latin typeface="Fira Sans" panose="020B0503050000020004" pitchFamily="34" charset="0"/>
              </a:rPr>
              <a:t>trung</a:t>
            </a:r>
            <a:r>
              <a:rPr lang="en-US" dirty="0">
                <a:latin typeface="Fira Sans" panose="020B0503050000020004" pitchFamily="34" charset="0"/>
              </a:rPr>
              <a:t> </a:t>
            </a:r>
            <a:r>
              <a:rPr lang="en-US" dirty="0" err="1">
                <a:latin typeface="Fira Sans" panose="020B0503050000020004" pitchFamily="34" charset="0"/>
              </a:rPr>
              <a:t>bình</a:t>
            </a:r>
            <a:r>
              <a:rPr lang="en-US" dirty="0">
                <a:latin typeface="Fira Sans" panose="020B0503050000020004" pitchFamily="34" charset="0"/>
              </a:rPr>
              <a:t> </a:t>
            </a:r>
            <a:r>
              <a:rPr lang="en-US" dirty="0" err="1">
                <a:latin typeface="Fira Sans" panose="020B0503050000020004" pitchFamily="34" charset="0"/>
              </a:rPr>
              <a:t>trong</a:t>
            </a:r>
            <a:r>
              <a:rPr lang="en-US" dirty="0">
                <a:latin typeface="Fira Sans" panose="020B0503050000020004" pitchFamily="34" charset="0"/>
              </a:rPr>
              <a:t> </a:t>
            </a:r>
            <a:r>
              <a:rPr lang="en-US" dirty="0" err="1">
                <a:latin typeface="Fira Sans" panose="020B0503050000020004" pitchFamily="34" charset="0"/>
              </a:rPr>
              <a:t>số</a:t>
            </a:r>
            <a:r>
              <a:rPr lang="en-US" dirty="0">
                <a:latin typeface="Fira Sans" panose="020B0503050000020004" pitchFamily="34" charset="0"/>
              </a:rPr>
              <a:t> 227 protein </a:t>
            </a:r>
            <a:r>
              <a:rPr lang="en-US" dirty="0" err="1">
                <a:latin typeface="Fira Sans" panose="020B0503050000020004" pitchFamily="34" charset="0"/>
              </a:rPr>
              <a:t>được</a:t>
            </a:r>
            <a:r>
              <a:rPr lang="en-US" dirty="0">
                <a:latin typeface="Fira Sans" panose="020B0503050000020004" pitchFamily="34" charset="0"/>
              </a:rPr>
              <a:t> </a:t>
            </a:r>
            <a:r>
              <a:rPr lang="en-US" dirty="0" err="1">
                <a:latin typeface="Fira Sans" panose="020B0503050000020004" pitchFamily="34" charset="0"/>
              </a:rPr>
              <a:t>kiểm</a:t>
            </a:r>
            <a:r>
              <a:rPr lang="en-US" dirty="0">
                <a:latin typeface="Fira Sans" panose="020B0503050000020004" pitchFamily="34" charset="0"/>
              </a:rPr>
              <a:t> </a:t>
            </a:r>
            <a:r>
              <a:rPr lang="en-US" dirty="0" err="1">
                <a:latin typeface="Fira Sans" panose="020B0503050000020004" pitchFamily="34" charset="0"/>
              </a:rPr>
              <a:t>tra</a:t>
            </a:r>
            <a:r>
              <a:rPr lang="en-US" dirty="0">
                <a:latin typeface="Fira Sans" panose="020B0503050000020004" pitchFamily="34" charset="0"/>
              </a:rPr>
              <a:t>.</a:t>
            </a:r>
          </a:p>
        </p:txBody>
      </p:sp>
    </p:spTree>
    <p:extLst>
      <p:ext uri="{BB962C8B-B14F-4D97-AF65-F5344CB8AC3E}">
        <p14:creationId xmlns:p14="http://schemas.microsoft.com/office/powerpoint/2010/main" val="1001205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4"/>
          <p:cNvSpPr txBox="1"/>
          <p:nvPr/>
        </p:nvSpPr>
        <p:spPr>
          <a:xfrm>
            <a:off x="1053679" y="999453"/>
            <a:ext cx="1921695"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Fira Sans Medium"/>
                <a:ea typeface="Fira Sans Medium"/>
                <a:cs typeface="Fira Sans Medium"/>
                <a:sym typeface="Fira Sans Medium"/>
              </a:rPr>
              <a:t>Business understanding</a:t>
            </a:r>
          </a:p>
        </p:txBody>
      </p:sp>
      <p:sp>
        <p:nvSpPr>
          <p:cNvPr id="172" name="Google Shape;172;p14"/>
          <p:cNvSpPr txBox="1"/>
          <p:nvPr/>
        </p:nvSpPr>
        <p:spPr>
          <a:xfrm>
            <a:off x="1100171" y="2156717"/>
            <a:ext cx="1756053"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Fira Sans Medium"/>
                <a:ea typeface="Fira Sans Medium"/>
                <a:cs typeface="Fira Sans Medium"/>
                <a:sym typeface="Fira Sans Medium"/>
              </a:rPr>
              <a:t>Exploratory Data Analysis</a:t>
            </a:r>
          </a:p>
        </p:txBody>
      </p:sp>
      <p:sp>
        <p:nvSpPr>
          <p:cNvPr id="174" name="Google Shape;174;p14"/>
          <p:cNvSpPr txBox="1"/>
          <p:nvPr/>
        </p:nvSpPr>
        <p:spPr>
          <a:xfrm>
            <a:off x="1114254" y="3085456"/>
            <a:ext cx="1748960" cy="4666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latin typeface="Fira Sans Medium"/>
                <a:ea typeface="Fira Sans Medium"/>
                <a:cs typeface="Fira Sans Medium"/>
                <a:sym typeface="Fira Sans Medium"/>
              </a:rPr>
              <a:t>Data preparation and processing</a:t>
            </a:r>
          </a:p>
        </p:txBody>
      </p:sp>
      <p:sp>
        <p:nvSpPr>
          <p:cNvPr id="176" name="Google Shape;176;p14"/>
          <p:cNvSpPr txBox="1"/>
          <p:nvPr/>
        </p:nvSpPr>
        <p:spPr>
          <a:xfrm>
            <a:off x="719068" y="17309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Fira Sans Medium"/>
                <a:ea typeface="Fira Sans Medium"/>
                <a:cs typeface="Fira Sans Medium"/>
                <a:sym typeface="Fira Sans Medium"/>
              </a:rPr>
              <a:t>Content</a:t>
            </a:r>
            <a:endParaRPr sz="2800" dirty="0">
              <a:latin typeface="Fira Sans Medium"/>
              <a:ea typeface="Fira Sans Medium"/>
              <a:cs typeface="Fira Sans Medium"/>
              <a:sym typeface="Fira Sans Medium"/>
            </a:endParaRPr>
          </a:p>
        </p:txBody>
      </p:sp>
      <p:sp>
        <p:nvSpPr>
          <p:cNvPr id="177" name="Google Shape;177;p14"/>
          <p:cNvSpPr txBox="1"/>
          <p:nvPr/>
        </p:nvSpPr>
        <p:spPr>
          <a:xfrm>
            <a:off x="6380249" y="1042280"/>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dirty="0">
                <a:latin typeface="Fira Sans Medium"/>
                <a:ea typeface="Fira Sans Medium"/>
                <a:cs typeface="Fira Sans Medium"/>
                <a:sym typeface="Fira Sans Medium"/>
              </a:rPr>
              <a:t>Modeling and evaluation</a:t>
            </a:r>
          </a:p>
        </p:txBody>
      </p:sp>
      <p:grpSp>
        <p:nvGrpSpPr>
          <p:cNvPr id="183" name="Google Shape;183;p14"/>
          <p:cNvGrpSpPr/>
          <p:nvPr/>
        </p:nvGrpSpPr>
        <p:grpSpPr>
          <a:xfrm>
            <a:off x="8079028" y="845976"/>
            <a:ext cx="630131" cy="630131"/>
            <a:chOff x="6323089" y="1361318"/>
            <a:chExt cx="630131" cy="630131"/>
          </a:xfrm>
        </p:grpSpPr>
        <p:sp>
          <p:nvSpPr>
            <p:cNvPr id="184" name="Google Shape;184;p14"/>
            <p:cNvSpPr/>
            <p:nvPr/>
          </p:nvSpPr>
          <p:spPr>
            <a:xfrm>
              <a:off x="6332385" y="1406385"/>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a:off x="6474935" y="1526642"/>
              <a:ext cx="326465" cy="299484"/>
            </a:xfrm>
            <a:custGeom>
              <a:avLst/>
              <a:gdLst/>
              <a:ahLst/>
              <a:cxnLst/>
              <a:rect l="l" t="t" r="r" b="b"/>
              <a:pathLst>
                <a:path w="12257" h="11244" extrusionOk="0">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6" name="Google Shape;186;p14"/>
            <p:cNvSpPr/>
            <p:nvPr/>
          </p:nvSpPr>
          <p:spPr>
            <a:xfrm>
              <a:off x="6533133" y="1361318"/>
              <a:ext cx="420087" cy="535656"/>
            </a:xfrm>
            <a:custGeom>
              <a:avLst/>
              <a:gdLst/>
              <a:ahLst/>
              <a:cxnLst/>
              <a:rect l="l" t="t" r="r" b="b"/>
              <a:pathLst>
                <a:path w="15772" h="20111" fill="none" extrusionOk="0">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a:off x="6323089" y="1446524"/>
              <a:ext cx="315518" cy="544925"/>
            </a:xfrm>
            <a:custGeom>
              <a:avLst/>
              <a:gdLst/>
              <a:ahLst/>
              <a:cxnLst/>
              <a:rect l="l" t="t" r="r" b="b"/>
              <a:pathLst>
                <a:path w="11846" h="20459" fill="none" extrusionOk="0">
                  <a:moveTo>
                    <a:pt x="3738" y="0"/>
                  </a:moveTo>
                  <a:cubicBezTo>
                    <a:pt x="1458" y="2154"/>
                    <a:pt x="1" y="5226"/>
                    <a:pt x="1" y="8614"/>
                  </a:cubicBezTo>
                  <a:cubicBezTo>
                    <a:pt x="1" y="15138"/>
                    <a:pt x="5321" y="20458"/>
                    <a:pt x="11845"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14"/>
          <p:cNvGrpSpPr/>
          <p:nvPr/>
        </p:nvGrpSpPr>
        <p:grpSpPr>
          <a:xfrm>
            <a:off x="421070" y="872328"/>
            <a:ext cx="630104" cy="630131"/>
            <a:chOff x="2190776" y="1361318"/>
            <a:chExt cx="630104" cy="630131"/>
          </a:xfrm>
        </p:grpSpPr>
        <p:sp>
          <p:nvSpPr>
            <p:cNvPr id="203" name="Google Shape;203;p14"/>
            <p:cNvSpPr/>
            <p:nvPr/>
          </p:nvSpPr>
          <p:spPr>
            <a:xfrm>
              <a:off x="2200045" y="1406731"/>
              <a:ext cx="611566" cy="539305"/>
            </a:xfrm>
            <a:custGeom>
              <a:avLst/>
              <a:gdLst/>
              <a:ahLst/>
              <a:cxnLst/>
              <a:rect l="l" t="t" r="r" b="b"/>
              <a:pathLst>
                <a:path w="22961" h="20248" extrusionOk="0">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2331621" y="1552797"/>
              <a:ext cx="348412" cy="81849"/>
            </a:xfrm>
            <a:custGeom>
              <a:avLst/>
              <a:gdLst/>
              <a:ahLst/>
              <a:cxnLst/>
              <a:rect l="l" t="t" r="r" b="b"/>
              <a:pathLst>
                <a:path w="13081" h="3073" extrusionOk="0">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2368751" y="1605109"/>
              <a:ext cx="274154" cy="66641"/>
            </a:xfrm>
            <a:custGeom>
              <a:avLst/>
              <a:gdLst/>
              <a:ahLst/>
              <a:cxnLst/>
              <a:rect l="l" t="t" r="r" b="b"/>
              <a:pathLst>
                <a:path w="10293" h="2502" extrusionOk="0">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2405853" y="1657393"/>
              <a:ext cx="199949" cy="51485"/>
            </a:xfrm>
            <a:custGeom>
              <a:avLst/>
              <a:gdLst/>
              <a:ahLst/>
              <a:cxnLst/>
              <a:rect l="l" t="t" r="r" b="b"/>
              <a:pathLst>
                <a:path w="7507" h="1933" extrusionOk="0">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2464051" y="1717295"/>
              <a:ext cx="83554" cy="82675"/>
            </a:xfrm>
            <a:custGeom>
              <a:avLst/>
              <a:gdLst/>
              <a:ahLst/>
              <a:cxnLst/>
              <a:rect l="l" t="t" r="r" b="b"/>
              <a:pathLst>
                <a:path w="3137" h="3104" extrusionOk="0">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2190776" y="1361318"/>
              <a:ext cx="420087" cy="535656"/>
            </a:xfrm>
            <a:custGeom>
              <a:avLst/>
              <a:gdLst/>
              <a:ahLst/>
              <a:cxnLst/>
              <a:rect l="l" t="t" r="r" b="b"/>
              <a:pathLst>
                <a:path w="15772" h="20111" fill="none" extrusionOk="0">
                  <a:moveTo>
                    <a:pt x="3389" y="20111"/>
                  </a:moveTo>
                  <a:cubicBezTo>
                    <a:pt x="1298" y="17989"/>
                    <a:pt x="0" y="15044"/>
                    <a:pt x="0" y="11813"/>
                  </a:cubicBezTo>
                  <a:cubicBezTo>
                    <a:pt x="0" y="5289"/>
                    <a:pt x="5289" y="1"/>
                    <a:pt x="11813" y="1"/>
                  </a:cubicBezTo>
                  <a:cubicBezTo>
                    <a:pt x="13206" y="1"/>
                    <a:pt x="14536" y="254"/>
                    <a:pt x="15771" y="69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2505388" y="1446524"/>
              <a:ext cx="315492" cy="544925"/>
            </a:xfrm>
            <a:custGeom>
              <a:avLst/>
              <a:gdLst/>
              <a:ahLst/>
              <a:cxnLst/>
              <a:rect l="l" t="t" r="r" b="b"/>
              <a:pathLst>
                <a:path w="11845" h="20459" fill="none" extrusionOk="0">
                  <a:moveTo>
                    <a:pt x="8108" y="0"/>
                  </a:moveTo>
                  <a:cubicBezTo>
                    <a:pt x="10388" y="2154"/>
                    <a:pt x="11845" y="5226"/>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14"/>
          <p:cNvGrpSpPr/>
          <p:nvPr/>
        </p:nvGrpSpPr>
        <p:grpSpPr>
          <a:xfrm>
            <a:off x="442688" y="3044928"/>
            <a:ext cx="630104" cy="630131"/>
            <a:chOff x="2190776" y="3637093"/>
            <a:chExt cx="630104" cy="630131"/>
          </a:xfrm>
        </p:grpSpPr>
        <p:sp>
          <p:nvSpPr>
            <p:cNvPr id="211" name="Google Shape;211;p14"/>
            <p:cNvSpPr/>
            <p:nvPr/>
          </p:nvSpPr>
          <p:spPr>
            <a:xfrm>
              <a:off x="2236321" y="3682639"/>
              <a:ext cx="539012" cy="539012"/>
            </a:xfrm>
            <a:custGeom>
              <a:avLst/>
              <a:gdLst/>
              <a:ahLst/>
              <a:cxnLst/>
              <a:rect l="l" t="t" r="r" b="b"/>
              <a:pathLst>
                <a:path w="20237" h="20237" extrusionOk="0">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2343447" y="3828572"/>
              <a:ext cx="308753" cy="247173"/>
            </a:xfrm>
            <a:custGeom>
              <a:avLst/>
              <a:gdLst/>
              <a:ahLst/>
              <a:cxnLst/>
              <a:rect l="l" t="t" r="r" b="b"/>
              <a:pathLst>
                <a:path w="11592" h="9280" extrusionOk="0">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415714" y="1943282"/>
            <a:ext cx="630104" cy="630104"/>
            <a:chOff x="2190776" y="2499219"/>
            <a:chExt cx="630104" cy="630104"/>
          </a:xfrm>
        </p:grpSpPr>
        <p:sp>
          <p:nvSpPr>
            <p:cNvPr id="216" name="Google Shape;216;p14"/>
            <p:cNvSpPr/>
            <p:nvPr/>
          </p:nvSpPr>
          <p:spPr>
            <a:xfrm>
              <a:off x="2236321" y="2544765"/>
              <a:ext cx="539012" cy="539012"/>
            </a:xfrm>
            <a:custGeom>
              <a:avLst/>
              <a:gdLst/>
              <a:ahLst/>
              <a:cxnLst/>
              <a:rect l="l" t="t" r="r" b="b"/>
              <a:pathLst>
                <a:path w="20237" h="20237" extrusionOk="0">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434539" y="2737069"/>
              <a:ext cx="91118" cy="91118"/>
            </a:xfrm>
            <a:custGeom>
              <a:avLst/>
              <a:gdLst/>
              <a:ahLst/>
              <a:cxnLst/>
              <a:rect l="l" t="t" r="r" b="b"/>
              <a:pathLst>
                <a:path w="3421" h="3421" extrusionOk="0">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2360307" y="2662838"/>
              <a:ext cx="291893" cy="302014"/>
            </a:xfrm>
            <a:custGeom>
              <a:avLst/>
              <a:gdLst/>
              <a:ahLst/>
              <a:cxnLst/>
              <a:rect l="l" t="t" r="r" b="b"/>
              <a:pathLst>
                <a:path w="10959" h="11339" extrusionOk="0">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2190776" y="2499219"/>
              <a:ext cx="420087" cy="535630"/>
            </a:xfrm>
            <a:custGeom>
              <a:avLst/>
              <a:gdLst/>
              <a:ahLst/>
              <a:cxnLst/>
              <a:rect l="l" t="t" r="r" b="b"/>
              <a:pathLst>
                <a:path w="15772" h="20110" fill="none" extrusionOk="0">
                  <a:moveTo>
                    <a:pt x="3389" y="20110"/>
                  </a:moveTo>
                  <a:cubicBezTo>
                    <a:pt x="1298" y="17988"/>
                    <a:pt x="0" y="15043"/>
                    <a:pt x="0" y="11813"/>
                  </a:cubicBezTo>
                  <a:cubicBezTo>
                    <a:pt x="0" y="5289"/>
                    <a:pt x="5289" y="0"/>
                    <a:pt x="11813" y="0"/>
                  </a:cubicBezTo>
                  <a:cubicBezTo>
                    <a:pt x="13206" y="0"/>
                    <a:pt x="14536" y="253"/>
                    <a:pt x="15771" y="697"/>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2505388" y="2584398"/>
              <a:ext cx="315492" cy="544925"/>
            </a:xfrm>
            <a:custGeom>
              <a:avLst/>
              <a:gdLst/>
              <a:ahLst/>
              <a:cxnLst/>
              <a:rect l="l" t="t" r="r" b="b"/>
              <a:pathLst>
                <a:path w="11845" h="20459" fill="none" extrusionOk="0">
                  <a:moveTo>
                    <a:pt x="8108" y="1"/>
                  </a:moveTo>
                  <a:cubicBezTo>
                    <a:pt x="10388" y="2154"/>
                    <a:pt x="11845" y="5226"/>
                    <a:pt x="11845" y="8615"/>
                  </a:cubicBezTo>
                  <a:cubicBezTo>
                    <a:pt x="11845" y="15138"/>
                    <a:pt x="6556" y="20459"/>
                    <a:pt x="1" y="20459"/>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4"/>
          <p:cNvGrpSpPr/>
          <p:nvPr/>
        </p:nvGrpSpPr>
        <p:grpSpPr>
          <a:xfrm>
            <a:off x="2820853" y="1403508"/>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435;p16">
            <a:extLst>
              <a:ext uri="{FF2B5EF4-FFF2-40B4-BE49-F238E27FC236}">
                <a16:creationId xmlns:a16="http://schemas.microsoft.com/office/drawing/2014/main" id="{86BE524C-6BAF-3E6B-8F1F-13679640A9E5}"/>
              </a:ext>
            </a:extLst>
          </p:cNvPr>
          <p:cNvSpPr/>
          <p:nvPr/>
        </p:nvSpPr>
        <p:spPr>
          <a:xfrm>
            <a:off x="3587668" y="946627"/>
            <a:ext cx="496176" cy="438263"/>
          </a:xfrm>
          <a:custGeom>
            <a:avLst/>
            <a:gdLst/>
            <a:ahLst/>
            <a:cxnLst/>
            <a:rect l="l" t="t" r="r" b="b"/>
            <a:pathLst>
              <a:path w="15456" h="13652" extrusionOk="0">
                <a:moveTo>
                  <a:pt x="7736" y="1"/>
                </a:moveTo>
                <a:cubicBezTo>
                  <a:pt x="6877" y="1"/>
                  <a:pt x="6005" y="164"/>
                  <a:pt x="5163" y="508"/>
                </a:cubicBezTo>
                <a:cubicBezTo>
                  <a:pt x="1679" y="1933"/>
                  <a:pt x="1" y="5924"/>
                  <a:pt x="1426" y="9407"/>
                </a:cubicBezTo>
                <a:cubicBezTo>
                  <a:pt x="2507" y="12048"/>
                  <a:pt x="5062" y="13652"/>
                  <a:pt x="7752" y="13652"/>
                </a:cubicBezTo>
                <a:cubicBezTo>
                  <a:pt x="8611" y="13652"/>
                  <a:pt x="9483" y="13489"/>
                  <a:pt x="10325" y="13144"/>
                </a:cubicBezTo>
                <a:cubicBezTo>
                  <a:pt x="13809" y="11719"/>
                  <a:pt x="15455" y="7729"/>
                  <a:pt x="14062" y="4245"/>
                </a:cubicBezTo>
                <a:cubicBezTo>
                  <a:pt x="12982" y="1604"/>
                  <a:pt x="10426" y="1"/>
                  <a:pt x="7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088;p16">
            <a:extLst>
              <a:ext uri="{FF2B5EF4-FFF2-40B4-BE49-F238E27FC236}">
                <a16:creationId xmlns:a16="http://schemas.microsoft.com/office/drawing/2014/main" id="{0FFF9E84-98F2-24C4-1E38-A7F00A1C0B12}"/>
              </a:ext>
            </a:extLst>
          </p:cNvPr>
          <p:cNvSpPr/>
          <p:nvPr/>
        </p:nvSpPr>
        <p:spPr>
          <a:xfrm>
            <a:off x="8231794" y="3233723"/>
            <a:ext cx="288762" cy="288762"/>
          </a:xfrm>
          <a:custGeom>
            <a:avLst/>
            <a:gdLst/>
            <a:ahLst/>
            <a:cxnLst/>
            <a:rect l="l" t="t" r="r" b="b"/>
            <a:pathLst>
              <a:path w="8995" h="8995" fill="none" extrusionOk="0">
                <a:moveTo>
                  <a:pt x="4814" y="8994"/>
                </a:moveTo>
                <a:lnTo>
                  <a:pt x="4212" y="8994"/>
                </a:lnTo>
                <a:cubicBezTo>
                  <a:pt x="3959" y="8994"/>
                  <a:pt x="3769" y="8804"/>
                  <a:pt x="3769" y="8551"/>
                </a:cubicBezTo>
                <a:lnTo>
                  <a:pt x="3769" y="7759"/>
                </a:lnTo>
                <a:cubicBezTo>
                  <a:pt x="3389" y="7696"/>
                  <a:pt x="3040" y="7538"/>
                  <a:pt x="2724" y="7348"/>
                </a:cubicBezTo>
                <a:lnTo>
                  <a:pt x="2154" y="7886"/>
                </a:lnTo>
                <a:cubicBezTo>
                  <a:pt x="1995" y="8076"/>
                  <a:pt x="1710" y="8076"/>
                  <a:pt x="1520" y="7886"/>
                </a:cubicBezTo>
                <a:lnTo>
                  <a:pt x="1109" y="7474"/>
                </a:lnTo>
                <a:cubicBezTo>
                  <a:pt x="950" y="7316"/>
                  <a:pt x="950" y="7031"/>
                  <a:pt x="1109" y="6841"/>
                </a:cubicBezTo>
                <a:lnTo>
                  <a:pt x="1679" y="6303"/>
                </a:lnTo>
                <a:cubicBezTo>
                  <a:pt x="1489" y="5986"/>
                  <a:pt x="1330" y="5606"/>
                  <a:pt x="1235" y="5226"/>
                </a:cubicBezTo>
                <a:lnTo>
                  <a:pt x="444" y="5226"/>
                </a:lnTo>
                <a:cubicBezTo>
                  <a:pt x="190" y="5226"/>
                  <a:pt x="0" y="5036"/>
                  <a:pt x="0" y="4782"/>
                </a:cubicBezTo>
                <a:lnTo>
                  <a:pt x="0" y="4212"/>
                </a:lnTo>
                <a:cubicBezTo>
                  <a:pt x="0" y="3959"/>
                  <a:pt x="190" y="3769"/>
                  <a:pt x="444" y="3769"/>
                </a:cubicBezTo>
                <a:lnTo>
                  <a:pt x="1235" y="3769"/>
                </a:lnTo>
                <a:cubicBezTo>
                  <a:pt x="1330" y="3389"/>
                  <a:pt x="1457" y="3041"/>
                  <a:pt x="1679" y="2724"/>
                </a:cubicBezTo>
                <a:lnTo>
                  <a:pt x="1109" y="2154"/>
                </a:lnTo>
                <a:cubicBezTo>
                  <a:pt x="950" y="1996"/>
                  <a:pt x="950" y="1711"/>
                  <a:pt x="1109" y="1521"/>
                </a:cubicBezTo>
                <a:lnTo>
                  <a:pt x="1520" y="1109"/>
                </a:lnTo>
                <a:cubicBezTo>
                  <a:pt x="1710" y="951"/>
                  <a:pt x="1995" y="951"/>
                  <a:pt x="2154" y="1109"/>
                </a:cubicBezTo>
                <a:lnTo>
                  <a:pt x="2724" y="1679"/>
                </a:lnTo>
                <a:cubicBezTo>
                  <a:pt x="3040" y="1457"/>
                  <a:pt x="3389" y="1331"/>
                  <a:pt x="3769" y="1236"/>
                </a:cubicBezTo>
                <a:lnTo>
                  <a:pt x="3769" y="444"/>
                </a:lnTo>
                <a:cubicBezTo>
                  <a:pt x="3769" y="190"/>
                  <a:pt x="3959" y="0"/>
                  <a:pt x="4212" y="0"/>
                </a:cubicBezTo>
                <a:lnTo>
                  <a:pt x="4814" y="0"/>
                </a:lnTo>
                <a:cubicBezTo>
                  <a:pt x="5036" y="0"/>
                  <a:pt x="5257" y="190"/>
                  <a:pt x="5257" y="444"/>
                </a:cubicBezTo>
                <a:lnTo>
                  <a:pt x="5257" y="1236"/>
                </a:lnTo>
                <a:cubicBezTo>
                  <a:pt x="5606" y="1331"/>
                  <a:pt x="5986" y="1457"/>
                  <a:pt x="6302" y="1679"/>
                </a:cubicBezTo>
                <a:lnTo>
                  <a:pt x="6872" y="1109"/>
                </a:lnTo>
                <a:cubicBezTo>
                  <a:pt x="7031" y="951"/>
                  <a:pt x="7316" y="951"/>
                  <a:pt x="7474" y="1109"/>
                </a:cubicBezTo>
                <a:lnTo>
                  <a:pt x="7886" y="1521"/>
                </a:lnTo>
                <a:cubicBezTo>
                  <a:pt x="8076" y="1711"/>
                  <a:pt x="8076" y="1996"/>
                  <a:pt x="7886" y="2154"/>
                </a:cubicBezTo>
                <a:lnTo>
                  <a:pt x="7347" y="2724"/>
                </a:lnTo>
                <a:cubicBezTo>
                  <a:pt x="7537" y="3041"/>
                  <a:pt x="7696" y="3389"/>
                  <a:pt x="7759" y="3769"/>
                </a:cubicBezTo>
                <a:lnTo>
                  <a:pt x="8551" y="3769"/>
                </a:lnTo>
                <a:cubicBezTo>
                  <a:pt x="8804" y="3769"/>
                  <a:pt x="8994" y="3959"/>
                  <a:pt x="8994" y="4212"/>
                </a:cubicBezTo>
                <a:lnTo>
                  <a:pt x="8994" y="4782"/>
                </a:lnTo>
                <a:cubicBezTo>
                  <a:pt x="8994" y="5036"/>
                  <a:pt x="8804" y="5226"/>
                  <a:pt x="8551" y="5226"/>
                </a:cubicBezTo>
                <a:lnTo>
                  <a:pt x="7759" y="5226"/>
                </a:lnTo>
                <a:cubicBezTo>
                  <a:pt x="7696" y="5606"/>
                  <a:pt x="7537" y="5954"/>
                  <a:pt x="7347" y="6303"/>
                </a:cubicBezTo>
                <a:lnTo>
                  <a:pt x="7886" y="6841"/>
                </a:lnTo>
                <a:cubicBezTo>
                  <a:pt x="8076" y="7031"/>
                  <a:pt x="8076" y="7316"/>
                  <a:pt x="7886" y="7474"/>
                </a:cubicBezTo>
                <a:lnTo>
                  <a:pt x="7474" y="7886"/>
                </a:lnTo>
                <a:cubicBezTo>
                  <a:pt x="7316" y="8076"/>
                  <a:pt x="7031" y="8076"/>
                  <a:pt x="6872" y="7886"/>
                </a:cubicBezTo>
                <a:lnTo>
                  <a:pt x="6302" y="7348"/>
                </a:lnTo>
                <a:cubicBezTo>
                  <a:pt x="5986" y="7538"/>
                  <a:pt x="5606" y="7696"/>
                  <a:pt x="5257" y="7759"/>
                </a:cubicBezTo>
                <a:lnTo>
                  <a:pt x="5257" y="8551"/>
                </a:lnTo>
                <a:cubicBezTo>
                  <a:pt x="5226" y="8804"/>
                  <a:pt x="5036" y="8994"/>
                  <a:pt x="4814" y="8994"/>
                </a:cubicBezTo>
                <a:close/>
                <a:moveTo>
                  <a:pt x="2692" y="6904"/>
                </a:moveTo>
                <a:lnTo>
                  <a:pt x="2787" y="6999"/>
                </a:lnTo>
                <a:cubicBezTo>
                  <a:pt x="3135" y="7253"/>
                  <a:pt x="3547" y="7411"/>
                  <a:pt x="3959" y="7474"/>
                </a:cubicBezTo>
                <a:lnTo>
                  <a:pt x="4085" y="7506"/>
                </a:lnTo>
                <a:lnTo>
                  <a:pt x="4085" y="8551"/>
                </a:lnTo>
                <a:cubicBezTo>
                  <a:pt x="4085" y="8614"/>
                  <a:pt x="4149" y="8678"/>
                  <a:pt x="4212" y="8678"/>
                </a:cubicBezTo>
                <a:lnTo>
                  <a:pt x="4814" y="8678"/>
                </a:lnTo>
                <a:cubicBezTo>
                  <a:pt x="4877" y="8678"/>
                  <a:pt x="4941" y="8614"/>
                  <a:pt x="4941" y="8551"/>
                </a:cubicBezTo>
                <a:lnTo>
                  <a:pt x="4941" y="7506"/>
                </a:lnTo>
                <a:lnTo>
                  <a:pt x="5067" y="7474"/>
                </a:lnTo>
                <a:cubicBezTo>
                  <a:pt x="5479" y="7411"/>
                  <a:pt x="5891" y="7221"/>
                  <a:pt x="6239" y="6999"/>
                </a:cubicBezTo>
                <a:lnTo>
                  <a:pt x="6334" y="6904"/>
                </a:lnTo>
                <a:lnTo>
                  <a:pt x="7094" y="7664"/>
                </a:lnTo>
                <a:cubicBezTo>
                  <a:pt x="7126" y="7728"/>
                  <a:pt x="7221" y="7728"/>
                  <a:pt x="7252" y="7664"/>
                </a:cubicBezTo>
                <a:lnTo>
                  <a:pt x="7664" y="7253"/>
                </a:lnTo>
                <a:cubicBezTo>
                  <a:pt x="7727" y="7221"/>
                  <a:pt x="7727" y="7126"/>
                  <a:pt x="7664" y="7094"/>
                </a:cubicBezTo>
                <a:lnTo>
                  <a:pt x="6936" y="6334"/>
                </a:lnTo>
                <a:lnTo>
                  <a:pt x="6999" y="6239"/>
                </a:lnTo>
                <a:cubicBezTo>
                  <a:pt x="7252" y="5859"/>
                  <a:pt x="7411" y="5479"/>
                  <a:pt x="7474" y="5036"/>
                </a:cubicBezTo>
                <a:lnTo>
                  <a:pt x="7506" y="4909"/>
                </a:lnTo>
                <a:lnTo>
                  <a:pt x="8551" y="4909"/>
                </a:lnTo>
                <a:cubicBezTo>
                  <a:pt x="8646" y="4909"/>
                  <a:pt x="8677" y="4877"/>
                  <a:pt x="8677" y="4782"/>
                </a:cubicBezTo>
                <a:lnTo>
                  <a:pt x="8677" y="4212"/>
                </a:lnTo>
                <a:cubicBezTo>
                  <a:pt x="8677" y="4149"/>
                  <a:pt x="8646" y="4086"/>
                  <a:pt x="8551" y="4086"/>
                </a:cubicBezTo>
                <a:lnTo>
                  <a:pt x="7506" y="4086"/>
                </a:lnTo>
                <a:lnTo>
                  <a:pt x="7474" y="3959"/>
                </a:lnTo>
                <a:cubicBezTo>
                  <a:pt x="7411" y="3547"/>
                  <a:pt x="7252" y="3136"/>
                  <a:pt x="6999" y="2787"/>
                </a:cubicBezTo>
                <a:lnTo>
                  <a:pt x="6936" y="2661"/>
                </a:lnTo>
                <a:lnTo>
                  <a:pt x="7664" y="1932"/>
                </a:lnTo>
                <a:cubicBezTo>
                  <a:pt x="7727" y="1869"/>
                  <a:pt x="7727" y="1806"/>
                  <a:pt x="7664" y="1742"/>
                </a:cubicBezTo>
                <a:lnTo>
                  <a:pt x="7252" y="1331"/>
                </a:lnTo>
                <a:cubicBezTo>
                  <a:pt x="7221" y="1299"/>
                  <a:pt x="7126" y="1299"/>
                  <a:pt x="7094" y="1331"/>
                </a:cubicBezTo>
                <a:lnTo>
                  <a:pt x="6334" y="2091"/>
                </a:lnTo>
                <a:lnTo>
                  <a:pt x="6239" y="2027"/>
                </a:lnTo>
                <a:cubicBezTo>
                  <a:pt x="5859" y="1774"/>
                  <a:pt x="5479" y="1616"/>
                  <a:pt x="5036" y="1521"/>
                </a:cubicBezTo>
                <a:lnTo>
                  <a:pt x="4909" y="1489"/>
                </a:lnTo>
                <a:lnTo>
                  <a:pt x="4909" y="444"/>
                </a:lnTo>
                <a:cubicBezTo>
                  <a:pt x="4909" y="381"/>
                  <a:pt x="4877" y="317"/>
                  <a:pt x="4782" y="317"/>
                </a:cubicBezTo>
                <a:lnTo>
                  <a:pt x="4212" y="317"/>
                </a:lnTo>
                <a:cubicBezTo>
                  <a:pt x="4149" y="317"/>
                  <a:pt x="4085" y="381"/>
                  <a:pt x="4085" y="444"/>
                </a:cubicBezTo>
                <a:lnTo>
                  <a:pt x="4085" y="1489"/>
                </a:lnTo>
                <a:lnTo>
                  <a:pt x="3959" y="1521"/>
                </a:lnTo>
                <a:cubicBezTo>
                  <a:pt x="3547" y="1616"/>
                  <a:pt x="3135" y="1774"/>
                  <a:pt x="2787" y="2027"/>
                </a:cubicBezTo>
                <a:lnTo>
                  <a:pt x="2660" y="2091"/>
                </a:lnTo>
                <a:lnTo>
                  <a:pt x="1932" y="1331"/>
                </a:lnTo>
                <a:cubicBezTo>
                  <a:pt x="1869" y="1299"/>
                  <a:pt x="1805" y="1299"/>
                  <a:pt x="1742" y="1331"/>
                </a:cubicBezTo>
                <a:lnTo>
                  <a:pt x="1330" y="1742"/>
                </a:lnTo>
                <a:cubicBezTo>
                  <a:pt x="1299" y="1806"/>
                  <a:pt x="1299" y="1869"/>
                  <a:pt x="1330" y="1932"/>
                </a:cubicBezTo>
                <a:lnTo>
                  <a:pt x="2090" y="2661"/>
                </a:lnTo>
                <a:lnTo>
                  <a:pt x="2027" y="2787"/>
                </a:lnTo>
                <a:cubicBezTo>
                  <a:pt x="1774" y="3136"/>
                  <a:pt x="1615" y="3547"/>
                  <a:pt x="1520" y="3959"/>
                </a:cubicBezTo>
                <a:lnTo>
                  <a:pt x="1520" y="4086"/>
                </a:lnTo>
                <a:lnTo>
                  <a:pt x="444" y="4086"/>
                </a:lnTo>
                <a:cubicBezTo>
                  <a:pt x="380" y="4086"/>
                  <a:pt x="317" y="4149"/>
                  <a:pt x="317" y="4212"/>
                </a:cubicBezTo>
                <a:lnTo>
                  <a:pt x="317" y="4782"/>
                </a:lnTo>
                <a:cubicBezTo>
                  <a:pt x="317" y="4846"/>
                  <a:pt x="380" y="4909"/>
                  <a:pt x="444" y="4909"/>
                </a:cubicBezTo>
                <a:lnTo>
                  <a:pt x="1520" y="4909"/>
                </a:lnTo>
                <a:lnTo>
                  <a:pt x="1520" y="5036"/>
                </a:lnTo>
                <a:cubicBezTo>
                  <a:pt x="1615" y="5479"/>
                  <a:pt x="1774" y="5859"/>
                  <a:pt x="2027" y="6239"/>
                </a:cubicBezTo>
                <a:lnTo>
                  <a:pt x="2090" y="6334"/>
                </a:lnTo>
                <a:lnTo>
                  <a:pt x="1330" y="7094"/>
                </a:lnTo>
                <a:cubicBezTo>
                  <a:pt x="1299" y="7126"/>
                  <a:pt x="1299" y="7221"/>
                  <a:pt x="1330" y="7253"/>
                </a:cubicBezTo>
                <a:lnTo>
                  <a:pt x="1742" y="7664"/>
                </a:lnTo>
                <a:cubicBezTo>
                  <a:pt x="1805" y="7728"/>
                  <a:pt x="1869" y="7728"/>
                  <a:pt x="1932" y="7664"/>
                </a:cubicBezTo>
                <a:close/>
                <a:moveTo>
                  <a:pt x="4497" y="6651"/>
                </a:moveTo>
                <a:cubicBezTo>
                  <a:pt x="3325" y="6651"/>
                  <a:pt x="2375" y="5669"/>
                  <a:pt x="2375" y="4497"/>
                </a:cubicBezTo>
                <a:cubicBezTo>
                  <a:pt x="2375" y="3326"/>
                  <a:pt x="3325" y="2376"/>
                  <a:pt x="4497" y="2376"/>
                </a:cubicBezTo>
                <a:cubicBezTo>
                  <a:pt x="5701" y="2376"/>
                  <a:pt x="6651" y="3326"/>
                  <a:pt x="6651" y="4497"/>
                </a:cubicBezTo>
                <a:cubicBezTo>
                  <a:pt x="6651" y="5669"/>
                  <a:pt x="5701" y="6651"/>
                  <a:pt x="4497" y="6651"/>
                </a:cubicBezTo>
                <a:close/>
                <a:moveTo>
                  <a:pt x="4497" y="2692"/>
                </a:moveTo>
                <a:cubicBezTo>
                  <a:pt x="3515" y="2692"/>
                  <a:pt x="2692" y="3516"/>
                  <a:pt x="2692" y="4497"/>
                </a:cubicBezTo>
                <a:cubicBezTo>
                  <a:pt x="2692" y="5511"/>
                  <a:pt x="3515" y="6334"/>
                  <a:pt x="4497" y="6334"/>
                </a:cubicBezTo>
                <a:cubicBezTo>
                  <a:pt x="5511" y="6334"/>
                  <a:pt x="6334" y="5511"/>
                  <a:pt x="6334" y="4497"/>
                </a:cubicBezTo>
                <a:cubicBezTo>
                  <a:pt x="6334" y="3516"/>
                  <a:pt x="5511" y="2692"/>
                  <a:pt x="4497" y="2692"/>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210;p14">
            <a:extLst>
              <a:ext uri="{FF2B5EF4-FFF2-40B4-BE49-F238E27FC236}">
                <a16:creationId xmlns:a16="http://schemas.microsoft.com/office/drawing/2014/main" id="{5E20A0A3-934C-267C-0FE0-55BAF4AD0F7B}"/>
              </a:ext>
            </a:extLst>
          </p:cNvPr>
          <p:cNvGrpSpPr/>
          <p:nvPr/>
        </p:nvGrpSpPr>
        <p:grpSpPr>
          <a:xfrm>
            <a:off x="8061563" y="3071298"/>
            <a:ext cx="630104" cy="630130"/>
            <a:chOff x="2190776" y="3637093"/>
            <a:chExt cx="630104" cy="630130"/>
          </a:xfrm>
        </p:grpSpPr>
        <p:sp>
          <p:nvSpPr>
            <p:cNvPr id="20" name="Google Shape;213;p14">
              <a:extLst>
                <a:ext uri="{FF2B5EF4-FFF2-40B4-BE49-F238E27FC236}">
                  <a16:creationId xmlns:a16="http://schemas.microsoft.com/office/drawing/2014/main" id="{F5E8C1C0-7F8A-BFD1-BA54-4F033BFB4A0B}"/>
                </a:ext>
              </a:extLst>
            </p:cNvPr>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4;p14">
              <a:extLst>
                <a:ext uri="{FF2B5EF4-FFF2-40B4-BE49-F238E27FC236}">
                  <a16:creationId xmlns:a16="http://schemas.microsoft.com/office/drawing/2014/main" id="{B0C732FD-A089-4811-A9CD-551DFE86697B}"/>
                </a:ext>
              </a:extLst>
            </p:cNvPr>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81;p14">
            <a:extLst>
              <a:ext uri="{FF2B5EF4-FFF2-40B4-BE49-F238E27FC236}">
                <a16:creationId xmlns:a16="http://schemas.microsoft.com/office/drawing/2014/main" id="{542C9932-E8EE-F0A1-CC3E-6EDB306D3312}"/>
              </a:ext>
            </a:extLst>
          </p:cNvPr>
          <p:cNvSpPr txBox="1"/>
          <p:nvPr/>
        </p:nvSpPr>
        <p:spPr>
          <a:xfrm>
            <a:off x="6341680" y="3054708"/>
            <a:ext cx="16368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dirty="0">
                <a:latin typeface="Fira Sans Medium"/>
                <a:ea typeface="Fira Sans Medium"/>
                <a:cs typeface="Fira Sans Medium"/>
                <a:sym typeface="Fira Sans Medium"/>
              </a:rPr>
              <a:t>Improvement model</a:t>
            </a:r>
          </a:p>
        </p:txBody>
      </p:sp>
      <p:sp>
        <p:nvSpPr>
          <p:cNvPr id="29" name="Google Shape;181;p14">
            <a:extLst>
              <a:ext uri="{FF2B5EF4-FFF2-40B4-BE49-F238E27FC236}">
                <a16:creationId xmlns:a16="http://schemas.microsoft.com/office/drawing/2014/main" id="{9E060E50-FB44-E6E1-3236-1B0699BCFC62}"/>
              </a:ext>
            </a:extLst>
          </p:cNvPr>
          <p:cNvSpPr txBox="1"/>
          <p:nvPr/>
        </p:nvSpPr>
        <p:spPr>
          <a:xfrm>
            <a:off x="6172394" y="2053383"/>
            <a:ext cx="1746323" cy="4326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dirty="0">
                <a:latin typeface="Fira Sans Medium"/>
                <a:ea typeface="Fira Sans Medium"/>
                <a:cs typeface="Fira Sans Medium"/>
                <a:sym typeface="Fira Sans Medium"/>
              </a:rPr>
              <a:t>Conclusion &amp; feature works</a:t>
            </a:r>
          </a:p>
        </p:txBody>
      </p:sp>
      <p:grpSp>
        <p:nvGrpSpPr>
          <p:cNvPr id="2" name="Group 1">
            <a:extLst>
              <a:ext uri="{FF2B5EF4-FFF2-40B4-BE49-F238E27FC236}">
                <a16:creationId xmlns:a16="http://schemas.microsoft.com/office/drawing/2014/main" id="{DF1F0940-CF38-BB1F-E71A-46869BED81BA}"/>
              </a:ext>
            </a:extLst>
          </p:cNvPr>
          <p:cNvGrpSpPr/>
          <p:nvPr/>
        </p:nvGrpSpPr>
        <p:grpSpPr>
          <a:xfrm>
            <a:off x="8043829" y="1991202"/>
            <a:ext cx="630104" cy="630130"/>
            <a:chOff x="5685217" y="4475271"/>
            <a:chExt cx="630104" cy="630130"/>
          </a:xfrm>
        </p:grpSpPr>
        <p:sp>
          <p:nvSpPr>
            <p:cNvPr id="25" name="Google Shape;184;p14">
              <a:extLst>
                <a:ext uri="{FF2B5EF4-FFF2-40B4-BE49-F238E27FC236}">
                  <a16:creationId xmlns:a16="http://schemas.microsoft.com/office/drawing/2014/main" id="{5A0D32B3-34FB-D72B-568B-61A0F526DB1A}"/>
                </a:ext>
              </a:extLst>
            </p:cNvPr>
            <p:cNvSpPr/>
            <p:nvPr/>
          </p:nvSpPr>
          <p:spPr>
            <a:xfrm>
              <a:off x="5702929" y="4527484"/>
              <a:ext cx="612392" cy="539652"/>
            </a:xfrm>
            <a:custGeom>
              <a:avLst/>
              <a:gdLst/>
              <a:ahLst/>
              <a:cxnLst/>
              <a:rect l="l" t="t" r="r" b="b"/>
              <a:pathLst>
                <a:path w="22992" h="20261" extrusionOk="0">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111;p23">
              <a:extLst>
                <a:ext uri="{FF2B5EF4-FFF2-40B4-BE49-F238E27FC236}">
                  <a16:creationId xmlns:a16="http://schemas.microsoft.com/office/drawing/2014/main" id="{1B1751B1-D377-640A-BF91-5D421C1077A6}"/>
                </a:ext>
              </a:extLst>
            </p:cNvPr>
            <p:cNvSpPr/>
            <p:nvPr/>
          </p:nvSpPr>
          <p:spPr>
            <a:xfrm>
              <a:off x="5866750" y="4664009"/>
              <a:ext cx="305654" cy="306061"/>
            </a:xfrm>
            <a:custGeom>
              <a:avLst/>
              <a:gdLst/>
              <a:ahLst/>
              <a:cxnLst/>
              <a:rect l="l" t="t" r="r" b="b"/>
              <a:pathLst>
                <a:path w="9027" h="9039" extrusionOk="0">
                  <a:moveTo>
                    <a:pt x="4494" y="3326"/>
                  </a:moveTo>
                  <a:cubicBezTo>
                    <a:pt x="4547" y="3326"/>
                    <a:pt x="4602" y="3330"/>
                    <a:pt x="4656" y="3338"/>
                  </a:cubicBezTo>
                  <a:cubicBezTo>
                    <a:pt x="5321" y="3433"/>
                    <a:pt x="5796" y="4035"/>
                    <a:pt x="5701" y="4669"/>
                  </a:cubicBezTo>
                  <a:cubicBezTo>
                    <a:pt x="5612" y="5291"/>
                    <a:pt x="5079" y="5720"/>
                    <a:pt x="4491" y="5720"/>
                  </a:cubicBezTo>
                  <a:cubicBezTo>
                    <a:pt x="4451" y="5720"/>
                    <a:pt x="4411" y="5718"/>
                    <a:pt x="4371" y="5714"/>
                  </a:cubicBezTo>
                  <a:cubicBezTo>
                    <a:pt x="3706" y="5619"/>
                    <a:pt x="3231" y="5017"/>
                    <a:pt x="3326" y="4352"/>
                  </a:cubicBezTo>
                  <a:cubicBezTo>
                    <a:pt x="3413" y="3773"/>
                    <a:pt x="3923" y="3326"/>
                    <a:pt x="4494" y="3326"/>
                  </a:cubicBezTo>
                  <a:close/>
                  <a:moveTo>
                    <a:pt x="3923" y="0"/>
                  </a:moveTo>
                  <a:cubicBezTo>
                    <a:pt x="3914" y="0"/>
                    <a:pt x="3905" y="4"/>
                    <a:pt x="3896" y="13"/>
                  </a:cubicBezTo>
                  <a:lnTo>
                    <a:pt x="2788" y="298"/>
                  </a:lnTo>
                  <a:cubicBezTo>
                    <a:pt x="2756" y="298"/>
                    <a:pt x="2756" y="330"/>
                    <a:pt x="2756" y="362"/>
                  </a:cubicBezTo>
                  <a:cubicBezTo>
                    <a:pt x="2756" y="362"/>
                    <a:pt x="2914" y="1470"/>
                    <a:pt x="2439" y="1818"/>
                  </a:cubicBezTo>
                  <a:cubicBezTo>
                    <a:pt x="2239" y="1969"/>
                    <a:pt x="1999" y="2060"/>
                    <a:pt x="1766" y="2060"/>
                  </a:cubicBezTo>
                  <a:cubicBezTo>
                    <a:pt x="1704" y="2060"/>
                    <a:pt x="1644" y="2053"/>
                    <a:pt x="1584" y="2040"/>
                  </a:cubicBezTo>
                  <a:cubicBezTo>
                    <a:pt x="1331" y="2008"/>
                    <a:pt x="951" y="1755"/>
                    <a:pt x="951" y="1755"/>
                  </a:cubicBezTo>
                  <a:cubicBezTo>
                    <a:pt x="940" y="1744"/>
                    <a:pt x="930" y="1741"/>
                    <a:pt x="920" y="1741"/>
                  </a:cubicBezTo>
                  <a:cubicBezTo>
                    <a:pt x="901" y="1741"/>
                    <a:pt x="887" y="1755"/>
                    <a:pt x="887" y="1755"/>
                  </a:cubicBezTo>
                  <a:lnTo>
                    <a:pt x="317" y="2737"/>
                  </a:lnTo>
                  <a:cubicBezTo>
                    <a:pt x="286" y="2768"/>
                    <a:pt x="317" y="2832"/>
                    <a:pt x="317" y="2832"/>
                  </a:cubicBezTo>
                  <a:cubicBezTo>
                    <a:pt x="317" y="2832"/>
                    <a:pt x="1204" y="3497"/>
                    <a:pt x="1141" y="4067"/>
                  </a:cubicBezTo>
                  <a:cubicBezTo>
                    <a:pt x="1077" y="4669"/>
                    <a:pt x="32" y="5049"/>
                    <a:pt x="32" y="5049"/>
                  </a:cubicBezTo>
                  <a:cubicBezTo>
                    <a:pt x="1" y="5080"/>
                    <a:pt x="1" y="5112"/>
                    <a:pt x="1" y="5144"/>
                  </a:cubicBezTo>
                  <a:lnTo>
                    <a:pt x="286" y="6220"/>
                  </a:lnTo>
                  <a:cubicBezTo>
                    <a:pt x="317" y="6252"/>
                    <a:pt x="349" y="6284"/>
                    <a:pt x="381" y="6284"/>
                  </a:cubicBezTo>
                  <a:cubicBezTo>
                    <a:pt x="381" y="6284"/>
                    <a:pt x="553" y="6258"/>
                    <a:pt x="782" y="6258"/>
                  </a:cubicBezTo>
                  <a:cubicBezTo>
                    <a:pt x="1126" y="6258"/>
                    <a:pt x="1597" y="6315"/>
                    <a:pt x="1806" y="6600"/>
                  </a:cubicBezTo>
                  <a:cubicBezTo>
                    <a:pt x="2186" y="7044"/>
                    <a:pt x="1742" y="8057"/>
                    <a:pt x="1742" y="8057"/>
                  </a:cubicBezTo>
                  <a:cubicBezTo>
                    <a:pt x="1742" y="8089"/>
                    <a:pt x="1742" y="8120"/>
                    <a:pt x="1774" y="8152"/>
                  </a:cubicBezTo>
                  <a:lnTo>
                    <a:pt x="2756" y="8722"/>
                  </a:lnTo>
                  <a:cubicBezTo>
                    <a:pt x="2788" y="8722"/>
                    <a:pt x="2819" y="8722"/>
                    <a:pt x="2819" y="8690"/>
                  </a:cubicBezTo>
                  <a:cubicBezTo>
                    <a:pt x="2819" y="8690"/>
                    <a:pt x="3418" y="7892"/>
                    <a:pt x="3967" y="7892"/>
                  </a:cubicBezTo>
                  <a:cubicBezTo>
                    <a:pt x="3996" y="7892"/>
                    <a:pt x="4025" y="7894"/>
                    <a:pt x="4054" y="7899"/>
                  </a:cubicBezTo>
                  <a:cubicBezTo>
                    <a:pt x="4656" y="7962"/>
                    <a:pt x="5068" y="8975"/>
                    <a:pt x="5068" y="8975"/>
                  </a:cubicBezTo>
                  <a:cubicBezTo>
                    <a:pt x="5068" y="9007"/>
                    <a:pt x="5099" y="9039"/>
                    <a:pt x="5131" y="9039"/>
                  </a:cubicBezTo>
                  <a:lnTo>
                    <a:pt x="6239" y="8722"/>
                  </a:lnTo>
                  <a:cubicBezTo>
                    <a:pt x="6271" y="8722"/>
                    <a:pt x="6271" y="8690"/>
                    <a:pt x="6271" y="8659"/>
                  </a:cubicBezTo>
                  <a:cubicBezTo>
                    <a:pt x="6271" y="8659"/>
                    <a:pt x="6113" y="7582"/>
                    <a:pt x="6588" y="7202"/>
                  </a:cubicBezTo>
                  <a:cubicBezTo>
                    <a:pt x="6722" y="7104"/>
                    <a:pt x="6896" y="7068"/>
                    <a:pt x="7077" y="7068"/>
                  </a:cubicBezTo>
                  <a:cubicBezTo>
                    <a:pt x="7539" y="7068"/>
                    <a:pt x="8045" y="7297"/>
                    <a:pt x="8045" y="7297"/>
                  </a:cubicBezTo>
                  <a:cubicBezTo>
                    <a:pt x="8076" y="7297"/>
                    <a:pt x="8140" y="7297"/>
                    <a:pt x="8140" y="7265"/>
                  </a:cubicBezTo>
                  <a:lnTo>
                    <a:pt x="8710" y="6284"/>
                  </a:lnTo>
                  <a:cubicBezTo>
                    <a:pt x="8710" y="6252"/>
                    <a:pt x="8710" y="6220"/>
                    <a:pt x="8678" y="6189"/>
                  </a:cubicBezTo>
                  <a:cubicBezTo>
                    <a:pt x="8678" y="6189"/>
                    <a:pt x="7791" y="5555"/>
                    <a:pt x="7886" y="4954"/>
                  </a:cubicBezTo>
                  <a:cubicBezTo>
                    <a:pt x="7950" y="4383"/>
                    <a:pt x="8995" y="3972"/>
                    <a:pt x="8995" y="3972"/>
                  </a:cubicBezTo>
                  <a:cubicBezTo>
                    <a:pt x="9026" y="3972"/>
                    <a:pt x="9026" y="3908"/>
                    <a:pt x="9026" y="3877"/>
                  </a:cubicBezTo>
                  <a:lnTo>
                    <a:pt x="8741" y="2800"/>
                  </a:lnTo>
                  <a:cubicBezTo>
                    <a:pt x="8719" y="2778"/>
                    <a:pt x="8696" y="2755"/>
                    <a:pt x="8674" y="2755"/>
                  </a:cubicBezTo>
                  <a:cubicBezTo>
                    <a:pt x="8665" y="2755"/>
                    <a:pt x="8656" y="2759"/>
                    <a:pt x="8646" y="2768"/>
                  </a:cubicBezTo>
                  <a:cubicBezTo>
                    <a:pt x="8646" y="2768"/>
                    <a:pt x="8306" y="2899"/>
                    <a:pt x="8054" y="2899"/>
                  </a:cubicBezTo>
                  <a:cubicBezTo>
                    <a:pt x="8029" y="2899"/>
                    <a:pt x="8004" y="2898"/>
                    <a:pt x="7981" y="2895"/>
                  </a:cubicBezTo>
                  <a:cubicBezTo>
                    <a:pt x="7665" y="2832"/>
                    <a:pt x="7411" y="2705"/>
                    <a:pt x="7221" y="2452"/>
                  </a:cubicBezTo>
                  <a:cubicBezTo>
                    <a:pt x="6841" y="1977"/>
                    <a:pt x="7285" y="963"/>
                    <a:pt x="7285" y="963"/>
                  </a:cubicBezTo>
                  <a:cubicBezTo>
                    <a:pt x="7285" y="932"/>
                    <a:pt x="7285" y="900"/>
                    <a:pt x="7253" y="868"/>
                  </a:cubicBezTo>
                  <a:lnTo>
                    <a:pt x="6271" y="298"/>
                  </a:lnTo>
                  <a:cubicBezTo>
                    <a:pt x="6239" y="298"/>
                    <a:pt x="6208" y="298"/>
                    <a:pt x="6176" y="330"/>
                  </a:cubicBezTo>
                  <a:cubicBezTo>
                    <a:pt x="6176" y="330"/>
                    <a:pt x="5586" y="1156"/>
                    <a:pt x="5003" y="1156"/>
                  </a:cubicBezTo>
                  <a:cubicBezTo>
                    <a:pt x="4983" y="1156"/>
                    <a:pt x="4962" y="1155"/>
                    <a:pt x="4941" y="1153"/>
                  </a:cubicBezTo>
                  <a:cubicBezTo>
                    <a:pt x="4371" y="1058"/>
                    <a:pt x="3959" y="45"/>
                    <a:pt x="3959" y="45"/>
                  </a:cubicBezTo>
                  <a:cubicBezTo>
                    <a:pt x="3959" y="22"/>
                    <a:pt x="3943" y="0"/>
                    <a:pt x="39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210;p14">
              <a:extLst>
                <a:ext uri="{FF2B5EF4-FFF2-40B4-BE49-F238E27FC236}">
                  <a16:creationId xmlns:a16="http://schemas.microsoft.com/office/drawing/2014/main" id="{8C70FFC0-4E24-CDEB-BBDA-8A1F825C32BE}"/>
                </a:ext>
              </a:extLst>
            </p:cNvPr>
            <p:cNvGrpSpPr/>
            <p:nvPr/>
          </p:nvGrpSpPr>
          <p:grpSpPr>
            <a:xfrm>
              <a:off x="5685217" y="4475271"/>
              <a:ext cx="630104" cy="630130"/>
              <a:chOff x="2190776" y="3637093"/>
              <a:chExt cx="630104" cy="630130"/>
            </a:xfrm>
          </p:grpSpPr>
          <p:sp>
            <p:nvSpPr>
              <p:cNvPr id="31" name="Google Shape;213;p14">
                <a:extLst>
                  <a:ext uri="{FF2B5EF4-FFF2-40B4-BE49-F238E27FC236}">
                    <a16:creationId xmlns:a16="http://schemas.microsoft.com/office/drawing/2014/main" id="{20454CA6-201A-9EA8-56B1-603400325A31}"/>
                  </a:ext>
                </a:extLst>
              </p:cNvPr>
              <p:cNvSpPr/>
              <p:nvPr/>
            </p:nvSpPr>
            <p:spPr>
              <a:xfrm>
                <a:off x="2190776" y="3637093"/>
                <a:ext cx="420087" cy="535656"/>
              </a:xfrm>
              <a:custGeom>
                <a:avLst/>
                <a:gdLst/>
                <a:ahLst/>
                <a:cxnLst/>
                <a:rect l="l" t="t" r="r" b="b"/>
                <a:pathLst>
                  <a:path w="15772" h="20111" fill="none" extrusionOk="0">
                    <a:moveTo>
                      <a:pt x="3389" y="20110"/>
                    </a:moveTo>
                    <a:cubicBezTo>
                      <a:pt x="1298" y="17988"/>
                      <a:pt x="0" y="15043"/>
                      <a:pt x="0" y="11813"/>
                    </a:cubicBezTo>
                    <a:cubicBezTo>
                      <a:pt x="0" y="5289"/>
                      <a:pt x="5289" y="0"/>
                      <a:pt x="11813" y="0"/>
                    </a:cubicBezTo>
                    <a:cubicBezTo>
                      <a:pt x="13206" y="0"/>
                      <a:pt x="14536" y="254"/>
                      <a:pt x="15771" y="666"/>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214;p14">
                <a:extLst>
                  <a:ext uri="{FF2B5EF4-FFF2-40B4-BE49-F238E27FC236}">
                    <a16:creationId xmlns:a16="http://schemas.microsoft.com/office/drawing/2014/main" id="{18D794AF-3542-27B8-DEC7-9F8E37C9B818}"/>
                  </a:ext>
                </a:extLst>
              </p:cNvPr>
              <p:cNvSpPr/>
              <p:nvPr/>
            </p:nvSpPr>
            <p:spPr>
              <a:xfrm>
                <a:off x="2505388" y="3722298"/>
                <a:ext cx="315492" cy="544925"/>
              </a:xfrm>
              <a:custGeom>
                <a:avLst/>
                <a:gdLst/>
                <a:ahLst/>
                <a:cxnLst/>
                <a:rect l="l" t="t" r="r" b="b"/>
                <a:pathLst>
                  <a:path w="11845" h="20459" fill="none" extrusionOk="0">
                    <a:moveTo>
                      <a:pt x="8108" y="0"/>
                    </a:moveTo>
                    <a:cubicBezTo>
                      <a:pt x="10388" y="2154"/>
                      <a:pt x="11845" y="5225"/>
                      <a:pt x="11845" y="8614"/>
                    </a:cubicBezTo>
                    <a:cubicBezTo>
                      <a:pt x="11845" y="15138"/>
                      <a:pt x="6556" y="20458"/>
                      <a:pt x="1" y="20458"/>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66302"/>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rgbClr val="222831"/>
                </a:solidFill>
                <a:latin typeface="Fira Sans Medium"/>
                <a:ea typeface="Fira Sans Medium"/>
                <a:cs typeface="Fira Sans Medium"/>
                <a:sym typeface="Fira Sans Medium"/>
              </a:rPr>
              <a:t>Visit Month vs Protein Data</a:t>
            </a:r>
          </a:p>
        </p:txBody>
      </p:sp>
      <p:pic>
        <p:nvPicPr>
          <p:cNvPr id="5" name="Picture 4" descr="Chart&#10;&#10;Description automatically generated">
            <a:extLst>
              <a:ext uri="{FF2B5EF4-FFF2-40B4-BE49-F238E27FC236}">
                <a16:creationId xmlns:a16="http://schemas.microsoft.com/office/drawing/2014/main" id="{223C29EE-ADF8-CD70-C4CC-3FB784DA2870}"/>
              </a:ext>
            </a:extLst>
          </p:cNvPr>
          <p:cNvPicPr>
            <a:picLocks noChangeAspect="1"/>
          </p:cNvPicPr>
          <p:nvPr/>
        </p:nvPicPr>
        <p:blipFill>
          <a:blip r:embed="rId3"/>
          <a:stretch>
            <a:fillRect/>
          </a:stretch>
        </p:blipFill>
        <p:spPr>
          <a:xfrm>
            <a:off x="2378926" y="828367"/>
            <a:ext cx="6437971" cy="2792038"/>
          </a:xfrm>
          <a:prstGeom prst="rect">
            <a:avLst/>
          </a:prstGeom>
        </p:spPr>
      </p:pic>
      <p:sp>
        <p:nvSpPr>
          <p:cNvPr id="8" name="TextBox 7">
            <a:extLst>
              <a:ext uri="{FF2B5EF4-FFF2-40B4-BE49-F238E27FC236}">
                <a16:creationId xmlns:a16="http://schemas.microsoft.com/office/drawing/2014/main" id="{B6053AC4-AA19-98B3-D426-65B8F1794DAD}"/>
              </a:ext>
            </a:extLst>
          </p:cNvPr>
          <p:cNvSpPr txBox="1"/>
          <p:nvPr/>
        </p:nvSpPr>
        <p:spPr>
          <a:xfrm>
            <a:off x="327103" y="972898"/>
            <a:ext cx="1557165" cy="1815882"/>
          </a:xfrm>
          <a:prstGeom prst="rect">
            <a:avLst/>
          </a:prstGeom>
          <a:noFill/>
        </p:spPr>
        <p:txBody>
          <a:bodyPr wrap="square">
            <a:spAutoFit/>
          </a:bodyPr>
          <a:lstStyle/>
          <a:p>
            <a:r>
              <a:rPr lang="vi-VN" dirty="0">
                <a:latin typeface="Fira Sans" panose="020B0503050000020004" pitchFamily="34" charset="0"/>
              </a:rPr>
              <a:t>Có các quan sát đáng chú ý từ dữ liệu, bao gồm đỉnh tăng hoặc giảm trung bình của các protein tại các tháng 30, 54 và 96</a:t>
            </a:r>
            <a:endParaRPr lang="en-US" dirty="0">
              <a:latin typeface="Fira Sans" panose="020B0503050000020004" pitchFamily="34" charset="0"/>
            </a:endParaRPr>
          </a:p>
        </p:txBody>
      </p:sp>
      <p:sp>
        <p:nvSpPr>
          <p:cNvPr id="10" name="TextBox 9">
            <a:extLst>
              <a:ext uri="{FF2B5EF4-FFF2-40B4-BE49-F238E27FC236}">
                <a16:creationId xmlns:a16="http://schemas.microsoft.com/office/drawing/2014/main" id="{FE2152F8-E37A-9BE0-E6D8-6E499BBFC1BD}"/>
              </a:ext>
            </a:extLst>
          </p:cNvPr>
          <p:cNvSpPr txBox="1"/>
          <p:nvPr/>
        </p:nvSpPr>
        <p:spPr>
          <a:xfrm>
            <a:off x="327103" y="3801270"/>
            <a:ext cx="8393151" cy="738664"/>
          </a:xfrm>
          <a:prstGeom prst="rect">
            <a:avLst/>
          </a:prstGeom>
          <a:noFill/>
        </p:spPr>
        <p:txBody>
          <a:bodyPr wrap="square">
            <a:spAutoFit/>
          </a:bodyPr>
          <a:lstStyle/>
          <a:p>
            <a:r>
              <a:rPr lang="en-US" dirty="0"/>
              <a:t>S</a:t>
            </a:r>
            <a:r>
              <a:rPr lang="vi-VN" dirty="0"/>
              <a:t>ự tương quan dương hoặc âm giữa các protein và UPDRS scores, cũng như sự tập trung vào các protein có phương sai lớn (độ lệch chuẩn &gt; 25% giá trị trung bình). Để hiểu rõ hơn, cần nghiên cứu sâu hơn về các đặc trưng của protein và tương quan với dữ liệu lâm sàng.</a:t>
            </a:r>
            <a:endParaRPr lang="en-US" dirty="0"/>
          </a:p>
        </p:txBody>
      </p:sp>
    </p:spTree>
    <p:extLst>
      <p:ext uri="{BB962C8B-B14F-4D97-AF65-F5344CB8AC3E}">
        <p14:creationId xmlns:p14="http://schemas.microsoft.com/office/powerpoint/2010/main" val="1821817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Data preparation and processing</a:t>
            </a:r>
          </a:p>
        </p:txBody>
      </p:sp>
      <p:sp>
        <p:nvSpPr>
          <p:cNvPr id="2" name="TextBox 1">
            <a:extLst>
              <a:ext uri="{FF2B5EF4-FFF2-40B4-BE49-F238E27FC236}">
                <a16:creationId xmlns:a16="http://schemas.microsoft.com/office/drawing/2014/main" id="{0F6CDFBD-255C-891A-6E1A-E7B7E3AB69D9}"/>
              </a:ext>
            </a:extLst>
          </p:cNvPr>
          <p:cNvSpPr txBox="1"/>
          <p:nvPr/>
        </p:nvSpPr>
        <p:spPr>
          <a:xfrm>
            <a:off x="455211" y="1129990"/>
            <a:ext cx="8251902" cy="3108543"/>
          </a:xfrm>
          <a:prstGeom prst="rect">
            <a:avLst/>
          </a:prstGeom>
          <a:noFill/>
        </p:spPr>
        <p:txBody>
          <a:bodyPr wrap="square" rtlCol="0">
            <a:spAutoFit/>
          </a:bodyPr>
          <a:lstStyle/>
          <a:p>
            <a:r>
              <a:rPr lang="en-US" i="1" dirty="0">
                <a:solidFill>
                  <a:schemeClr val="tx1"/>
                </a:solidFill>
                <a:latin typeface="Fira Sans" panose="020B0503050000020004" pitchFamily="34" charset="0"/>
              </a:rPr>
              <a:t>Step 1: </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Lấy</a:t>
            </a:r>
            <a:r>
              <a:rPr lang="en-US" b="0" i="1" dirty="0">
                <a:solidFill>
                  <a:schemeClr val="tx1"/>
                </a:solidFill>
                <a:effectLst/>
                <a:latin typeface="Fira Sans" panose="020B0503050000020004" pitchFamily="34" charset="0"/>
              </a:rPr>
              <a:t> top </a:t>
            </a:r>
            <a:r>
              <a:rPr lang="en-US" b="0" i="1" dirty="0" err="1">
                <a:solidFill>
                  <a:schemeClr val="tx1"/>
                </a:solidFill>
                <a:effectLst/>
                <a:latin typeface="Fira Sans" panose="020B0503050000020004" pitchFamily="34" charset="0"/>
              </a:rPr>
              <a:t>những</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loại</a:t>
            </a:r>
            <a:r>
              <a:rPr lang="en-US" b="0" i="1" dirty="0">
                <a:solidFill>
                  <a:schemeClr val="tx1"/>
                </a:solidFill>
                <a:effectLst/>
                <a:latin typeface="Fira Sans" panose="020B0503050000020004" pitchFamily="34" charset="0"/>
              </a:rPr>
              <a:t> peptide </a:t>
            </a:r>
            <a:r>
              <a:rPr lang="en-US" b="0" i="1" dirty="0" err="1">
                <a:solidFill>
                  <a:schemeClr val="tx1"/>
                </a:solidFill>
                <a:effectLst/>
                <a:latin typeface="Fira Sans" panose="020B0503050000020004" pitchFamily="34" charset="0"/>
              </a:rPr>
              <a:t>nào</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có</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độ</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phong</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phú</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cao</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nhất</a:t>
            </a:r>
            <a:r>
              <a:rPr lang="en-US" b="0" i="1" dirty="0">
                <a:solidFill>
                  <a:schemeClr val="tx1"/>
                </a:solidFill>
                <a:effectLst/>
                <a:latin typeface="Fira Sans" panose="020B0503050000020004" pitchFamily="34" charset="0"/>
              </a:rPr>
              <a:t> </a:t>
            </a:r>
            <a:r>
              <a:rPr lang="en-US" b="0" i="1" dirty="0" err="1">
                <a:solidFill>
                  <a:schemeClr val="tx1"/>
                </a:solidFill>
                <a:effectLst/>
                <a:latin typeface="Fira Sans" panose="020B0503050000020004" pitchFamily="34" charset="0"/>
              </a:rPr>
              <a:t>về</a:t>
            </a:r>
            <a:r>
              <a:rPr lang="en-US" b="0" i="1" dirty="0">
                <a:solidFill>
                  <a:schemeClr val="tx1"/>
                </a:solidFill>
                <a:effectLst/>
                <a:latin typeface="Fira Sans" panose="020B0503050000020004" pitchFamily="34" charset="0"/>
              </a:rPr>
              <a:t> feature abundance</a:t>
            </a:r>
          </a:p>
          <a:p>
            <a:endParaRPr lang="en-US" b="0" i="1" dirty="0">
              <a:solidFill>
                <a:schemeClr val="tx1"/>
              </a:solidFill>
              <a:effectLst/>
              <a:latin typeface="Fira Sans" panose="020B0503050000020004" pitchFamily="34" charset="0"/>
            </a:endParaRPr>
          </a:p>
          <a:p>
            <a:r>
              <a:rPr lang="en-US" i="1" dirty="0">
                <a:solidFill>
                  <a:schemeClr val="tx1"/>
                </a:solidFill>
                <a:latin typeface="Fira Sans" panose="020B0503050000020004" pitchFamily="34" charset="0"/>
              </a:rPr>
              <a:t>Step 2: NPX </a:t>
            </a:r>
            <a:r>
              <a:rPr lang="en-US" i="1" dirty="0" err="1">
                <a:solidFill>
                  <a:schemeClr val="tx1"/>
                </a:solidFill>
                <a:latin typeface="Fira Sans" panose="020B0503050000020004" pitchFamily="34" charset="0"/>
              </a:rPr>
              <a:t>Lấy</a:t>
            </a:r>
            <a:r>
              <a:rPr lang="en-US" i="1" dirty="0">
                <a:solidFill>
                  <a:schemeClr val="tx1"/>
                </a:solidFill>
                <a:latin typeface="Fira Sans" panose="020B0503050000020004" pitchFamily="34" charset="0"/>
              </a:rPr>
              <a:t> top </a:t>
            </a:r>
            <a:r>
              <a:rPr lang="en-US" i="1" dirty="0" err="1">
                <a:solidFill>
                  <a:schemeClr val="tx1"/>
                </a:solidFill>
                <a:latin typeface="Fira Sans" panose="020B0503050000020004" pitchFamily="34" charset="0"/>
              </a:rPr>
              <a:t>những</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loại</a:t>
            </a:r>
            <a:r>
              <a:rPr lang="en-US" i="1" dirty="0">
                <a:solidFill>
                  <a:schemeClr val="tx1"/>
                </a:solidFill>
                <a:latin typeface="Fira Sans" panose="020B0503050000020004" pitchFamily="34" charset="0"/>
              </a:rPr>
              <a:t> protein </a:t>
            </a:r>
            <a:r>
              <a:rPr lang="en-US" i="1" dirty="0" err="1">
                <a:solidFill>
                  <a:schemeClr val="tx1"/>
                </a:solidFill>
                <a:latin typeface="Fira Sans" panose="020B0503050000020004" pitchFamily="34" charset="0"/>
              </a:rPr>
              <a:t>nào</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có</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độ</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phong</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phú</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cao</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nhất</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về</a:t>
            </a:r>
            <a:r>
              <a:rPr lang="en-US" i="1" dirty="0">
                <a:solidFill>
                  <a:schemeClr val="tx1"/>
                </a:solidFill>
                <a:latin typeface="Fira Sans" panose="020B0503050000020004" pitchFamily="34" charset="0"/>
              </a:rPr>
              <a:t> feature NPX</a:t>
            </a:r>
          </a:p>
          <a:p>
            <a:endParaRPr lang="en-US" i="1" dirty="0">
              <a:solidFill>
                <a:schemeClr val="tx1"/>
              </a:solidFill>
              <a:latin typeface="Fira Sans" panose="020B0503050000020004" pitchFamily="34" charset="0"/>
            </a:endParaRPr>
          </a:p>
          <a:p>
            <a:r>
              <a:rPr lang="en-US" i="1" dirty="0">
                <a:solidFill>
                  <a:schemeClr val="tx1"/>
                </a:solidFill>
                <a:latin typeface="Fira Sans" panose="020B0503050000020004" pitchFamily="34" charset="0"/>
              </a:rPr>
              <a:t>Step 3: </a:t>
            </a:r>
            <a:r>
              <a:rPr lang="en-US" i="1" dirty="0" err="1">
                <a:solidFill>
                  <a:schemeClr val="tx1"/>
                </a:solidFill>
                <a:latin typeface="Fira Sans" panose="020B0503050000020004" pitchFamily="34" charset="0"/>
              </a:rPr>
              <a:t>Tạo</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dataframe</a:t>
            </a:r>
            <a:r>
              <a:rPr lang="en-US" i="1" dirty="0">
                <a:solidFill>
                  <a:schemeClr val="tx1"/>
                </a:solidFill>
                <a:latin typeface="Fira Sans" panose="020B0503050000020004" pitchFamily="34" charset="0"/>
              </a:rPr>
              <a:t> peptide </a:t>
            </a:r>
            <a:r>
              <a:rPr lang="en-US" i="1" dirty="0" err="1">
                <a:solidFill>
                  <a:schemeClr val="tx1"/>
                </a:solidFill>
                <a:latin typeface="Fira Sans" panose="020B0503050000020004" pitchFamily="34" charset="0"/>
              </a:rPr>
              <a:t>với</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cột</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visit_id</a:t>
            </a:r>
            <a:r>
              <a:rPr lang="en-US" i="1" dirty="0">
                <a:solidFill>
                  <a:schemeClr val="tx1"/>
                </a:solidFill>
                <a:latin typeface="Fira Sans" panose="020B0503050000020004" pitchFamily="34" charset="0"/>
              </a:rPr>
              <a:t>', 'peptide_candidate1', 'peptide_candidate2', ...]</a:t>
            </a:r>
          </a:p>
          <a:p>
            <a:endParaRPr lang="en-US" i="1" dirty="0">
              <a:solidFill>
                <a:schemeClr val="tx1"/>
              </a:solidFill>
              <a:latin typeface="Fira Sans" panose="020B0503050000020004" pitchFamily="34" charset="0"/>
            </a:endParaRPr>
          </a:p>
          <a:p>
            <a:r>
              <a:rPr lang="en-US" i="1" dirty="0">
                <a:solidFill>
                  <a:schemeClr val="tx1"/>
                </a:solidFill>
                <a:latin typeface="Fira Sans" panose="020B0503050000020004" pitchFamily="34" charset="0"/>
              </a:rPr>
              <a:t>Step 4: </a:t>
            </a:r>
            <a:r>
              <a:rPr lang="en-US" i="1" dirty="0" err="1">
                <a:solidFill>
                  <a:schemeClr val="tx1"/>
                </a:solidFill>
                <a:latin typeface="Fira Sans" panose="020B0503050000020004" pitchFamily="34" charset="0"/>
              </a:rPr>
              <a:t>Tạo</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dataframe</a:t>
            </a:r>
            <a:r>
              <a:rPr lang="en-US" i="1" dirty="0">
                <a:solidFill>
                  <a:schemeClr val="tx1"/>
                </a:solidFill>
                <a:latin typeface="Fira Sans" panose="020B0503050000020004" pitchFamily="34" charset="0"/>
              </a:rPr>
              <a:t> proteins </a:t>
            </a:r>
            <a:r>
              <a:rPr lang="en-US" i="1" dirty="0" err="1">
                <a:solidFill>
                  <a:schemeClr val="tx1"/>
                </a:solidFill>
                <a:latin typeface="Fira Sans" panose="020B0503050000020004" pitchFamily="34" charset="0"/>
              </a:rPr>
              <a:t>với</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cột</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visit_id</a:t>
            </a:r>
            <a:r>
              <a:rPr lang="en-US" i="1" dirty="0">
                <a:solidFill>
                  <a:schemeClr val="tx1"/>
                </a:solidFill>
                <a:latin typeface="Fira Sans" panose="020B0503050000020004" pitchFamily="34" charset="0"/>
              </a:rPr>
              <a:t>', 'protein_candidate1', 'protein_candidate2', ...]</a:t>
            </a:r>
          </a:p>
          <a:p>
            <a:endParaRPr lang="en-US" i="1" dirty="0">
              <a:solidFill>
                <a:schemeClr val="tx1"/>
              </a:solidFill>
              <a:latin typeface="Fira Sans" panose="020B0503050000020004" pitchFamily="34" charset="0"/>
            </a:endParaRPr>
          </a:p>
          <a:p>
            <a:r>
              <a:rPr lang="en-US" i="1" dirty="0">
                <a:solidFill>
                  <a:schemeClr val="tx1"/>
                </a:solidFill>
                <a:latin typeface="Fira Sans" panose="020B0503050000020004" pitchFamily="34" charset="0"/>
              </a:rPr>
              <a:t>Step 5: </a:t>
            </a:r>
            <a:r>
              <a:rPr lang="en-US" i="1" dirty="0" err="1">
                <a:solidFill>
                  <a:schemeClr val="tx1"/>
                </a:solidFill>
                <a:latin typeface="Fira Sans" panose="020B0503050000020004" pitchFamily="34" charset="0"/>
              </a:rPr>
              <a:t>Xử</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lý</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dữ</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liệu</a:t>
            </a:r>
            <a:r>
              <a:rPr lang="en-US" i="1" dirty="0">
                <a:solidFill>
                  <a:schemeClr val="tx1"/>
                </a:solidFill>
                <a:latin typeface="Fira Sans" panose="020B0503050000020004" pitchFamily="34" charset="0"/>
              </a:rPr>
              <a:t> training </a:t>
            </a:r>
            <a:r>
              <a:rPr lang="en-US" i="1" dirty="0" err="1">
                <a:solidFill>
                  <a:schemeClr val="tx1"/>
                </a:solidFill>
                <a:latin typeface="Fira Sans" panose="020B0503050000020004" pitchFamily="34" charset="0"/>
              </a:rPr>
              <a:t>bằng</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cách</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kết</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hợp</a:t>
            </a:r>
            <a:r>
              <a:rPr lang="en-US" i="1" dirty="0">
                <a:solidFill>
                  <a:schemeClr val="tx1"/>
                </a:solidFill>
                <a:latin typeface="Fira Sans" panose="020B0503050000020004" pitchFamily="34" charset="0"/>
              </a:rPr>
              <a:t> 2 </a:t>
            </a:r>
            <a:r>
              <a:rPr lang="en-US" i="1" dirty="0" err="1">
                <a:solidFill>
                  <a:schemeClr val="tx1"/>
                </a:solidFill>
                <a:latin typeface="Fira Sans" panose="020B0503050000020004" pitchFamily="34" charset="0"/>
              </a:rPr>
              <a:t>dataframe</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vừa</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tạo</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trên</a:t>
            </a:r>
            <a:r>
              <a:rPr lang="en-US" i="1" dirty="0">
                <a:solidFill>
                  <a:schemeClr val="tx1"/>
                </a:solidFill>
                <a:latin typeface="Fira Sans" panose="020B0503050000020004" pitchFamily="34" charset="0"/>
              </a:rPr>
              <a:t> step 3 </a:t>
            </a:r>
            <a:r>
              <a:rPr lang="en-US" i="1" dirty="0" err="1">
                <a:solidFill>
                  <a:schemeClr val="tx1"/>
                </a:solidFill>
                <a:latin typeface="Fira Sans" panose="020B0503050000020004" pitchFamily="34" charset="0"/>
              </a:rPr>
              <a:t>và</a:t>
            </a:r>
            <a:r>
              <a:rPr lang="en-US" i="1" dirty="0">
                <a:solidFill>
                  <a:schemeClr val="tx1"/>
                </a:solidFill>
                <a:latin typeface="Fira Sans" panose="020B0503050000020004" pitchFamily="34" charset="0"/>
              </a:rPr>
              <a:t> step 4</a:t>
            </a:r>
          </a:p>
          <a:p>
            <a:endParaRPr lang="en-US" i="1" dirty="0">
              <a:solidFill>
                <a:schemeClr val="tx1"/>
              </a:solidFill>
              <a:latin typeface="Fira Sans" panose="020B0503050000020004" pitchFamily="34" charset="0"/>
            </a:endParaRPr>
          </a:p>
          <a:p>
            <a:r>
              <a:rPr lang="en-US" i="1" dirty="0">
                <a:solidFill>
                  <a:schemeClr val="tx1"/>
                </a:solidFill>
                <a:latin typeface="Fira Sans" panose="020B0503050000020004" pitchFamily="34" charset="0"/>
              </a:rPr>
              <a:t>Step 6: </a:t>
            </a:r>
            <a:r>
              <a:rPr lang="en-US" i="1" dirty="0" err="1">
                <a:solidFill>
                  <a:schemeClr val="tx1"/>
                </a:solidFill>
                <a:latin typeface="Fira Sans" panose="020B0503050000020004" pitchFamily="34" charset="0"/>
              </a:rPr>
              <a:t>Tách</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dữ</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liệu</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thành</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a:t>
            </a:r>
            <a:r>
              <a:rPr lang="en-US" i="1" dirty="0">
                <a:solidFill>
                  <a:schemeClr val="tx1"/>
                </a:solidFill>
                <a:latin typeface="Fira Sans" panose="020B0503050000020004" pitchFamily="34" charset="0"/>
              </a:rPr>
              <a:t> feature </a:t>
            </a:r>
            <a:r>
              <a:rPr lang="en-US" i="1" dirty="0" err="1">
                <a:solidFill>
                  <a:schemeClr val="tx1"/>
                </a:solidFill>
                <a:latin typeface="Fira Sans" panose="020B0503050000020004" pitchFamily="34" charset="0"/>
              </a:rPr>
              <a:t>cần</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huấn</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luyện</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và</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nhãn</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updrs_part</a:t>
            </a:r>
            <a:r>
              <a:rPr lang="en-US" i="1" dirty="0">
                <a:solidFill>
                  <a:schemeClr val="tx1"/>
                </a:solidFill>
                <a:latin typeface="Fira Sans" panose="020B0503050000020004" pitchFamily="34" charset="0"/>
              </a:rPr>
              <a:t>) mapping </a:t>
            </a:r>
            <a:r>
              <a:rPr lang="en-US" i="1" dirty="0" err="1">
                <a:solidFill>
                  <a:schemeClr val="tx1"/>
                </a:solidFill>
                <a:latin typeface="Fira Sans" panose="020B0503050000020004" pitchFamily="34" charset="0"/>
              </a:rPr>
              <a:t>với</a:t>
            </a:r>
            <a:r>
              <a:rPr lang="en-US" i="1" dirty="0">
                <a:solidFill>
                  <a:schemeClr val="tx1"/>
                </a:solidFill>
                <a:latin typeface="Fira Sans" panose="020B0503050000020004" pitchFamily="34" charset="0"/>
              </a:rPr>
              <a:t> </a:t>
            </a:r>
            <a:r>
              <a:rPr lang="en-US" i="1" dirty="0" err="1">
                <a:solidFill>
                  <a:schemeClr val="tx1"/>
                </a:solidFill>
                <a:latin typeface="Fira Sans" panose="020B0503050000020004" pitchFamily="34" charset="0"/>
              </a:rPr>
              <a:t>các</a:t>
            </a:r>
            <a:r>
              <a:rPr lang="en-US" i="1" dirty="0">
                <a:solidFill>
                  <a:schemeClr val="tx1"/>
                </a:solidFill>
                <a:latin typeface="Fira Sans" panose="020B0503050000020004" pitchFamily="34" charset="0"/>
              </a:rPr>
              <a:t> row </a:t>
            </a:r>
            <a:r>
              <a:rPr lang="en-US" i="1" dirty="0" err="1">
                <a:solidFill>
                  <a:schemeClr val="tx1"/>
                </a:solidFill>
                <a:latin typeface="Fira Sans" panose="020B0503050000020004" pitchFamily="34" charset="0"/>
              </a:rPr>
              <a:t>đó</a:t>
            </a:r>
            <a:r>
              <a:rPr lang="en-US" i="1" dirty="0">
                <a:solidFill>
                  <a:schemeClr val="tx1"/>
                </a:solidFill>
                <a:latin typeface="Fira Sans" panose="020B0503050000020004" pitchFamily="34" charset="0"/>
              </a:rPr>
              <a:t> </a:t>
            </a:r>
          </a:p>
          <a:p>
            <a:r>
              <a:rPr lang="en-US" i="1" dirty="0">
                <a:solidFill>
                  <a:schemeClr val="tx1"/>
                </a:solidFill>
                <a:latin typeface="Fira Sans" panose="020B0503050000020004" pitchFamily="34" charset="0"/>
              </a:rPr>
              <a:t> </a:t>
            </a:r>
            <a:endParaRPr lang="en-US" b="0" dirty="0">
              <a:solidFill>
                <a:schemeClr val="tx1"/>
              </a:solidFill>
              <a:effectLst/>
              <a:latin typeface="Fira Sans" panose="020B0503050000020004" pitchFamily="34" charset="0"/>
            </a:endParaRPr>
          </a:p>
          <a:p>
            <a:endParaRPr lang="en-US" dirty="0">
              <a:solidFill>
                <a:schemeClr val="tx1"/>
              </a:solidFill>
              <a:latin typeface="Fira Sans" panose="020B0503050000020004" pitchFamily="34" charset="0"/>
            </a:endParaRPr>
          </a:p>
        </p:txBody>
      </p:sp>
    </p:spTree>
    <p:extLst>
      <p:ext uri="{BB962C8B-B14F-4D97-AF65-F5344CB8AC3E}">
        <p14:creationId xmlns:p14="http://schemas.microsoft.com/office/powerpoint/2010/main" val="4111380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0"/>
        <p:cNvGrpSpPr/>
        <p:nvPr/>
      </p:nvGrpSpPr>
      <p:grpSpPr>
        <a:xfrm>
          <a:off x="0" y="0"/>
          <a:ext cx="0" cy="0"/>
          <a:chOff x="0" y="0"/>
          <a:chExt cx="0" cy="0"/>
        </a:xfrm>
      </p:grpSpPr>
      <p:sp>
        <p:nvSpPr>
          <p:cNvPr id="1691" name="Google Shape;1691;p21"/>
          <p:cNvSpPr/>
          <p:nvPr/>
        </p:nvSpPr>
        <p:spPr>
          <a:xfrm>
            <a:off x="453154" y="2574646"/>
            <a:ext cx="4432244" cy="76248"/>
          </a:xfrm>
          <a:custGeom>
            <a:avLst/>
            <a:gdLst/>
            <a:ahLst/>
            <a:cxnLst/>
            <a:rect l="l" t="t" r="r" b="b"/>
            <a:pathLst>
              <a:path w="138173" h="2377" extrusionOk="0">
                <a:moveTo>
                  <a:pt x="1" y="1"/>
                </a:moveTo>
                <a:lnTo>
                  <a:pt x="1" y="2376"/>
                </a:lnTo>
                <a:lnTo>
                  <a:pt x="138173" y="2376"/>
                </a:lnTo>
                <a:lnTo>
                  <a:pt x="138173"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4800040" y="249948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463322" y="891380"/>
            <a:ext cx="4422076" cy="1331826"/>
          </a:xfrm>
          <a:custGeom>
            <a:avLst/>
            <a:gdLst/>
            <a:ahLst/>
            <a:cxnLst/>
            <a:rect l="l" t="t" r="r" b="b"/>
            <a:pathLst>
              <a:path w="137856" h="41519" extrusionOk="0">
                <a:moveTo>
                  <a:pt x="129115" y="1"/>
                </a:moveTo>
                <a:lnTo>
                  <a:pt x="98745" y="39143"/>
                </a:lnTo>
                <a:lnTo>
                  <a:pt x="0" y="39143"/>
                </a:lnTo>
                <a:lnTo>
                  <a:pt x="0" y="41519"/>
                </a:lnTo>
                <a:lnTo>
                  <a:pt x="99916" y="41519"/>
                </a:lnTo>
                <a:lnTo>
                  <a:pt x="130287" y="2376"/>
                </a:lnTo>
                <a:lnTo>
                  <a:pt x="137856" y="2376"/>
                </a:lnTo>
                <a:lnTo>
                  <a:pt x="13785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4800040" y="816222"/>
            <a:ext cx="267206" cy="225537"/>
          </a:xfrm>
          <a:custGeom>
            <a:avLst/>
            <a:gdLst/>
            <a:ahLst/>
            <a:cxnLst/>
            <a:rect l="l" t="t" r="r" b="b"/>
            <a:pathLst>
              <a:path w="8330" h="7031" extrusionOk="0">
                <a:moveTo>
                  <a:pt x="1" y="0"/>
                </a:moveTo>
                <a:lnTo>
                  <a:pt x="1489" y="3515"/>
                </a:lnTo>
                <a:lnTo>
                  <a:pt x="1" y="7031"/>
                </a:lnTo>
                <a:lnTo>
                  <a:pt x="8330" y="3515"/>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458254" y="1709163"/>
            <a:ext cx="6277054" cy="738552"/>
          </a:xfrm>
          <a:custGeom>
            <a:avLst/>
            <a:gdLst/>
            <a:ahLst/>
            <a:cxnLst/>
            <a:rect l="l" t="t" r="r" b="b"/>
            <a:pathLst>
              <a:path w="195684" h="23024" extrusionOk="0">
                <a:moveTo>
                  <a:pt x="128608" y="0"/>
                </a:moveTo>
                <a:lnTo>
                  <a:pt x="112837" y="20648"/>
                </a:lnTo>
                <a:lnTo>
                  <a:pt x="0" y="20648"/>
                </a:lnTo>
                <a:lnTo>
                  <a:pt x="0" y="23023"/>
                </a:lnTo>
                <a:lnTo>
                  <a:pt x="114009" y="23023"/>
                </a:lnTo>
                <a:lnTo>
                  <a:pt x="129780" y="2375"/>
                </a:lnTo>
                <a:lnTo>
                  <a:pt x="195683" y="2375"/>
                </a:lnTo>
                <a:lnTo>
                  <a:pt x="195683"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6649949" y="1633974"/>
            <a:ext cx="267206" cy="226563"/>
          </a:xfrm>
          <a:custGeom>
            <a:avLst/>
            <a:gdLst/>
            <a:ahLst/>
            <a:cxnLst/>
            <a:rect l="l" t="t" r="r" b="b"/>
            <a:pathLst>
              <a:path w="8330" h="7063" extrusionOk="0">
                <a:moveTo>
                  <a:pt x="0" y="1"/>
                </a:moveTo>
                <a:lnTo>
                  <a:pt x="1489" y="3516"/>
                </a:lnTo>
                <a:lnTo>
                  <a:pt x="0" y="7063"/>
                </a:lnTo>
                <a:lnTo>
                  <a:pt x="0" y="7063"/>
                </a:lnTo>
                <a:lnTo>
                  <a:pt x="8329" y="3516"/>
                </a:lnTo>
                <a:lnTo>
                  <a:pt x="0"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1"/>
          <p:cNvSpPr/>
          <p:nvPr/>
        </p:nvSpPr>
        <p:spPr>
          <a:xfrm>
            <a:off x="463322" y="2782926"/>
            <a:ext cx="6277054" cy="738552"/>
          </a:xfrm>
          <a:custGeom>
            <a:avLst/>
            <a:gdLst/>
            <a:ahLst/>
            <a:cxnLst/>
            <a:rect l="l" t="t" r="r" b="b"/>
            <a:pathLst>
              <a:path w="195684" h="23024" extrusionOk="0">
                <a:moveTo>
                  <a:pt x="0" y="0"/>
                </a:moveTo>
                <a:lnTo>
                  <a:pt x="0" y="2375"/>
                </a:lnTo>
                <a:lnTo>
                  <a:pt x="112837" y="2375"/>
                </a:lnTo>
                <a:lnTo>
                  <a:pt x="128609" y="23023"/>
                </a:lnTo>
                <a:lnTo>
                  <a:pt x="195684" y="23023"/>
                </a:lnTo>
                <a:lnTo>
                  <a:pt x="195684" y="20648"/>
                </a:lnTo>
                <a:lnTo>
                  <a:pt x="129780" y="20648"/>
                </a:lnTo>
                <a:lnTo>
                  <a:pt x="11404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1"/>
          <p:cNvSpPr/>
          <p:nvPr/>
        </p:nvSpPr>
        <p:spPr>
          <a:xfrm>
            <a:off x="6655018" y="3370072"/>
            <a:ext cx="267206" cy="226563"/>
          </a:xfrm>
          <a:custGeom>
            <a:avLst/>
            <a:gdLst/>
            <a:ahLst/>
            <a:cxnLst/>
            <a:rect l="l" t="t" r="r" b="b"/>
            <a:pathLst>
              <a:path w="8330" h="7063" extrusionOk="0">
                <a:moveTo>
                  <a:pt x="0" y="1"/>
                </a:moveTo>
                <a:lnTo>
                  <a:pt x="1489" y="3516"/>
                </a:lnTo>
                <a:lnTo>
                  <a:pt x="0" y="7063"/>
                </a:lnTo>
                <a:lnTo>
                  <a:pt x="8329" y="3516"/>
                </a:lnTo>
                <a:lnTo>
                  <a:pt x="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1"/>
          <p:cNvSpPr/>
          <p:nvPr/>
        </p:nvSpPr>
        <p:spPr>
          <a:xfrm>
            <a:off x="463322" y="2971862"/>
            <a:ext cx="4422076" cy="1331826"/>
          </a:xfrm>
          <a:custGeom>
            <a:avLst/>
            <a:gdLst/>
            <a:ahLst/>
            <a:cxnLst/>
            <a:rect l="l" t="t" r="r" b="b"/>
            <a:pathLst>
              <a:path w="137856" h="41519" extrusionOk="0">
                <a:moveTo>
                  <a:pt x="0" y="1"/>
                </a:moveTo>
                <a:lnTo>
                  <a:pt x="0" y="2376"/>
                </a:lnTo>
                <a:lnTo>
                  <a:pt x="98745" y="2376"/>
                </a:lnTo>
                <a:lnTo>
                  <a:pt x="128767" y="41075"/>
                </a:lnTo>
                <a:lnTo>
                  <a:pt x="129115" y="41518"/>
                </a:lnTo>
                <a:lnTo>
                  <a:pt x="137856" y="41518"/>
                </a:lnTo>
                <a:lnTo>
                  <a:pt x="137856" y="39143"/>
                </a:lnTo>
                <a:lnTo>
                  <a:pt x="130287" y="39143"/>
                </a:lnTo>
                <a:lnTo>
                  <a:pt x="100265" y="476"/>
                </a:lnTo>
                <a:lnTo>
                  <a:pt x="99916"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1"/>
          <p:cNvSpPr/>
          <p:nvPr/>
        </p:nvSpPr>
        <p:spPr>
          <a:xfrm>
            <a:off x="4800040" y="4153309"/>
            <a:ext cx="267206" cy="225537"/>
          </a:xfrm>
          <a:custGeom>
            <a:avLst/>
            <a:gdLst/>
            <a:ahLst/>
            <a:cxnLst/>
            <a:rect l="l" t="t" r="r" b="b"/>
            <a:pathLst>
              <a:path w="8330" h="7031" extrusionOk="0">
                <a:moveTo>
                  <a:pt x="1" y="0"/>
                </a:moveTo>
                <a:lnTo>
                  <a:pt x="1489" y="3516"/>
                </a:lnTo>
                <a:lnTo>
                  <a:pt x="1" y="7031"/>
                </a:lnTo>
                <a:lnTo>
                  <a:pt x="8330" y="3516"/>
                </a:lnTo>
                <a:lnTo>
                  <a:pt x="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1"/>
          <p:cNvSpPr/>
          <p:nvPr/>
        </p:nvSpPr>
        <p:spPr>
          <a:xfrm>
            <a:off x="936722" y="1416585"/>
            <a:ext cx="2330430" cy="2330398"/>
          </a:xfrm>
          <a:custGeom>
            <a:avLst/>
            <a:gdLst/>
            <a:ahLst/>
            <a:cxnLst/>
            <a:rect l="l" t="t" r="r" b="b"/>
            <a:pathLst>
              <a:path w="72650" h="72649" extrusionOk="0">
                <a:moveTo>
                  <a:pt x="36325" y="0"/>
                </a:moveTo>
                <a:cubicBezTo>
                  <a:pt x="16278" y="0"/>
                  <a:pt x="0" y="16247"/>
                  <a:pt x="0" y="36325"/>
                </a:cubicBezTo>
                <a:cubicBezTo>
                  <a:pt x="0" y="56371"/>
                  <a:pt x="16278" y="72649"/>
                  <a:pt x="36325" y="72649"/>
                </a:cubicBezTo>
                <a:cubicBezTo>
                  <a:pt x="56403" y="72649"/>
                  <a:pt x="72649" y="56371"/>
                  <a:pt x="72649" y="36325"/>
                </a:cubicBezTo>
                <a:cubicBezTo>
                  <a:pt x="72649" y="16247"/>
                  <a:pt x="56403" y="0"/>
                  <a:pt x="36325" y="0"/>
                </a:cubicBezTo>
                <a:close/>
              </a:path>
            </a:pathLst>
          </a:custGeom>
          <a:solidFill>
            <a:srgbClr val="F7F9F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latin typeface="Fira Sans Medium"/>
                <a:ea typeface="Fira Sans Medium"/>
                <a:cs typeface="Fira Sans Medium"/>
                <a:sym typeface="Fira Sans Medium"/>
              </a:rPr>
              <a:t>Modeling and evaluation</a:t>
            </a:r>
          </a:p>
        </p:txBody>
      </p:sp>
      <p:sp>
        <p:nvSpPr>
          <p:cNvPr id="1702" name="Google Shape;1702;p21"/>
          <p:cNvSpPr/>
          <p:nvPr/>
        </p:nvSpPr>
        <p:spPr>
          <a:xfrm>
            <a:off x="5156612" y="3765235"/>
            <a:ext cx="2291935" cy="971210"/>
          </a:xfrm>
          <a:custGeom>
            <a:avLst/>
            <a:gdLst/>
            <a:ahLst/>
            <a:cxnLst/>
            <a:rect l="l" t="t" r="r" b="b"/>
            <a:pathLst>
              <a:path w="52160" h="30277" extrusionOk="0">
                <a:moveTo>
                  <a:pt x="4751" y="1"/>
                </a:moveTo>
                <a:cubicBezTo>
                  <a:pt x="2122" y="1"/>
                  <a:pt x="1" y="2154"/>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54"/>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1"/>
          <p:cNvSpPr/>
          <p:nvPr/>
        </p:nvSpPr>
        <p:spPr>
          <a:xfrm>
            <a:off x="5156613" y="3765235"/>
            <a:ext cx="430769" cy="971210"/>
          </a:xfrm>
          <a:custGeom>
            <a:avLst/>
            <a:gdLst/>
            <a:ahLst/>
            <a:cxnLst/>
            <a:rect l="l" t="t" r="r" b="b"/>
            <a:pathLst>
              <a:path w="13429" h="30277" extrusionOk="0">
                <a:moveTo>
                  <a:pt x="4751" y="1"/>
                </a:moveTo>
                <a:cubicBezTo>
                  <a:pt x="2154" y="1"/>
                  <a:pt x="1" y="2154"/>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3</a:t>
            </a:r>
            <a:endParaRPr sz="3000">
              <a:solidFill>
                <a:srgbClr val="FFFFFF"/>
              </a:solidFill>
              <a:latin typeface="Fira Sans SemiBold"/>
              <a:ea typeface="Fira Sans SemiBold"/>
              <a:cs typeface="Fira Sans SemiBold"/>
              <a:sym typeface="Fira Sans SemiBold"/>
            </a:endParaRPr>
          </a:p>
        </p:txBody>
      </p:sp>
      <p:sp>
        <p:nvSpPr>
          <p:cNvPr id="1704" name="Google Shape;1704;p21"/>
          <p:cNvSpPr/>
          <p:nvPr/>
        </p:nvSpPr>
        <p:spPr>
          <a:xfrm>
            <a:off x="5156612" y="411885"/>
            <a:ext cx="2032207" cy="971210"/>
          </a:xfrm>
          <a:custGeom>
            <a:avLst/>
            <a:gdLst/>
            <a:ahLst/>
            <a:cxnLst/>
            <a:rect l="l" t="t" r="r" b="b"/>
            <a:pathLst>
              <a:path w="52160" h="30277" extrusionOk="0">
                <a:moveTo>
                  <a:pt x="4751" y="1"/>
                </a:moveTo>
                <a:cubicBezTo>
                  <a:pt x="2122" y="1"/>
                  <a:pt x="1" y="2123"/>
                  <a:pt x="1" y="4751"/>
                </a:cubicBezTo>
                <a:lnTo>
                  <a:pt x="1" y="25526"/>
                </a:lnTo>
                <a:cubicBezTo>
                  <a:pt x="1" y="28123"/>
                  <a:pt x="2122" y="30276"/>
                  <a:pt x="4751" y="30276"/>
                </a:cubicBezTo>
                <a:lnTo>
                  <a:pt x="47409" y="30276"/>
                </a:lnTo>
                <a:cubicBezTo>
                  <a:pt x="50006" y="30276"/>
                  <a:pt x="52159" y="28123"/>
                  <a:pt x="52159" y="25526"/>
                </a:cubicBezTo>
                <a:lnTo>
                  <a:pt x="52159" y="4751"/>
                </a:lnTo>
                <a:cubicBezTo>
                  <a:pt x="52159" y="2123"/>
                  <a:pt x="50006" y="1"/>
                  <a:pt x="47409"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1"/>
          <p:cNvSpPr/>
          <p:nvPr/>
        </p:nvSpPr>
        <p:spPr>
          <a:xfrm>
            <a:off x="5156613" y="411885"/>
            <a:ext cx="430769" cy="971210"/>
          </a:xfrm>
          <a:custGeom>
            <a:avLst/>
            <a:gdLst/>
            <a:ahLst/>
            <a:cxnLst/>
            <a:rect l="l" t="t" r="r" b="b"/>
            <a:pathLst>
              <a:path w="13429" h="30277" extrusionOk="0">
                <a:moveTo>
                  <a:pt x="4751" y="1"/>
                </a:moveTo>
                <a:cubicBezTo>
                  <a:pt x="2154" y="1"/>
                  <a:pt x="1" y="2123"/>
                  <a:pt x="1" y="4751"/>
                </a:cubicBezTo>
                <a:lnTo>
                  <a:pt x="1" y="25526"/>
                </a:lnTo>
                <a:cubicBezTo>
                  <a:pt x="1" y="28123"/>
                  <a:pt x="2154" y="30276"/>
                  <a:pt x="4751" y="30276"/>
                </a:cubicBezTo>
                <a:lnTo>
                  <a:pt x="13428" y="30276"/>
                </a:lnTo>
                <a:lnTo>
                  <a:pt x="13428"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1</a:t>
            </a:r>
            <a:endParaRPr sz="3000">
              <a:solidFill>
                <a:srgbClr val="FFFFFF"/>
              </a:solidFill>
              <a:latin typeface="Fira Sans SemiBold"/>
              <a:ea typeface="Fira Sans SemiBold"/>
              <a:cs typeface="Fira Sans SemiBold"/>
              <a:sym typeface="Fira Sans SemiBold"/>
            </a:endParaRPr>
          </a:p>
        </p:txBody>
      </p:sp>
      <p:sp>
        <p:nvSpPr>
          <p:cNvPr id="1706" name="Google Shape;1706;p21"/>
          <p:cNvSpPr/>
          <p:nvPr/>
        </p:nvSpPr>
        <p:spPr>
          <a:xfrm>
            <a:off x="5156613" y="2089089"/>
            <a:ext cx="1767700" cy="970184"/>
          </a:xfrm>
          <a:custGeom>
            <a:avLst/>
            <a:gdLst/>
            <a:ahLst/>
            <a:cxnLst/>
            <a:rect l="l" t="t" r="r" b="b"/>
            <a:pathLst>
              <a:path w="52160" h="30245" extrusionOk="0">
                <a:moveTo>
                  <a:pt x="4751" y="0"/>
                </a:moveTo>
                <a:cubicBezTo>
                  <a:pt x="2122" y="0"/>
                  <a:pt x="1" y="2122"/>
                  <a:pt x="1" y="4751"/>
                </a:cubicBezTo>
                <a:lnTo>
                  <a:pt x="1" y="25494"/>
                </a:lnTo>
                <a:cubicBezTo>
                  <a:pt x="1" y="28122"/>
                  <a:pt x="2122" y="30244"/>
                  <a:pt x="4751" y="30244"/>
                </a:cubicBezTo>
                <a:lnTo>
                  <a:pt x="47409" y="30244"/>
                </a:lnTo>
                <a:cubicBezTo>
                  <a:pt x="50006" y="30244"/>
                  <a:pt x="52159" y="28122"/>
                  <a:pt x="52159" y="25494"/>
                </a:cubicBezTo>
                <a:lnTo>
                  <a:pt x="52159" y="4751"/>
                </a:lnTo>
                <a:cubicBezTo>
                  <a:pt x="52159" y="2122"/>
                  <a:pt x="50006" y="0"/>
                  <a:pt x="47409"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1"/>
          <p:cNvSpPr/>
          <p:nvPr/>
        </p:nvSpPr>
        <p:spPr>
          <a:xfrm>
            <a:off x="5156613" y="2089089"/>
            <a:ext cx="430769" cy="970184"/>
          </a:xfrm>
          <a:custGeom>
            <a:avLst/>
            <a:gdLst/>
            <a:ahLst/>
            <a:cxnLst/>
            <a:rect l="l" t="t" r="r" b="b"/>
            <a:pathLst>
              <a:path w="13429" h="30245" extrusionOk="0">
                <a:moveTo>
                  <a:pt x="4751" y="0"/>
                </a:moveTo>
                <a:cubicBezTo>
                  <a:pt x="2154" y="0"/>
                  <a:pt x="1" y="2122"/>
                  <a:pt x="1" y="4751"/>
                </a:cubicBezTo>
                <a:lnTo>
                  <a:pt x="1" y="25494"/>
                </a:lnTo>
                <a:cubicBezTo>
                  <a:pt x="1" y="28122"/>
                  <a:pt x="2154" y="30244"/>
                  <a:pt x="4751" y="30244"/>
                </a:cubicBezTo>
                <a:lnTo>
                  <a:pt x="13428" y="30244"/>
                </a:lnTo>
                <a:lnTo>
                  <a:pt x="13428" y="0"/>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rgbClr val="FFFFFF"/>
                </a:solidFill>
                <a:latin typeface="Fira Sans SemiBold"/>
                <a:ea typeface="Fira Sans SemiBold"/>
                <a:cs typeface="Fira Sans SemiBold"/>
                <a:sym typeface="Fira Sans SemiBold"/>
              </a:rPr>
              <a:t>2</a:t>
            </a:r>
            <a:endParaRPr sz="3000" dirty="0">
              <a:solidFill>
                <a:srgbClr val="FFFFFF"/>
              </a:solidFill>
              <a:latin typeface="Fira Sans SemiBold"/>
              <a:ea typeface="Fira Sans SemiBold"/>
              <a:cs typeface="Fira Sans SemiBold"/>
              <a:sym typeface="Fira Sans SemiBold"/>
            </a:endParaRPr>
          </a:p>
        </p:txBody>
      </p:sp>
      <p:sp>
        <p:nvSpPr>
          <p:cNvPr id="1708" name="Google Shape;1708;p21"/>
          <p:cNvSpPr/>
          <p:nvPr/>
        </p:nvSpPr>
        <p:spPr>
          <a:xfrm>
            <a:off x="7018680" y="1249974"/>
            <a:ext cx="1672168" cy="971210"/>
          </a:xfrm>
          <a:custGeom>
            <a:avLst/>
            <a:gdLst/>
            <a:ahLst/>
            <a:cxnLst/>
            <a:rect l="l" t="t" r="r" b="b"/>
            <a:pathLst>
              <a:path w="52129" h="30277" extrusionOk="0">
                <a:moveTo>
                  <a:pt x="4751" y="1"/>
                </a:moveTo>
                <a:cubicBezTo>
                  <a:pt x="2123" y="1"/>
                  <a:pt x="1" y="2154"/>
                  <a:pt x="1" y="4751"/>
                </a:cubicBezTo>
                <a:lnTo>
                  <a:pt x="1" y="25526"/>
                </a:lnTo>
                <a:cubicBezTo>
                  <a:pt x="1" y="28154"/>
                  <a:pt x="2123" y="30276"/>
                  <a:pt x="4751" y="30276"/>
                </a:cubicBezTo>
                <a:lnTo>
                  <a:pt x="47378" y="30276"/>
                </a:lnTo>
                <a:cubicBezTo>
                  <a:pt x="50006" y="30276"/>
                  <a:pt x="52128" y="28154"/>
                  <a:pt x="52128" y="25526"/>
                </a:cubicBezTo>
                <a:lnTo>
                  <a:pt x="52128" y="4751"/>
                </a:lnTo>
                <a:cubicBezTo>
                  <a:pt x="52128" y="2154"/>
                  <a:pt x="50006" y="1"/>
                  <a:pt x="47378" y="1"/>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7018680" y="1249974"/>
            <a:ext cx="430769" cy="971210"/>
          </a:xfrm>
          <a:custGeom>
            <a:avLst/>
            <a:gdLst/>
            <a:ahLst/>
            <a:cxnLst/>
            <a:rect l="l" t="t" r="r" b="b"/>
            <a:pathLst>
              <a:path w="13429" h="30277" extrusionOk="0">
                <a:moveTo>
                  <a:pt x="4751" y="1"/>
                </a:moveTo>
                <a:cubicBezTo>
                  <a:pt x="2123" y="1"/>
                  <a:pt x="1" y="2154"/>
                  <a:pt x="1" y="4751"/>
                </a:cubicBezTo>
                <a:lnTo>
                  <a:pt x="1" y="25526"/>
                </a:lnTo>
                <a:cubicBezTo>
                  <a:pt x="1" y="28154"/>
                  <a:pt x="2123" y="30276"/>
                  <a:pt x="4751" y="30276"/>
                </a:cubicBezTo>
                <a:lnTo>
                  <a:pt x="13429" y="30276"/>
                </a:lnTo>
                <a:lnTo>
                  <a:pt x="13429" y="1"/>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4</a:t>
            </a:r>
            <a:endParaRPr sz="3000">
              <a:solidFill>
                <a:srgbClr val="FFFFFF"/>
              </a:solidFill>
              <a:latin typeface="Fira Sans SemiBold"/>
              <a:ea typeface="Fira Sans SemiBold"/>
              <a:cs typeface="Fira Sans SemiBold"/>
              <a:sym typeface="Fira Sans SemiBold"/>
            </a:endParaRPr>
          </a:p>
        </p:txBody>
      </p:sp>
      <p:sp>
        <p:nvSpPr>
          <p:cNvPr id="1710" name="Google Shape;1710;p21"/>
          <p:cNvSpPr/>
          <p:nvPr/>
        </p:nvSpPr>
        <p:spPr>
          <a:xfrm>
            <a:off x="7018679" y="2927178"/>
            <a:ext cx="2199487" cy="971178"/>
          </a:xfrm>
          <a:custGeom>
            <a:avLst/>
            <a:gdLst/>
            <a:ahLst/>
            <a:cxnLst/>
            <a:rect l="l" t="t" r="r" b="b"/>
            <a:pathLst>
              <a:path w="52129" h="30276" extrusionOk="0">
                <a:moveTo>
                  <a:pt x="4751" y="0"/>
                </a:moveTo>
                <a:cubicBezTo>
                  <a:pt x="2123" y="0"/>
                  <a:pt x="1" y="2122"/>
                  <a:pt x="1" y="4750"/>
                </a:cubicBezTo>
                <a:lnTo>
                  <a:pt x="1" y="25525"/>
                </a:lnTo>
                <a:cubicBezTo>
                  <a:pt x="1" y="28122"/>
                  <a:pt x="2123" y="30276"/>
                  <a:pt x="4751" y="30276"/>
                </a:cubicBezTo>
                <a:lnTo>
                  <a:pt x="47378" y="30276"/>
                </a:lnTo>
                <a:cubicBezTo>
                  <a:pt x="50006" y="30276"/>
                  <a:pt x="52128" y="28122"/>
                  <a:pt x="52128" y="25525"/>
                </a:cubicBezTo>
                <a:lnTo>
                  <a:pt x="52128" y="4750"/>
                </a:lnTo>
                <a:cubicBezTo>
                  <a:pt x="52128" y="2122"/>
                  <a:pt x="50006" y="0"/>
                  <a:pt x="47378" y="0"/>
                </a:cubicBezTo>
                <a:close/>
              </a:path>
            </a:pathLst>
          </a:custGeom>
          <a:solidFill>
            <a:srgbClr val="F7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7018680" y="2927178"/>
            <a:ext cx="430769" cy="971178"/>
          </a:xfrm>
          <a:custGeom>
            <a:avLst/>
            <a:gdLst/>
            <a:ahLst/>
            <a:cxnLst/>
            <a:rect l="l" t="t" r="r" b="b"/>
            <a:pathLst>
              <a:path w="13429" h="30276" extrusionOk="0">
                <a:moveTo>
                  <a:pt x="4751" y="0"/>
                </a:moveTo>
                <a:cubicBezTo>
                  <a:pt x="2123" y="0"/>
                  <a:pt x="1" y="2122"/>
                  <a:pt x="1" y="4750"/>
                </a:cubicBezTo>
                <a:lnTo>
                  <a:pt x="1" y="25525"/>
                </a:lnTo>
                <a:cubicBezTo>
                  <a:pt x="1" y="28122"/>
                  <a:pt x="2123" y="30276"/>
                  <a:pt x="4751" y="30276"/>
                </a:cubicBezTo>
                <a:lnTo>
                  <a:pt x="13429" y="30276"/>
                </a:lnTo>
                <a:lnTo>
                  <a:pt x="13429"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Fira Sans SemiBold"/>
                <a:ea typeface="Fira Sans SemiBold"/>
                <a:cs typeface="Fira Sans SemiBold"/>
                <a:sym typeface="Fira Sans SemiBold"/>
              </a:rPr>
              <a:t>5</a:t>
            </a:r>
            <a:endParaRPr sz="3000">
              <a:solidFill>
                <a:srgbClr val="FFFFFF"/>
              </a:solidFill>
              <a:latin typeface="Fira Sans SemiBold"/>
              <a:ea typeface="Fira Sans SemiBold"/>
              <a:cs typeface="Fira Sans SemiBold"/>
              <a:sym typeface="Fira Sans SemiBold"/>
            </a:endParaRPr>
          </a:p>
        </p:txBody>
      </p:sp>
      <p:sp>
        <p:nvSpPr>
          <p:cNvPr id="1712" name="Google Shape;1712;p21"/>
          <p:cNvSpPr txBox="1"/>
          <p:nvPr/>
        </p:nvSpPr>
        <p:spPr>
          <a:xfrm>
            <a:off x="5587374" y="411875"/>
            <a:ext cx="1727825"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Linear Model</a:t>
            </a:r>
            <a:endParaRPr sz="1800" dirty="0">
              <a:latin typeface="Fira Sans Medium"/>
              <a:ea typeface="Fira Sans Medium"/>
              <a:cs typeface="Fira Sans Medium"/>
              <a:sym typeface="Fira Sans Medium"/>
            </a:endParaRPr>
          </a:p>
        </p:txBody>
      </p:sp>
      <p:sp>
        <p:nvSpPr>
          <p:cNvPr id="1713" name="Google Shape;1713;p21"/>
          <p:cNvSpPr txBox="1"/>
          <p:nvPr/>
        </p:nvSpPr>
        <p:spPr>
          <a:xfrm>
            <a:off x="5634046" y="645043"/>
            <a:ext cx="1513615" cy="597900"/>
          </a:xfrm>
          <a:prstGeom prst="rect">
            <a:avLst/>
          </a:prstGeom>
          <a:noFill/>
          <a:ln>
            <a:noFill/>
          </a:ln>
        </p:spPr>
        <p:txBody>
          <a:bodyPr spcFirstLastPara="1" wrap="square" lIns="91425" tIns="91425" rIns="91425" bIns="91425" anchor="ctr" anchorCtr="0">
            <a:noAutofit/>
          </a:bodyPr>
          <a:lstStyle/>
          <a:p>
            <a:pPr lvl="0"/>
            <a:r>
              <a:rPr lang="en-US" sz="1000" dirty="0">
                <a:latin typeface="Fira Sans"/>
                <a:ea typeface="Fira Sans"/>
                <a:cs typeface="Fira Sans"/>
                <a:sym typeface="Fira Sans"/>
              </a:rPr>
              <a:t>Linear Regression</a:t>
            </a:r>
          </a:p>
          <a:p>
            <a:pPr lvl="0"/>
            <a:r>
              <a:rPr lang="en-US" sz="1000" dirty="0">
                <a:latin typeface="Fira Sans"/>
                <a:ea typeface="Fira Sans"/>
                <a:cs typeface="Fira Sans"/>
                <a:sym typeface="Fira Sans"/>
              </a:rPr>
              <a:t>Lasso</a:t>
            </a:r>
          </a:p>
          <a:p>
            <a:pPr lvl="0"/>
            <a:r>
              <a:rPr lang="en-US" sz="1000" dirty="0">
                <a:latin typeface="Fira Sans"/>
                <a:ea typeface="Fira Sans"/>
                <a:cs typeface="Fira Sans"/>
                <a:sym typeface="Fira Sans"/>
              </a:rPr>
              <a:t>Elastic Net</a:t>
            </a:r>
          </a:p>
        </p:txBody>
      </p:sp>
      <p:sp>
        <p:nvSpPr>
          <p:cNvPr id="1714" name="Google Shape;1714;p21"/>
          <p:cNvSpPr txBox="1"/>
          <p:nvPr/>
        </p:nvSpPr>
        <p:spPr>
          <a:xfrm>
            <a:off x="5587375" y="2088550"/>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Tree</a:t>
            </a:r>
            <a:endParaRPr sz="1800" dirty="0">
              <a:latin typeface="Fira Sans Medium"/>
              <a:ea typeface="Fira Sans Medium"/>
              <a:cs typeface="Fira Sans Medium"/>
              <a:sym typeface="Fira Sans Medium"/>
            </a:endParaRPr>
          </a:p>
        </p:txBody>
      </p:sp>
      <p:sp>
        <p:nvSpPr>
          <p:cNvPr id="1715" name="Google Shape;1715;p21"/>
          <p:cNvSpPr txBox="1"/>
          <p:nvPr/>
        </p:nvSpPr>
        <p:spPr>
          <a:xfrm>
            <a:off x="5645390" y="2320882"/>
            <a:ext cx="12423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Decision Tree</a:t>
            </a:r>
          </a:p>
        </p:txBody>
      </p:sp>
      <p:sp>
        <p:nvSpPr>
          <p:cNvPr id="1716" name="Google Shape;1716;p21"/>
          <p:cNvSpPr txBox="1"/>
          <p:nvPr/>
        </p:nvSpPr>
        <p:spPr>
          <a:xfrm>
            <a:off x="5587375" y="4023646"/>
            <a:ext cx="1995454"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Fira Sans Medium"/>
                <a:ea typeface="Fira Sans Medium"/>
                <a:cs typeface="Fira Sans Medium"/>
                <a:sym typeface="Fira Sans Medium"/>
              </a:rPr>
              <a:t>Neural Network</a:t>
            </a:r>
            <a:endParaRPr sz="1800" dirty="0">
              <a:latin typeface="Fira Sans Medium"/>
              <a:ea typeface="Fira Sans Medium"/>
              <a:cs typeface="Fira Sans Medium"/>
              <a:sym typeface="Fira Sans Medium"/>
            </a:endParaRPr>
          </a:p>
        </p:txBody>
      </p:sp>
      <p:sp>
        <p:nvSpPr>
          <p:cNvPr id="1718" name="Google Shape;1718;p21"/>
          <p:cNvSpPr txBox="1"/>
          <p:nvPr/>
        </p:nvSpPr>
        <p:spPr>
          <a:xfrm>
            <a:off x="7448550" y="293172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Fira Sans Medium"/>
                <a:ea typeface="Fira Sans Medium"/>
                <a:cs typeface="Fira Sans Medium"/>
                <a:sym typeface="Fira Sans Medium"/>
              </a:rPr>
              <a:t>Ensemble</a:t>
            </a:r>
          </a:p>
        </p:txBody>
      </p:sp>
      <p:sp>
        <p:nvSpPr>
          <p:cNvPr id="1719" name="Google Shape;1719;p21"/>
          <p:cNvSpPr txBox="1"/>
          <p:nvPr/>
        </p:nvSpPr>
        <p:spPr>
          <a:xfrm>
            <a:off x="7497061" y="3227130"/>
            <a:ext cx="2025869" cy="597900"/>
          </a:xfrm>
          <a:prstGeom prst="rect">
            <a:avLst/>
          </a:prstGeom>
          <a:noFill/>
          <a:ln>
            <a:noFill/>
          </a:ln>
        </p:spPr>
        <p:txBody>
          <a:bodyPr spcFirstLastPara="1" wrap="square" lIns="91425" tIns="91425" rIns="91425" bIns="91425" anchor="ctr" anchorCtr="0">
            <a:noAutofit/>
          </a:bodyPr>
          <a:lstStyle/>
          <a:p>
            <a:pPr lvl="0"/>
            <a:r>
              <a:rPr lang="en-US" sz="1000" dirty="0">
                <a:latin typeface="Fira Sans"/>
                <a:ea typeface="Fira Sans"/>
                <a:cs typeface="Fira Sans"/>
                <a:sym typeface="Fira Sans"/>
              </a:rPr>
              <a:t>Random Forest Regressor</a:t>
            </a:r>
          </a:p>
          <a:p>
            <a:pPr lvl="0"/>
            <a:r>
              <a:rPr lang="en-US" sz="1000" dirty="0">
                <a:latin typeface="Fira Sans"/>
                <a:ea typeface="Fira Sans"/>
                <a:cs typeface="Fira Sans"/>
                <a:sym typeface="Fira Sans"/>
              </a:rPr>
              <a:t>LGBM Regressor</a:t>
            </a:r>
          </a:p>
          <a:p>
            <a:pPr lvl="0"/>
            <a:r>
              <a:rPr lang="en-US" sz="1000" dirty="0">
                <a:latin typeface="Fira Sans"/>
                <a:ea typeface="Fira Sans"/>
                <a:cs typeface="Fira Sans"/>
                <a:sym typeface="Fira Sans"/>
              </a:rPr>
              <a:t>XGB Regressor</a:t>
            </a:r>
          </a:p>
          <a:p>
            <a:pPr lvl="0"/>
            <a:r>
              <a:rPr lang="en-US" sz="1000" dirty="0">
                <a:latin typeface="Fira Sans"/>
                <a:ea typeface="Fira Sans"/>
                <a:cs typeface="Fira Sans"/>
                <a:sym typeface="Fira Sans"/>
              </a:rPr>
              <a:t>Voting Regressor</a:t>
            </a:r>
          </a:p>
        </p:txBody>
      </p:sp>
      <p:sp>
        <p:nvSpPr>
          <p:cNvPr id="1720" name="Google Shape;1720;p21"/>
          <p:cNvSpPr txBox="1"/>
          <p:nvPr/>
        </p:nvSpPr>
        <p:spPr>
          <a:xfrm>
            <a:off x="7448550" y="1254525"/>
            <a:ext cx="12423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latin typeface="Fira Sans Medium"/>
                <a:ea typeface="Fira Sans Medium"/>
                <a:cs typeface="Fira Sans Medium"/>
                <a:sym typeface="Fira Sans Medium"/>
              </a:rPr>
              <a:t>SVM</a:t>
            </a:r>
            <a:endParaRPr sz="1800" dirty="0">
              <a:latin typeface="Fira Sans Medium"/>
              <a:ea typeface="Fira Sans Medium"/>
              <a:cs typeface="Fira Sans Medium"/>
              <a:sym typeface="Fira Sans Medium"/>
            </a:endParaRPr>
          </a:p>
        </p:txBody>
      </p:sp>
      <p:sp>
        <p:nvSpPr>
          <p:cNvPr id="1721" name="Google Shape;1721;p21"/>
          <p:cNvSpPr txBox="1"/>
          <p:nvPr/>
        </p:nvSpPr>
        <p:spPr>
          <a:xfrm>
            <a:off x="7545456" y="1432125"/>
            <a:ext cx="1242300" cy="5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SVR</a:t>
            </a:r>
          </a:p>
        </p:txBody>
      </p:sp>
    </p:spTree>
    <p:extLst>
      <p:ext uri="{BB962C8B-B14F-4D97-AF65-F5344CB8AC3E}">
        <p14:creationId xmlns:p14="http://schemas.microsoft.com/office/powerpoint/2010/main" val="38471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93"/>
                                        </p:tgtEl>
                                        <p:attrNameLst>
                                          <p:attrName>style.visibility</p:attrName>
                                        </p:attrNameLst>
                                      </p:cBhvr>
                                      <p:to>
                                        <p:strVal val="visible"/>
                                      </p:to>
                                    </p:set>
                                    <p:animEffect transition="in" filter="wipe(down)">
                                      <p:cBhvr>
                                        <p:cTn id="7" dur="500"/>
                                        <p:tgtEl>
                                          <p:spTgt spid="169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94"/>
                                        </p:tgtEl>
                                        <p:attrNameLst>
                                          <p:attrName>style.visibility</p:attrName>
                                        </p:attrNameLst>
                                      </p:cBhvr>
                                      <p:to>
                                        <p:strVal val="visible"/>
                                      </p:to>
                                    </p:set>
                                    <p:animEffect transition="in" filter="wipe(down)">
                                      <p:cBhvr>
                                        <p:cTn id="10" dur="500"/>
                                        <p:tgtEl>
                                          <p:spTgt spid="169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705"/>
                                        </p:tgtEl>
                                        <p:attrNameLst>
                                          <p:attrName>style.visibility</p:attrName>
                                        </p:attrNameLst>
                                      </p:cBhvr>
                                      <p:to>
                                        <p:strVal val="visible"/>
                                      </p:to>
                                    </p:set>
                                    <p:animEffect transition="in" filter="circle(in)">
                                      <p:cBhvr>
                                        <p:cTn id="15" dur="2000"/>
                                        <p:tgtEl>
                                          <p:spTgt spid="170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712"/>
                                        </p:tgtEl>
                                        <p:attrNameLst>
                                          <p:attrName>style.visibility</p:attrName>
                                        </p:attrNameLst>
                                      </p:cBhvr>
                                      <p:to>
                                        <p:strVal val="visible"/>
                                      </p:to>
                                    </p:set>
                                    <p:animEffect transition="in" filter="circle(in)">
                                      <p:cBhvr>
                                        <p:cTn id="18" dur="2000"/>
                                        <p:tgtEl>
                                          <p:spTgt spid="1712"/>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13"/>
                                        </p:tgtEl>
                                        <p:attrNameLst>
                                          <p:attrName>style.visibility</p:attrName>
                                        </p:attrNameLst>
                                      </p:cBhvr>
                                      <p:to>
                                        <p:strVal val="visible"/>
                                      </p:to>
                                    </p:set>
                                    <p:animEffect transition="in" filter="circle(in)">
                                      <p:cBhvr>
                                        <p:cTn id="21" dur="2000"/>
                                        <p:tgtEl>
                                          <p:spTgt spid="1713"/>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1704"/>
                                        </p:tgtEl>
                                        <p:attrNameLst>
                                          <p:attrName>style.visibility</p:attrName>
                                        </p:attrNameLst>
                                      </p:cBhvr>
                                      <p:to>
                                        <p:strVal val="visible"/>
                                      </p:to>
                                    </p:set>
                                    <p:animEffect transition="in" filter="circle(in)">
                                      <p:cBhvr>
                                        <p:cTn id="24" dur="2000"/>
                                        <p:tgtEl>
                                          <p:spTgt spid="170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95"/>
                                        </p:tgtEl>
                                        <p:attrNameLst>
                                          <p:attrName>style.visibility</p:attrName>
                                        </p:attrNameLst>
                                      </p:cBhvr>
                                      <p:to>
                                        <p:strVal val="visible"/>
                                      </p:to>
                                    </p:set>
                                    <p:animEffect transition="in" filter="wipe(down)">
                                      <p:cBhvr>
                                        <p:cTn id="29" dur="500"/>
                                        <p:tgtEl>
                                          <p:spTgt spid="169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96"/>
                                        </p:tgtEl>
                                        <p:attrNameLst>
                                          <p:attrName>style.visibility</p:attrName>
                                        </p:attrNameLst>
                                      </p:cBhvr>
                                      <p:to>
                                        <p:strVal val="visible"/>
                                      </p:to>
                                    </p:set>
                                    <p:animEffect transition="in" filter="wipe(down)">
                                      <p:cBhvr>
                                        <p:cTn id="32" dur="500"/>
                                        <p:tgtEl>
                                          <p:spTgt spid="169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709"/>
                                        </p:tgtEl>
                                        <p:attrNameLst>
                                          <p:attrName>style.visibility</p:attrName>
                                        </p:attrNameLst>
                                      </p:cBhvr>
                                      <p:to>
                                        <p:strVal val="visible"/>
                                      </p:to>
                                    </p:set>
                                    <p:animEffect transition="in" filter="wipe(down)">
                                      <p:cBhvr>
                                        <p:cTn id="37" dur="500"/>
                                        <p:tgtEl>
                                          <p:spTgt spid="170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721"/>
                                        </p:tgtEl>
                                        <p:attrNameLst>
                                          <p:attrName>style.visibility</p:attrName>
                                        </p:attrNameLst>
                                      </p:cBhvr>
                                      <p:to>
                                        <p:strVal val="visible"/>
                                      </p:to>
                                    </p:set>
                                    <p:animEffect transition="in" filter="wipe(down)">
                                      <p:cBhvr>
                                        <p:cTn id="40" dur="500"/>
                                        <p:tgtEl>
                                          <p:spTgt spid="172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720"/>
                                        </p:tgtEl>
                                        <p:attrNameLst>
                                          <p:attrName>style.visibility</p:attrName>
                                        </p:attrNameLst>
                                      </p:cBhvr>
                                      <p:to>
                                        <p:strVal val="visible"/>
                                      </p:to>
                                    </p:set>
                                    <p:animEffect transition="in" filter="wipe(down)">
                                      <p:cBhvr>
                                        <p:cTn id="43" dur="500"/>
                                        <p:tgtEl>
                                          <p:spTgt spid="17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08"/>
                                        </p:tgtEl>
                                        <p:attrNameLst>
                                          <p:attrName>style.visibility</p:attrName>
                                        </p:attrNameLst>
                                      </p:cBhvr>
                                      <p:to>
                                        <p:strVal val="visible"/>
                                      </p:to>
                                    </p:set>
                                    <p:animEffect transition="in" filter="wipe(down)">
                                      <p:cBhvr>
                                        <p:cTn id="46" dur="500"/>
                                        <p:tgtEl>
                                          <p:spTgt spid="170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91"/>
                                        </p:tgtEl>
                                        <p:attrNameLst>
                                          <p:attrName>style.visibility</p:attrName>
                                        </p:attrNameLst>
                                      </p:cBhvr>
                                      <p:to>
                                        <p:strVal val="visible"/>
                                      </p:to>
                                    </p:set>
                                    <p:animEffect transition="in" filter="wipe(down)">
                                      <p:cBhvr>
                                        <p:cTn id="51" dur="500"/>
                                        <p:tgtEl>
                                          <p:spTgt spid="1691"/>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692"/>
                                        </p:tgtEl>
                                        <p:attrNameLst>
                                          <p:attrName>style.visibility</p:attrName>
                                        </p:attrNameLst>
                                      </p:cBhvr>
                                      <p:to>
                                        <p:strVal val="visible"/>
                                      </p:to>
                                    </p:set>
                                    <p:animEffect transition="in" filter="wipe(down)">
                                      <p:cBhvr>
                                        <p:cTn id="54" dur="500"/>
                                        <p:tgtEl>
                                          <p:spTgt spid="1692"/>
                                        </p:tgtEl>
                                      </p:cBhvr>
                                    </p:animEffect>
                                  </p:childTnLst>
                                </p:cTn>
                              </p:par>
                            </p:childTnLst>
                          </p:cTn>
                        </p:par>
                      </p:childTnLst>
                    </p:cTn>
                  </p:par>
                  <p:par>
                    <p:cTn id="55" fill="hold">
                      <p:stCondLst>
                        <p:cond delay="indefinite"/>
                      </p:stCondLst>
                      <p:childTnLst>
                        <p:par>
                          <p:cTn id="56" fill="hold">
                            <p:stCondLst>
                              <p:cond delay="0"/>
                            </p:stCondLst>
                            <p:childTnLst>
                              <p:par>
                                <p:cTn id="57" presetID="6" presetClass="entr" presetSubtype="16" fill="hold" grpId="0" nodeType="clickEffect">
                                  <p:stCondLst>
                                    <p:cond delay="0"/>
                                  </p:stCondLst>
                                  <p:childTnLst>
                                    <p:set>
                                      <p:cBhvr>
                                        <p:cTn id="58" dur="1" fill="hold">
                                          <p:stCondLst>
                                            <p:cond delay="0"/>
                                          </p:stCondLst>
                                        </p:cTn>
                                        <p:tgtEl>
                                          <p:spTgt spid="1707"/>
                                        </p:tgtEl>
                                        <p:attrNameLst>
                                          <p:attrName>style.visibility</p:attrName>
                                        </p:attrNameLst>
                                      </p:cBhvr>
                                      <p:to>
                                        <p:strVal val="visible"/>
                                      </p:to>
                                    </p:set>
                                    <p:animEffect transition="in" filter="circle(in)">
                                      <p:cBhvr>
                                        <p:cTn id="59" dur="2000"/>
                                        <p:tgtEl>
                                          <p:spTgt spid="1707"/>
                                        </p:tgtEl>
                                      </p:cBhvr>
                                    </p:animEffect>
                                  </p:childTnLst>
                                </p:cTn>
                              </p:par>
                              <p:par>
                                <p:cTn id="60" presetID="6" presetClass="entr" presetSubtype="16" fill="hold" grpId="0" nodeType="withEffect">
                                  <p:stCondLst>
                                    <p:cond delay="0"/>
                                  </p:stCondLst>
                                  <p:childTnLst>
                                    <p:set>
                                      <p:cBhvr>
                                        <p:cTn id="61" dur="1" fill="hold">
                                          <p:stCondLst>
                                            <p:cond delay="0"/>
                                          </p:stCondLst>
                                        </p:cTn>
                                        <p:tgtEl>
                                          <p:spTgt spid="1715"/>
                                        </p:tgtEl>
                                        <p:attrNameLst>
                                          <p:attrName>style.visibility</p:attrName>
                                        </p:attrNameLst>
                                      </p:cBhvr>
                                      <p:to>
                                        <p:strVal val="visible"/>
                                      </p:to>
                                    </p:set>
                                    <p:animEffect transition="in" filter="circle(in)">
                                      <p:cBhvr>
                                        <p:cTn id="62" dur="2000"/>
                                        <p:tgtEl>
                                          <p:spTgt spid="1715"/>
                                        </p:tgtEl>
                                      </p:cBhvr>
                                    </p:animEffect>
                                  </p:childTnLst>
                                </p:cTn>
                              </p:par>
                              <p:par>
                                <p:cTn id="63" presetID="6" presetClass="entr" presetSubtype="16" fill="hold" grpId="0" nodeType="withEffect">
                                  <p:stCondLst>
                                    <p:cond delay="0"/>
                                  </p:stCondLst>
                                  <p:childTnLst>
                                    <p:set>
                                      <p:cBhvr>
                                        <p:cTn id="64" dur="1" fill="hold">
                                          <p:stCondLst>
                                            <p:cond delay="0"/>
                                          </p:stCondLst>
                                        </p:cTn>
                                        <p:tgtEl>
                                          <p:spTgt spid="1714"/>
                                        </p:tgtEl>
                                        <p:attrNameLst>
                                          <p:attrName>style.visibility</p:attrName>
                                        </p:attrNameLst>
                                      </p:cBhvr>
                                      <p:to>
                                        <p:strVal val="visible"/>
                                      </p:to>
                                    </p:set>
                                    <p:animEffect transition="in" filter="circle(in)">
                                      <p:cBhvr>
                                        <p:cTn id="65" dur="2000"/>
                                        <p:tgtEl>
                                          <p:spTgt spid="1714"/>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1706"/>
                                        </p:tgtEl>
                                        <p:attrNameLst>
                                          <p:attrName>style.visibility</p:attrName>
                                        </p:attrNameLst>
                                      </p:cBhvr>
                                      <p:to>
                                        <p:strVal val="visible"/>
                                      </p:to>
                                    </p:set>
                                    <p:animEffect transition="in" filter="circle(in)">
                                      <p:cBhvr>
                                        <p:cTn id="68" dur="2000"/>
                                        <p:tgtEl>
                                          <p:spTgt spid="170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1697"/>
                                        </p:tgtEl>
                                        <p:attrNameLst>
                                          <p:attrName>style.visibility</p:attrName>
                                        </p:attrNameLst>
                                      </p:cBhvr>
                                      <p:to>
                                        <p:strVal val="visible"/>
                                      </p:to>
                                    </p:set>
                                    <p:animEffect transition="in" filter="wipe(down)">
                                      <p:cBhvr>
                                        <p:cTn id="73" dur="500"/>
                                        <p:tgtEl>
                                          <p:spTgt spid="169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698"/>
                                        </p:tgtEl>
                                        <p:attrNameLst>
                                          <p:attrName>style.visibility</p:attrName>
                                        </p:attrNameLst>
                                      </p:cBhvr>
                                      <p:to>
                                        <p:strVal val="visible"/>
                                      </p:to>
                                    </p:set>
                                    <p:animEffect transition="in" filter="wipe(down)">
                                      <p:cBhvr>
                                        <p:cTn id="76" dur="500"/>
                                        <p:tgtEl>
                                          <p:spTgt spid="169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711"/>
                                        </p:tgtEl>
                                        <p:attrNameLst>
                                          <p:attrName>style.visibility</p:attrName>
                                        </p:attrNameLst>
                                      </p:cBhvr>
                                      <p:to>
                                        <p:strVal val="visible"/>
                                      </p:to>
                                    </p:set>
                                    <p:animEffect transition="in" filter="wipe(down)">
                                      <p:cBhvr>
                                        <p:cTn id="81" dur="500"/>
                                        <p:tgtEl>
                                          <p:spTgt spid="171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718"/>
                                        </p:tgtEl>
                                        <p:attrNameLst>
                                          <p:attrName>style.visibility</p:attrName>
                                        </p:attrNameLst>
                                      </p:cBhvr>
                                      <p:to>
                                        <p:strVal val="visible"/>
                                      </p:to>
                                    </p:set>
                                    <p:animEffect transition="in" filter="wipe(down)">
                                      <p:cBhvr>
                                        <p:cTn id="84" dur="500"/>
                                        <p:tgtEl>
                                          <p:spTgt spid="171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719"/>
                                        </p:tgtEl>
                                        <p:attrNameLst>
                                          <p:attrName>style.visibility</p:attrName>
                                        </p:attrNameLst>
                                      </p:cBhvr>
                                      <p:to>
                                        <p:strVal val="visible"/>
                                      </p:to>
                                    </p:set>
                                    <p:animEffect transition="in" filter="wipe(down)">
                                      <p:cBhvr>
                                        <p:cTn id="87" dur="500"/>
                                        <p:tgtEl>
                                          <p:spTgt spid="171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710"/>
                                        </p:tgtEl>
                                        <p:attrNameLst>
                                          <p:attrName>style.visibility</p:attrName>
                                        </p:attrNameLst>
                                      </p:cBhvr>
                                      <p:to>
                                        <p:strVal val="visible"/>
                                      </p:to>
                                    </p:set>
                                    <p:animEffect transition="in" filter="wipe(down)">
                                      <p:cBhvr>
                                        <p:cTn id="90" dur="500"/>
                                        <p:tgtEl>
                                          <p:spTgt spid="171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1699"/>
                                        </p:tgtEl>
                                        <p:attrNameLst>
                                          <p:attrName>style.visibility</p:attrName>
                                        </p:attrNameLst>
                                      </p:cBhvr>
                                      <p:to>
                                        <p:strVal val="visible"/>
                                      </p:to>
                                    </p:set>
                                    <p:animEffect transition="in" filter="wipe(down)">
                                      <p:cBhvr>
                                        <p:cTn id="95" dur="500"/>
                                        <p:tgtEl>
                                          <p:spTgt spid="169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700"/>
                                        </p:tgtEl>
                                        <p:attrNameLst>
                                          <p:attrName>style.visibility</p:attrName>
                                        </p:attrNameLst>
                                      </p:cBhvr>
                                      <p:to>
                                        <p:strVal val="visible"/>
                                      </p:to>
                                    </p:set>
                                    <p:animEffect transition="in" filter="wipe(down)">
                                      <p:cBhvr>
                                        <p:cTn id="98" dur="500"/>
                                        <p:tgtEl>
                                          <p:spTgt spid="1700"/>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ntr" presetSubtype="16" fill="hold" grpId="0" nodeType="clickEffect">
                                  <p:stCondLst>
                                    <p:cond delay="0"/>
                                  </p:stCondLst>
                                  <p:childTnLst>
                                    <p:set>
                                      <p:cBhvr>
                                        <p:cTn id="102" dur="1" fill="hold">
                                          <p:stCondLst>
                                            <p:cond delay="0"/>
                                          </p:stCondLst>
                                        </p:cTn>
                                        <p:tgtEl>
                                          <p:spTgt spid="1702"/>
                                        </p:tgtEl>
                                        <p:attrNameLst>
                                          <p:attrName>style.visibility</p:attrName>
                                        </p:attrNameLst>
                                      </p:cBhvr>
                                      <p:to>
                                        <p:strVal val="visible"/>
                                      </p:to>
                                    </p:set>
                                    <p:animEffect transition="in" filter="circle(in)">
                                      <p:cBhvr>
                                        <p:cTn id="103" dur="2000"/>
                                        <p:tgtEl>
                                          <p:spTgt spid="1702"/>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1703"/>
                                        </p:tgtEl>
                                        <p:attrNameLst>
                                          <p:attrName>style.visibility</p:attrName>
                                        </p:attrNameLst>
                                      </p:cBhvr>
                                      <p:to>
                                        <p:strVal val="visible"/>
                                      </p:to>
                                    </p:set>
                                    <p:animEffect transition="in" filter="circle(in)">
                                      <p:cBhvr>
                                        <p:cTn id="106" dur="2000"/>
                                        <p:tgtEl>
                                          <p:spTgt spid="1703"/>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1716"/>
                                        </p:tgtEl>
                                        <p:attrNameLst>
                                          <p:attrName>style.visibility</p:attrName>
                                        </p:attrNameLst>
                                      </p:cBhvr>
                                      <p:to>
                                        <p:strVal val="visible"/>
                                      </p:to>
                                    </p:set>
                                    <p:animEffect transition="in" filter="circle(in)">
                                      <p:cBhvr>
                                        <p:cTn id="109" dur="2000"/>
                                        <p:tgtEl>
                                          <p:spTgt spid="1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1" grpId="0" animBg="1"/>
      <p:bldP spid="1692" grpId="0" animBg="1"/>
      <p:bldP spid="1693" grpId="0" animBg="1"/>
      <p:bldP spid="1694" grpId="0" animBg="1"/>
      <p:bldP spid="1695" grpId="0" animBg="1"/>
      <p:bldP spid="1696" grpId="0" animBg="1"/>
      <p:bldP spid="1697" grpId="0" animBg="1"/>
      <p:bldP spid="1698" grpId="0" animBg="1"/>
      <p:bldP spid="1699" grpId="0" animBg="1"/>
      <p:bldP spid="1700" grpId="0" animBg="1"/>
      <p:bldP spid="1702" grpId="0" animBg="1"/>
      <p:bldP spid="1703" grpId="0" animBg="1"/>
      <p:bldP spid="1704" grpId="0" animBg="1"/>
      <p:bldP spid="1705" grpId="0" animBg="1"/>
      <p:bldP spid="1706" grpId="0" animBg="1"/>
      <p:bldP spid="1707" grpId="0" animBg="1"/>
      <p:bldP spid="1708" grpId="0" animBg="1"/>
      <p:bldP spid="1709" grpId="0" animBg="1"/>
      <p:bldP spid="1710" grpId="0" animBg="1"/>
      <p:bldP spid="1711" grpId="0" animBg="1"/>
      <p:bldP spid="1712" grpId="0"/>
      <p:bldP spid="1713" grpId="0"/>
      <p:bldP spid="1714" grpId="0"/>
      <p:bldP spid="1715" grpId="0"/>
      <p:bldP spid="1716" grpId="0"/>
      <p:bldP spid="1718" grpId="0"/>
      <p:bldP spid="1719" grpId="0"/>
      <p:bldP spid="1720" grpId="0"/>
      <p:bldP spid="17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922049D-B2D5-3A05-84D2-F7A8C3E775FA}"/>
              </a:ext>
            </a:extLst>
          </p:cNvPr>
          <p:cNvGraphicFramePr>
            <a:graphicFrameLocks noGrp="1"/>
          </p:cNvGraphicFramePr>
          <p:nvPr>
            <p:extLst>
              <p:ext uri="{D42A27DB-BD31-4B8C-83A1-F6EECF244321}">
                <p14:modId xmlns:p14="http://schemas.microsoft.com/office/powerpoint/2010/main" val="4085551137"/>
              </p:ext>
            </p:extLst>
          </p:nvPr>
        </p:nvGraphicFramePr>
        <p:xfrm>
          <a:off x="193287" y="200722"/>
          <a:ext cx="8809463" cy="4750205"/>
        </p:xfrm>
        <a:graphic>
          <a:graphicData uri="http://schemas.openxmlformats.org/drawingml/2006/table">
            <a:tbl>
              <a:tblPr firstRow="1" bandRow="1">
                <a:tableStyleId>{7DF18680-E054-41AD-8BC1-D1AEF772440D}</a:tableStyleId>
              </a:tblPr>
              <a:tblGrid>
                <a:gridCol w="3669715">
                  <a:extLst>
                    <a:ext uri="{9D8B030D-6E8A-4147-A177-3AD203B41FA5}">
                      <a16:colId xmlns:a16="http://schemas.microsoft.com/office/drawing/2014/main" val="3830198866"/>
                    </a:ext>
                  </a:extLst>
                </a:gridCol>
                <a:gridCol w="5139748">
                  <a:extLst>
                    <a:ext uri="{9D8B030D-6E8A-4147-A177-3AD203B41FA5}">
                      <a16:colId xmlns:a16="http://schemas.microsoft.com/office/drawing/2014/main" val="2583410100"/>
                    </a:ext>
                  </a:extLst>
                </a:gridCol>
              </a:tblGrid>
              <a:tr h="405617">
                <a:tc>
                  <a:txBody>
                    <a:bodyPr/>
                    <a:lstStyle/>
                    <a:p>
                      <a:pPr algn="ctr"/>
                      <a:r>
                        <a:rPr lang="en-US" dirty="0"/>
                        <a:t>Model Name</a:t>
                      </a:r>
                    </a:p>
                  </a:txBody>
                  <a:tcPr/>
                </a:tc>
                <a:tc>
                  <a:txBody>
                    <a:bodyPr/>
                    <a:lstStyle/>
                    <a:p>
                      <a:pPr algn="ctr"/>
                      <a:r>
                        <a:rPr lang="en-US" dirty="0"/>
                        <a:t>Parameters</a:t>
                      </a:r>
                    </a:p>
                  </a:txBody>
                  <a:tcPr/>
                </a:tc>
                <a:extLst>
                  <a:ext uri="{0D108BD9-81ED-4DB2-BD59-A6C34878D82A}">
                    <a16:rowId xmlns:a16="http://schemas.microsoft.com/office/drawing/2014/main" val="4093065155"/>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LinearRegression</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r>
                        <a:rPr lang="en-US" dirty="0"/>
                        <a:t>default</a:t>
                      </a:r>
                    </a:p>
                  </a:txBody>
                  <a:tcPr/>
                </a:tc>
                <a:extLst>
                  <a:ext uri="{0D108BD9-81ED-4DB2-BD59-A6C34878D82A}">
                    <a16:rowId xmlns:a16="http://schemas.microsoft.com/office/drawing/2014/main" val="3342604919"/>
                  </a:ext>
                </a:extLst>
              </a:tr>
              <a:tr h="46632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Lasso</a:t>
                      </a:r>
                      <a:r>
                        <a:rPr lang="en-US" dirty="0"/>
                        <a:t>()</a:t>
                      </a:r>
                    </a:p>
                  </a:txBody>
                  <a:tcPr/>
                </a:tc>
                <a:tc>
                  <a:txBody>
                    <a:bodyPr/>
                    <a:lstStyle/>
                    <a:p>
                      <a:r>
                        <a:rPr lang="en-US" dirty="0"/>
                        <a:t>default</a:t>
                      </a:r>
                    </a:p>
                  </a:txBody>
                  <a:tcPr/>
                </a:tc>
                <a:extLst>
                  <a:ext uri="{0D108BD9-81ED-4DB2-BD59-A6C34878D82A}">
                    <a16:rowId xmlns:a16="http://schemas.microsoft.com/office/drawing/2014/main" val="2439602923"/>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ElasticNet</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l1_ratio=0.2</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135311159"/>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SVR()</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kernel="</a:t>
                      </a:r>
                      <a:r>
                        <a:rPr lang="en-US" sz="1400" b="0" u="none" strike="noStrike" cap="none" dirty="0" err="1">
                          <a:solidFill>
                            <a:schemeClr val="dk1"/>
                          </a:solidFill>
                          <a:effectLst/>
                          <a:sym typeface="Arial"/>
                        </a:rPr>
                        <a:t>rbf</a:t>
                      </a:r>
                      <a:r>
                        <a:rPr lang="en-US" sz="1400" b="0" u="none" strike="noStrike" cap="none" dirty="0">
                          <a:solidFill>
                            <a:schemeClr val="dk1"/>
                          </a:solidFill>
                          <a:effectLst/>
                          <a:sym typeface="Arial"/>
                        </a:rPr>
                        <a:t>", degree=3, C=0.1</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4267318880"/>
                  </a:ext>
                </a:extLst>
              </a:tr>
              <a:tr h="63332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RandomForestRegressor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=4, </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=7, </a:t>
                      </a:r>
                      <a:r>
                        <a:rPr lang="en-US" sz="1400" b="0" u="none" strike="noStrike" cap="none" dirty="0" err="1">
                          <a:solidFill>
                            <a:schemeClr val="dk1"/>
                          </a:solidFill>
                          <a:effectLst/>
                          <a:sym typeface="Arial"/>
                        </a:rPr>
                        <a:t>max_leaf_nodes</a:t>
                      </a:r>
                      <a:r>
                        <a:rPr lang="en-US" sz="1400" b="0" u="none" strike="noStrike" cap="none" dirty="0">
                          <a:solidFill>
                            <a:schemeClr val="dk1"/>
                          </a:solidFill>
                          <a:effectLst/>
                          <a:sym typeface="Arial"/>
                        </a:rPr>
                        <a:t>=20</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968779529"/>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AdaBoostRegressor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learning_rate</a:t>
                      </a:r>
                      <a:r>
                        <a:rPr lang="en-US" sz="1400" b="0" u="none" strike="noStrike" cap="none" dirty="0">
                          <a:solidFill>
                            <a:schemeClr val="dk1"/>
                          </a:solidFill>
                          <a:effectLst/>
                          <a:sym typeface="Arial"/>
                        </a:rPr>
                        <a:t>=0.1</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1721595444"/>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BaggingRegressor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n_estimators</a:t>
                      </a:r>
                      <a:r>
                        <a:rPr lang="en-US" sz="1400" b="0" u="none" strike="noStrike" cap="none" dirty="0">
                          <a:solidFill>
                            <a:schemeClr val="dk1"/>
                          </a:solidFill>
                          <a:effectLst/>
                          <a:sym typeface="Arial"/>
                        </a:rPr>
                        <a:t>=14</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1706304"/>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GradientBoostingRegressor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=3</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428544823"/>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DecisionTreeRegressor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=6, </a:t>
                      </a: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=5</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1805015927"/>
                  </a:ext>
                </a:extLst>
              </a:tr>
              <a:tr h="40561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KNeighborsRegressor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t>n_neighbors</a:t>
                      </a:r>
                      <a:r>
                        <a:rPr lang="en-US" dirty="0"/>
                        <a:t>=4</a:t>
                      </a:r>
                    </a:p>
                  </a:txBody>
                  <a:tcPr/>
                </a:tc>
                <a:extLst>
                  <a:ext uri="{0D108BD9-81ED-4DB2-BD59-A6C34878D82A}">
                    <a16:rowId xmlns:a16="http://schemas.microsoft.com/office/drawing/2014/main" val="4160344067"/>
                  </a:ext>
                </a:extLst>
              </a:tr>
            </a:tbl>
          </a:graphicData>
        </a:graphic>
      </p:graphicFrame>
    </p:spTree>
    <p:extLst>
      <p:ext uri="{BB962C8B-B14F-4D97-AF65-F5344CB8AC3E}">
        <p14:creationId xmlns:p14="http://schemas.microsoft.com/office/powerpoint/2010/main" val="2091188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C922049D-B2D5-3A05-84D2-F7A8C3E775FA}"/>
              </a:ext>
            </a:extLst>
          </p:cNvPr>
          <p:cNvGraphicFramePr>
            <a:graphicFrameLocks noGrp="1"/>
          </p:cNvGraphicFramePr>
          <p:nvPr>
            <p:extLst>
              <p:ext uri="{D42A27DB-BD31-4B8C-83A1-F6EECF244321}">
                <p14:modId xmlns:p14="http://schemas.microsoft.com/office/powerpoint/2010/main" val="3669735840"/>
              </p:ext>
            </p:extLst>
          </p:nvPr>
        </p:nvGraphicFramePr>
        <p:xfrm>
          <a:off x="163551" y="159835"/>
          <a:ext cx="8816898" cy="4841659"/>
        </p:xfrm>
        <a:graphic>
          <a:graphicData uri="http://schemas.openxmlformats.org/drawingml/2006/table">
            <a:tbl>
              <a:tblPr firstRow="1" bandRow="1">
                <a:tableStyleId>{7DF18680-E054-41AD-8BC1-D1AEF772440D}</a:tableStyleId>
              </a:tblPr>
              <a:tblGrid>
                <a:gridCol w="2601951">
                  <a:extLst>
                    <a:ext uri="{9D8B030D-6E8A-4147-A177-3AD203B41FA5}">
                      <a16:colId xmlns:a16="http://schemas.microsoft.com/office/drawing/2014/main" val="3830198866"/>
                    </a:ext>
                  </a:extLst>
                </a:gridCol>
                <a:gridCol w="6214947">
                  <a:extLst>
                    <a:ext uri="{9D8B030D-6E8A-4147-A177-3AD203B41FA5}">
                      <a16:colId xmlns:a16="http://schemas.microsoft.com/office/drawing/2014/main" val="2583410100"/>
                    </a:ext>
                  </a:extLst>
                </a:gridCol>
              </a:tblGrid>
              <a:tr h="360978">
                <a:tc>
                  <a:txBody>
                    <a:bodyPr/>
                    <a:lstStyle/>
                    <a:p>
                      <a:pPr algn="ctr"/>
                      <a:r>
                        <a:rPr lang="en-US" dirty="0"/>
                        <a:t>Model Name</a:t>
                      </a:r>
                    </a:p>
                  </a:txBody>
                  <a:tcPr/>
                </a:tc>
                <a:tc>
                  <a:txBody>
                    <a:bodyPr/>
                    <a:lstStyle/>
                    <a:p>
                      <a:pPr algn="ctr"/>
                      <a:r>
                        <a:rPr lang="en-US" dirty="0"/>
                        <a:t>Parameters</a:t>
                      </a:r>
                    </a:p>
                  </a:txBody>
                  <a:tcPr/>
                </a:tc>
                <a:extLst>
                  <a:ext uri="{0D108BD9-81ED-4DB2-BD59-A6C34878D82A}">
                    <a16:rowId xmlns:a16="http://schemas.microsoft.com/office/drawing/2014/main" val="4093065155"/>
                  </a:ext>
                </a:extLst>
              </a:tr>
              <a:tr h="3609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LGBM</a:t>
                      </a: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=5, </a:t>
                      </a:r>
                      <a:r>
                        <a:rPr lang="en-US" sz="1400" b="0" u="none" strike="noStrike" cap="none" dirty="0" err="1">
                          <a:solidFill>
                            <a:schemeClr val="dk1"/>
                          </a:solidFill>
                          <a:effectLst/>
                          <a:sym typeface="Arial"/>
                        </a:rPr>
                        <a:t>learning_rate</a:t>
                      </a:r>
                      <a:r>
                        <a:rPr lang="en-US" sz="1400" b="0" u="none" strike="noStrike" cap="none" dirty="0">
                          <a:solidFill>
                            <a:schemeClr val="dk1"/>
                          </a:solidFill>
                          <a:effectLst/>
                          <a:sym typeface="Arial"/>
                        </a:rPr>
                        <a:t>=0.1</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439602923"/>
                  </a:ext>
                </a:extLst>
              </a:tr>
              <a:tr h="36097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XGBRegressor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r>
                        <a:rPr lang="en-US" sz="1400" b="0" u="none" strike="noStrike" cap="none" dirty="0" err="1">
                          <a:solidFill>
                            <a:schemeClr val="dk1"/>
                          </a:solidFill>
                          <a:effectLst/>
                          <a:sym typeface="Arial"/>
                        </a:rPr>
                        <a:t>n_estimators</a:t>
                      </a:r>
                      <a:r>
                        <a:rPr lang="en-US" sz="1400" b="0" u="none" strike="noStrike" cap="none" dirty="0">
                          <a:solidFill>
                            <a:schemeClr val="dk1"/>
                          </a:solidFill>
                          <a:effectLst/>
                          <a:sym typeface="Arial"/>
                        </a:rPr>
                        <a:t>=300, </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=7</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135311159"/>
                  </a:ext>
                </a:extLst>
              </a:tr>
              <a:tr h="97005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DeepNeural</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Layer 1: Dense(128, activation='</a:t>
                      </a:r>
                      <a:r>
                        <a:rPr lang="en-US" sz="1400" b="0" u="none" strike="noStrike" cap="none" dirty="0" err="1">
                          <a:solidFill>
                            <a:schemeClr val="dk1"/>
                          </a:solidFill>
                          <a:effectLst/>
                          <a:sym typeface="Arial"/>
                        </a:rPr>
                        <a:t>relu</a:t>
                      </a:r>
                      <a:r>
                        <a:rPr lang="en-US" sz="1400" b="0" u="none" strike="noStrike" cap="none" dirty="0">
                          <a:solidFill>
                            <a:schemeClr val="dk1"/>
                          </a:solidFill>
                          <a:effectLst/>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Layer 2: Dense(64, activation='</a:t>
                      </a:r>
                      <a:r>
                        <a:rPr lang="en-US" sz="1400" b="0" u="none" strike="noStrike" cap="none" dirty="0" err="1">
                          <a:solidFill>
                            <a:schemeClr val="dk1"/>
                          </a:solidFill>
                          <a:effectLst/>
                          <a:sym typeface="Arial"/>
                        </a:rPr>
                        <a:t>relu</a:t>
                      </a:r>
                      <a:r>
                        <a:rPr lang="en-US" sz="1400" b="0" u="none" strike="noStrike" cap="none" dirty="0">
                          <a:solidFill>
                            <a:schemeClr val="dk1"/>
                          </a:solidFill>
                          <a:effectLst/>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Layer 3: Dense(32, activation='</a:t>
                      </a:r>
                      <a:r>
                        <a:rPr lang="en-US" sz="1400" b="0" u="none" strike="noStrike" cap="none" dirty="0" err="1">
                          <a:solidFill>
                            <a:schemeClr val="dk1"/>
                          </a:solidFill>
                          <a:effectLst/>
                          <a:sym typeface="Arial"/>
                        </a:rPr>
                        <a:t>relu</a:t>
                      </a:r>
                      <a:r>
                        <a:rPr lang="en-US" sz="1400" b="0" u="none" strike="noStrike" cap="none" dirty="0">
                          <a:solidFill>
                            <a:schemeClr val="dk1"/>
                          </a:solidFill>
                          <a:effectLst/>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a:solidFill>
                            <a:schemeClr val="dk1"/>
                          </a:solidFill>
                          <a:effectLst/>
                          <a:sym typeface="Arial"/>
                        </a:rPr>
                        <a:t>Layer 4: Dense(1, activation="linear")</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4267318880"/>
                  </a:ext>
                </a:extLst>
              </a:tr>
              <a:tr h="56363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RandomForestRegressor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=4, </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=7, </a:t>
                      </a:r>
                      <a:r>
                        <a:rPr lang="en-US" sz="1400" b="0" u="none" strike="noStrike" cap="none" dirty="0" err="1">
                          <a:solidFill>
                            <a:schemeClr val="dk1"/>
                          </a:solidFill>
                          <a:effectLst/>
                          <a:sym typeface="Arial"/>
                        </a:rPr>
                        <a:t>max_leaf_nodes</a:t>
                      </a:r>
                      <a:r>
                        <a:rPr lang="en-US" sz="1400" b="0" u="none" strike="noStrike" cap="none" dirty="0">
                          <a:solidFill>
                            <a:schemeClr val="dk1"/>
                          </a:solidFill>
                          <a:effectLst/>
                          <a:sym typeface="Arial"/>
                        </a:rPr>
                        <a:t>=20</a:t>
                      </a:r>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2968779529"/>
                  </a:ext>
                </a:extLst>
              </a:tr>
              <a:tr h="1846232">
                <a:tc>
                  <a:txBody>
                    <a:bodyPr/>
                    <a:lstStyle/>
                    <a:p>
                      <a:r>
                        <a:rPr lang="en-US" sz="1400" b="0" u="none" strike="noStrike" cap="none" dirty="0" err="1">
                          <a:solidFill>
                            <a:schemeClr val="dk1"/>
                          </a:solidFill>
                          <a:effectLst/>
                          <a:sym typeface="Arial"/>
                        </a:rPr>
                        <a:t>VotingRegressor</a:t>
                      </a:r>
                      <a:r>
                        <a:rPr lang="en-US" sz="1400" b="0" u="none" strike="noStrike" cap="none" dirty="0">
                          <a:solidFill>
                            <a:schemeClr val="dk1"/>
                          </a:solidFill>
                          <a:effectLst/>
                          <a:sym typeface="Arial"/>
                        </a:rPr>
                        <a:t>()</a:t>
                      </a:r>
                      <a:endParaRPr lang="en-US" sz="1400" b="0" i="0" u="none" strike="noStrike" cap="none" dirty="0">
                        <a:solidFill>
                          <a:schemeClr val="dk1"/>
                        </a:solidFill>
                        <a:effectLst/>
                        <a:latin typeface="+mn-lt"/>
                        <a:ea typeface="+mn-ea"/>
                        <a:cs typeface="+mn-cs"/>
                        <a:sym typeface="Arial"/>
                      </a:endParaRPr>
                    </a:p>
                  </a:txBody>
                  <a:tcPr/>
                </a:tc>
                <a:tc>
                  <a:txBody>
                    <a:bodyPr/>
                    <a:lstStyle/>
                    <a:p>
                      <a:r>
                        <a:rPr lang="en-US" sz="1400" b="0" u="none" strike="noStrike" cap="none" dirty="0" err="1">
                          <a:solidFill>
                            <a:schemeClr val="dk1"/>
                          </a:solidFill>
                          <a:effectLst/>
                          <a:sym typeface="Arial"/>
                        </a:rPr>
                        <a:t>AdaBoostRegressor</a:t>
                      </a:r>
                      <a:r>
                        <a:rPr lang="en-US" sz="1400" b="0" u="none" strike="noStrike" cap="none" dirty="0">
                          <a:solidFill>
                            <a:schemeClr val="dk1"/>
                          </a:solidFill>
                          <a:effectLst/>
                          <a:sym typeface="Arial"/>
                        </a:rPr>
                        <a:t>(</a:t>
                      </a:r>
                      <a:r>
                        <a:rPr lang="en-US" sz="1400" b="0" u="none" strike="noStrike" cap="none" dirty="0" err="1">
                          <a:solidFill>
                            <a:schemeClr val="dk1"/>
                          </a:solidFill>
                          <a:effectLst/>
                          <a:sym typeface="Arial"/>
                        </a:rPr>
                        <a:t>learning_rate</a:t>
                      </a:r>
                      <a:r>
                        <a:rPr lang="en-US" sz="1400" b="0" u="none" strike="noStrike" cap="none" dirty="0">
                          <a:solidFill>
                            <a:schemeClr val="dk1"/>
                          </a:solidFill>
                          <a:effectLst/>
                          <a:sym typeface="Arial"/>
                        </a:rPr>
                        <a:t>=0.1)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BaggingRegressor</a:t>
                      </a:r>
                      <a:r>
                        <a:rPr lang="en-US" sz="1400" b="0" u="none" strike="noStrike" cap="none" dirty="0">
                          <a:solidFill>
                            <a:schemeClr val="dk1"/>
                          </a:solidFill>
                          <a:effectLst/>
                          <a:sym typeface="Arial"/>
                        </a:rPr>
                        <a:t>(</a:t>
                      </a:r>
                      <a:r>
                        <a:rPr lang="en-US" sz="1400" b="0" u="none" strike="noStrike" cap="none" dirty="0" err="1">
                          <a:solidFill>
                            <a:schemeClr val="dk1"/>
                          </a:solidFill>
                          <a:effectLst/>
                          <a:sym typeface="Arial"/>
                        </a:rPr>
                        <a:t>n_estimators</a:t>
                      </a:r>
                      <a:r>
                        <a:rPr lang="en-US" sz="1400" b="0" u="none" strike="noStrike" cap="none" dirty="0">
                          <a:solidFill>
                            <a:schemeClr val="dk1"/>
                          </a:solidFill>
                          <a:effectLst/>
                          <a:sym typeface="Arial"/>
                        </a:rPr>
                        <a:t>=14)</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GradientBoostingRegressor</a:t>
                      </a:r>
                      <a:r>
                        <a:rPr lang="en-US" sz="1400" b="0" u="none" strike="noStrike" cap="none" dirty="0">
                          <a:solidFill>
                            <a:schemeClr val="dk1"/>
                          </a:solidFill>
                          <a:effectLst/>
                          <a:sym typeface="Arial"/>
                        </a:rPr>
                        <a:t>(</a:t>
                      </a: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=2, </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DecisionTreeRegressor</a:t>
                      </a:r>
                      <a:r>
                        <a:rPr lang="en-US" sz="1400" b="0" u="none" strike="noStrike" cap="none" dirty="0">
                          <a:solidFill>
                            <a:schemeClr val="dk1"/>
                          </a:solidFill>
                          <a:effectLst/>
                          <a:sym typeface="Arial"/>
                        </a:rPr>
                        <a:t>(</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=7, </a:t>
                      </a:r>
                      <a:r>
                        <a:rPr lang="en-US" sz="1400" b="0" u="none" strike="noStrike" cap="none" dirty="0" err="1">
                          <a:solidFill>
                            <a:schemeClr val="dk1"/>
                          </a:solidFill>
                          <a:effectLst/>
                          <a:sym typeface="Arial"/>
                        </a:rPr>
                        <a:t>min_samples_leaf</a:t>
                      </a:r>
                      <a:r>
                        <a:rPr lang="en-US" sz="1400" b="0" u="none" strike="noStrike" cap="none" dirty="0">
                          <a:solidFill>
                            <a:schemeClr val="dk1"/>
                          </a:solidFill>
                          <a:effectLst/>
                          <a:sym typeface="Arial"/>
                        </a:rPr>
                        <a:t>=3, </a:t>
                      </a:r>
                      <a:r>
                        <a:rPr lang="en-US" sz="1400" b="0" u="none" strike="noStrike" cap="none" dirty="0" err="1">
                          <a:solidFill>
                            <a:schemeClr val="dk1"/>
                          </a:solidFill>
                          <a:effectLst/>
                          <a:sym typeface="Arial"/>
                        </a:rPr>
                        <a:t>max_leaf_nodes</a:t>
                      </a:r>
                      <a:r>
                        <a:rPr lang="en-US" sz="1400" b="0" u="none" strike="noStrike" cap="none" dirty="0">
                          <a:solidFill>
                            <a:schemeClr val="dk1"/>
                          </a:solidFill>
                          <a:effectLst/>
                          <a:sym typeface="Arial"/>
                        </a:rPr>
                        <a:t>=15)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u="none" strike="noStrike" cap="none" dirty="0" err="1">
                          <a:solidFill>
                            <a:schemeClr val="dk1"/>
                          </a:solidFill>
                          <a:effectLst/>
                          <a:sym typeface="Arial"/>
                        </a:rPr>
                        <a:t>LGBMRegressor</a:t>
                      </a:r>
                      <a:r>
                        <a:rPr lang="en-US" sz="1400" b="0" u="none" strike="noStrike" cap="none" dirty="0">
                          <a:solidFill>
                            <a:schemeClr val="dk1"/>
                          </a:solidFill>
                          <a:effectLst/>
                          <a:sym typeface="Arial"/>
                        </a:rPr>
                        <a:t>(</a:t>
                      </a:r>
                      <a:r>
                        <a:rPr lang="en-US" sz="1400" b="0" u="none" strike="noStrike" cap="none" dirty="0" err="1">
                          <a:solidFill>
                            <a:schemeClr val="dk1"/>
                          </a:solidFill>
                          <a:effectLst/>
                          <a:sym typeface="Arial"/>
                        </a:rPr>
                        <a:t>max_depth</a:t>
                      </a:r>
                      <a:r>
                        <a:rPr lang="en-US" sz="1400" b="0" u="none" strike="noStrike" cap="none" dirty="0">
                          <a:solidFill>
                            <a:schemeClr val="dk1"/>
                          </a:solidFill>
                          <a:effectLst/>
                          <a:sym typeface="Arial"/>
                        </a:rPr>
                        <a:t>=5, </a:t>
                      </a:r>
                      <a:r>
                        <a:rPr lang="en-US" sz="1400" b="0" u="none" strike="noStrike" cap="none" dirty="0" err="1">
                          <a:solidFill>
                            <a:schemeClr val="dk1"/>
                          </a:solidFill>
                          <a:effectLst/>
                          <a:sym typeface="Arial"/>
                        </a:rPr>
                        <a:t>learning_rate</a:t>
                      </a:r>
                      <a:r>
                        <a:rPr lang="en-US" sz="1400" b="0" u="none" strike="noStrike" cap="none" dirty="0">
                          <a:solidFill>
                            <a:schemeClr val="dk1"/>
                          </a:solidFill>
                          <a:effectLst/>
                          <a:sym typeface="Arial"/>
                        </a:rPr>
                        <a:t>=0.1)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1400" b="0" u="none" strike="noStrike" cap="none" dirty="0">
                          <a:solidFill>
                            <a:schemeClr val="dk1"/>
                          </a:solidFill>
                          <a:effectLst/>
                          <a:sym typeface="Arial"/>
                        </a:rPr>
                        <a:t>XGBRegressor(n_estimators=300, max_depth=7)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u="none" strike="noStrike" cap="none" dirty="0">
                        <a:solidFill>
                          <a:schemeClr val="dk1"/>
                        </a:solidFill>
                        <a:effectLst/>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b="0" u="none" strike="noStrike" cap="none" dirty="0">
                        <a:solidFill>
                          <a:schemeClr val="dk1"/>
                        </a:solidFill>
                        <a:effectLst/>
                        <a:sym typeface="Arial"/>
                      </a:endParaRPr>
                    </a:p>
                    <a:p>
                      <a:endParaRPr lang="en-US" sz="1400" b="0" i="0" u="none" strike="noStrike" cap="none" dirty="0">
                        <a:solidFill>
                          <a:schemeClr val="dk1"/>
                        </a:solidFill>
                        <a:effectLst/>
                        <a:latin typeface="+mn-lt"/>
                        <a:ea typeface="+mn-ea"/>
                        <a:cs typeface="+mn-cs"/>
                        <a:sym typeface="Arial"/>
                      </a:endParaRPr>
                    </a:p>
                  </a:txBody>
                  <a:tcPr/>
                </a:tc>
                <a:extLst>
                  <a:ext uri="{0D108BD9-81ED-4DB2-BD59-A6C34878D82A}">
                    <a16:rowId xmlns:a16="http://schemas.microsoft.com/office/drawing/2014/main" val="1721595444"/>
                  </a:ext>
                </a:extLst>
              </a:tr>
            </a:tbl>
          </a:graphicData>
        </a:graphic>
      </p:graphicFrame>
    </p:spTree>
    <p:extLst>
      <p:ext uri="{BB962C8B-B14F-4D97-AF65-F5344CB8AC3E}">
        <p14:creationId xmlns:p14="http://schemas.microsoft.com/office/powerpoint/2010/main" val="163828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(SMAPE)</a:t>
            </a:r>
          </a:p>
        </p:txBody>
      </p:sp>
      <p:pic>
        <p:nvPicPr>
          <p:cNvPr id="4" name="Picture 3" descr="A picture containing text, screenshot, number, colorfulness&#10;&#10;Description automatically generated">
            <a:extLst>
              <a:ext uri="{FF2B5EF4-FFF2-40B4-BE49-F238E27FC236}">
                <a16:creationId xmlns:a16="http://schemas.microsoft.com/office/drawing/2014/main" id="{E4EB559A-0C38-B63E-CEDB-44D9C5212AD3}"/>
              </a:ext>
            </a:extLst>
          </p:cNvPr>
          <p:cNvPicPr>
            <a:picLocks noChangeAspect="1"/>
          </p:cNvPicPr>
          <p:nvPr/>
        </p:nvPicPr>
        <p:blipFill>
          <a:blip r:embed="rId3"/>
          <a:stretch>
            <a:fillRect/>
          </a:stretch>
        </p:blipFill>
        <p:spPr>
          <a:xfrm>
            <a:off x="231648" y="2758228"/>
            <a:ext cx="4675632" cy="1558544"/>
          </a:xfrm>
          <a:prstGeom prst="rect">
            <a:avLst/>
          </a:prstGeom>
        </p:spPr>
      </p:pic>
      <p:pic>
        <p:nvPicPr>
          <p:cNvPr id="8" name="Picture 7" descr="A picture containing text, screenshot, number, line&#10;&#10;Description automatically generated">
            <a:extLst>
              <a:ext uri="{FF2B5EF4-FFF2-40B4-BE49-F238E27FC236}">
                <a16:creationId xmlns:a16="http://schemas.microsoft.com/office/drawing/2014/main" id="{3B456CF5-2D9F-C84E-1303-A8520AF42A86}"/>
              </a:ext>
            </a:extLst>
          </p:cNvPr>
          <p:cNvPicPr>
            <a:picLocks noChangeAspect="1"/>
          </p:cNvPicPr>
          <p:nvPr/>
        </p:nvPicPr>
        <p:blipFill>
          <a:blip r:embed="rId4"/>
          <a:stretch>
            <a:fillRect/>
          </a:stretch>
        </p:blipFill>
        <p:spPr>
          <a:xfrm>
            <a:off x="182964" y="944626"/>
            <a:ext cx="4675632" cy="1558544"/>
          </a:xfrm>
          <a:prstGeom prst="rect">
            <a:avLst/>
          </a:prstGeom>
        </p:spPr>
      </p:pic>
      <p:pic>
        <p:nvPicPr>
          <p:cNvPr id="11" name="Picture 10" descr="A picture containing text, screenshot, line, number&#10;&#10;Description automatically generated">
            <a:extLst>
              <a:ext uri="{FF2B5EF4-FFF2-40B4-BE49-F238E27FC236}">
                <a16:creationId xmlns:a16="http://schemas.microsoft.com/office/drawing/2014/main" id="{371CA1BE-22BB-A76C-4890-3C293DF53D4E}"/>
              </a:ext>
            </a:extLst>
          </p:cNvPr>
          <p:cNvPicPr>
            <a:picLocks noChangeAspect="1"/>
          </p:cNvPicPr>
          <p:nvPr/>
        </p:nvPicPr>
        <p:blipFill>
          <a:blip r:embed="rId5"/>
          <a:stretch>
            <a:fillRect/>
          </a:stretch>
        </p:blipFill>
        <p:spPr>
          <a:xfrm>
            <a:off x="4572000" y="944626"/>
            <a:ext cx="4675632" cy="1558544"/>
          </a:xfrm>
          <a:prstGeom prst="rect">
            <a:avLst/>
          </a:prstGeom>
        </p:spPr>
      </p:pic>
      <p:pic>
        <p:nvPicPr>
          <p:cNvPr id="13" name="Picture 12" descr="A picture containing text, screenshot, number, colorfulness&#10;&#10;Description automatically generated">
            <a:extLst>
              <a:ext uri="{FF2B5EF4-FFF2-40B4-BE49-F238E27FC236}">
                <a16:creationId xmlns:a16="http://schemas.microsoft.com/office/drawing/2014/main" id="{83D31966-60E0-F2F4-E6A7-3A697FEA516C}"/>
              </a:ext>
            </a:extLst>
          </p:cNvPr>
          <p:cNvPicPr>
            <a:picLocks noChangeAspect="1"/>
          </p:cNvPicPr>
          <p:nvPr/>
        </p:nvPicPr>
        <p:blipFill>
          <a:blip r:embed="rId6"/>
          <a:stretch>
            <a:fillRect/>
          </a:stretch>
        </p:blipFill>
        <p:spPr>
          <a:xfrm>
            <a:off x="4572000" y="2709916"/>
            <a:ext cx="4675632" cy="1558544"/>
          </a:xfrm>
          <a:prstGeom prst="rect">
            <a:avLst/>
          </a:prstGeom>
        </p:spPr>
      </p:pic>
      <p:sp>
        <p:nvSpPr>
          <p:cNvPr id="15" name="TextBox 14">
            <a:extLst>
              <a:ext uri="{FF2B5EF4-FFF2-40B4-BE49-F238E27FC236}">
                <a16:creationId xmlns:a16="http://schemas.microsoft.com/office/drawing/2014/main" id="{D3162764-04D1-2ED8-2C41-B74EBF7821BC}"/>
              </a:ext>
            </a:extLst>
          </p:cNvPr>
          <p:cNvSpPr txBox="1"/>
          <p:nvPr/>
        </p:nvSpPr>
        <p:spPr>
          <a:xfrm>
            <a:off x="694986" y="4523518"/>
            <a:ext cx="8424588" cy="646331"/>
          </a:xfrm>
          <a:prstGeom prst="rect">
            <a:avLst/>
          </a:prstGeom>
          <a:noFill/>
        </p:spPr>
        <p:txBody>
          <a:bodyPr wrap="square">
            <a:spAutoFit/>
          </a:bodyPr>
          <a:lstStyle/>
          <a:p>
            <a:r>
              <a:rPr lang="en-US" sz="1200" b="1" dirty="0">
                <a:latin typeface="Fira Sans" panose="020B0503050000020004" pitchFamily="34" charset="0"/>
                <a:ea typeface="Fira Sans Medium"/>
                <a:cs typeface="Fira Sans Medium"/>
                <a:sym typeface="Fira Sans Medium"/>
              </a:rPr>
              <a:t>SMAPE (Symmetric Mean Absolute Percentage Error)  </a:t>
            </a:r>
            <a:r>
              <a:rPr lang="vi-VN" sz="1200" i="1" dirty="0">
                <a:solidFill>
                  <a:srgbClr val="383A42"/>
                </a:solidFill>
                <a:effectLst/>
                <a:latin typeface="Fira Sans" panose="020B0503050000020004" pitchFamily="34" charset="0"/>
              </a:rPr>
              <a:t>Đây là một chỉ số đo lường sự khác biệt phần trăm giữa giá trị thực tế và giá trị dự đoán của một biến số.</a:t>
            </a:r>
          </a:p>
          <a:p>
            <a:endParaRPr lang="en-US" sz="1200" dirty="0">
              <a:latin typeface="Fira Sans" panose="020B0503050000020004" pitchFamily="34" charset="0"/>
            </a:endParaRPr>
          </a:p>
        </p:txBody>
      </p:sp>
    </p:spTree>
    <p:extLst>
      <p:ext uri="{BB962C8B-B14F-4D97-AF65-F5344CB8AC3E}">
        <p14:creationId xmlns:p14="http://schemas.microsoft.com/office/powerpoint/2010/main" val="263638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(R2)</a:t>
            </a:r>
          </a:p>
        </p:txBody>
      </p:sp>
      <p:pic>
        <p:nvPicPr>
          <p:cNvPr id="3" name="Picture 2" descr="A picture containing text, colorfulness, line, number&#10;&#10;Description automatically generated">
            <a:extLst>
              <a:ext uri="{FF2B5EF4-FFF2-40B4-BE49-F238E27FC236}">
                <a16:creationId xmlns:a16="http://schemas.microsoft.com/office/drawing/2014/main" id="{F932716B-F022-90A2-DF06-40F8308CCF72}"/>
              </a:ext>
            </a:extLst>
          </p:cNvPr>
          <p:cNvPicPr>
            <a:picLocks noChangeAspect="1"/>
          </p:cNvPicPr>
          <p:nvPr/>
        </p:nvPicPr>
        <p:blipFill>
          <a:blip r:embed="rId3"/>
          <a:stretch>
            <a:fillRect/>
          </a:stretch>
        </p:blipFill>
        <p:spPr>
          <a:xfrm>
            <a:off x="309631" y="2652851"/>
            <a:ext cx="4572000" cy="1524000"/>
          </a:xfrm>
          <a:prstGeom prst="rect">
            <a:avLst/>
          </a:prstGeom>
        </p:spPr>
      </p:pic>
      <p:pic>
        <p:nvPicPr>
          <p:cNvPr id="6" name="Picture 5" descr="A picture containing text, screenshot, line, colorfulness&#10;&#10;Description automatically generated">
            <a:extLst>
              <a:ext uri="{FF2B5EF4-FFF2-40B4-BE49-F238E27FC236}">
                <a16:creationId xmlns:a16="http://schemas.microsoft.com/office/drawing/2014/main" id="{D1F8B903-9D7A-D30A-419D-DCEDA4DD828C}"/>
              </a:ext>
            </a:extLst>
          </p:cNvPr>
          <p:cNvPicPr>
            <a:picLocks noChangeAspect="1"/>
          </p:cNvPicPr>
          <p:nvPr/>
        </p:nvPicPr>
        <p:blipFill>
          <a:blip r:embed="rId4"/>
          <a:stretch>
            <a:fillRect/>
          </a:stretch>
        </p:blipFill>
        <p:spPr>
          <a:xfrm>
            <a:off x="419359" y="871172"/>
            <a:ext cx="4572000" cy="1524000"/>
          </a:xfrm>
          <a:prstGeom prst="rect">
            <a:avLst/>
          </a:prstGeom>
        </p:spPr>
      </p:pic>
      <p:pic>
        <p:nvPicPr>
          <p:cNvPr id="9" name="Picture 8" descr="A picture containing text, screenshot, line, plot&#10;&#10;Description automatically generated">
            <a:extLst>
              <a:ext uri="{FF2B5EF4-FFF2-40B4-BE49-F238E27FC236}">
                <a16:creationId xmlns:a16="http://schemas.microsoft.com/office/drawing/2014/main" id="{C7029FC2-AE93-CD8C-218C-1AB8C803CDFE}"/>
              </a:ext>
            </a:extLst>
          </p:cNvPr>
          <p:cNvPicPr>
            <a:picLocks noChangeAspect="1"/>
          </p:cNvPicPr>
          <p:nvPr/>
        </p:nvPicPr>
        <p:blipFill>
          <a:blip r:embed="rId5"/>
          <a:stretch>
            <a:fillRect/>
          </a:stretch>
        </p:blipFill>
        <p:spPr>
          <a:xfrm>
            <a:off x="4749676" y="898882"/>
            <a:ext cx="4572000" cy="1524000"/>
          </a:xfrm>
          <a:prstGeom prst="rect">
            <a:avLst/>
          </a:prstGeom>
        </p:spPr>
      </p:pic>
      <p:pic>
        <p:nvPicPr>
          <p:cNvPr id="12" name="Picture 11" descr="A picture containing text, screenshot, line, colorfulness&#10;&#10;Description automatically generated">
            <a:extLst>
              <a:ext uri="{FF2B5EF4-FFF2-40B4-BE49-F238E27FC236}">
                <a16:creationId xmlns:a16="http://schemas.microsoft.com/office/drawing/2014/main" id="{80E02579-E83A-4D11-EE1A-4A16D4C19A61}"/>
              </a:ext>
            </a:extLst>
          </p:cNvPr>
          <p:cNvPicPr>
            <a:picLocks noChangeAspect="1"/>
          </p:cNvPicPr>
          <p:nvPr/>
        </p:nvPicPr>
        <p:blipFill>
          <a:blip r:embed="rId6"/>
          <a:stretch>
            <a:fillRect/>
          </a:stretch>
        </p:blipFill>
        <p:spPr>
          <a:xfrm>
            <a:off x="4749676" y="2652851"/>
            <a:ext cx="4572000" cy="1524000"/>
          </a:xfrm>
          <a:prstGeom prst="rect">
            <a:avLst/>
          </a:prstGeom>
        </p:spPr>
      </p:pic>
      <p:sp>
        <p:nvSpPr>
          <p:cNvPr id="15" name="TextBox 14">
            <a:extLst>
              <a:ext uri="{FF2B5EF4-FFF2-40B4-BE49-F238E27FC236}">
                <a16:creationId xmlns:a16="http://schemas.microsoft.com/office/drawing/2014/main" id="{D1788547-AAD5-7929-FDF0-9294FC6B01D5}"/>
              </a:ext>
            </a:extLst>
          </p:cNvPr>
          <p:cNvSpPr txBox="1"/>
          <p:nvPr/>
        </p:nvSpPr>
        <p:spPr>
          <a:xfrm>
            <a:off x="719412" y="4497169"/>
            <a:ext cx="8241708" cy="646331"/>
          </a:xfrm>
          <a:prstGeom prst="rect">
            <a:avLst/>
          </a:prstGeom>
          <a:noFill/>
        </p:spPr>
        <p:txBody>
          <a:bodyPr wrap="square">
            <a:spAutoFit/>
          </a:bodyPr>
          <a:lstStyle/>
          <a:p>
            <a:r>
              <a:rPr lang="en-US" sz="1200" b="1" dirty="0">
                <a:latin typeface="Fira Sans" panose="020B0503050000020004" pitchFamily="34" charset="0"/>
                <a:ea typeface="Fira Sans Medium"/>
                <a:cs typeface="Fira Sans Medium"/>
                <a:sym typeface="Fira Sans Medium"/>
              </a:rPr>
              <a:t>R2 (R-squared) </a:t>
            </a:r>
            <a:r>
              <a:rPr lang="vi-VN" sz="1200" b="0" dirty="0">
                <a:solidFill>
                  <a:srgbClr val="383A42"/>
                </a:solidFill>
                <a:effectLst/>
                <a:latin typeface="Fira Sans" panose="020B0503050000020004" pitchFamily="34" charset="0"/>
              </a:rPr>
              <a:t>Đây là độ đo khác được sử dụng phổ biến trong bài toán hồi quy, đo phần trăm phương sai của biến phụ thuộc được dự đoán bởi mô hình</a:t>
            </a:r>
          </a:p>
          <a:p>
            <a:endParaRPr lang="en-US" sz="1200" dirty="0">
              <a:latin typeface="Fira Sans" panose="020B0503050000020004" pitchFamily="34" charset="0"/>
            </a:endParaRPr>
          </a:p>
        </p:txBody>
      </p:sp>
    </p:spTree>
    <p:extLst>
      <p:ext uri="{BB962C8B-B14F-4D97-AF65-F5344CB8AC3E}">
        <p14:creationId xmlns:p14="http://schemas.microsoft.com/office/powerpoint/2010/main" val="396981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2 (SMAPE)</a:t>
            </a:r>
          </a:p>
        </p:txBody>
      </p:sp>
      <p:pic>
        <p:nvPicPr>
          <p:cNvPr id="8" name="Picture 7" descr="A picture containing text, screenshot, line, number&#10;&#10;Description automatically generated">
            <a:extLst>
              <a:ext uri="{FF2B5EF4-FFF2-40B4-BE49-F238E27FC236}">
                <a16:creationId xmlns:a16="http://schemas.microsoft.com/office/drawing/2014/main" id="{D94BBEDC-99CE-7F9A-49A4-7071D01E499A}"/>
              </a:ext>
            </a:extLst>
          </p:cNvPr>
          <p:cNvPicPr>
            <a:picLocks noChangeAspect="1"/>
          </p:cNvPicPr>
          <p:nvPr/>
        </p:nvPicPr>
        <p:blipFill>
          <a:blip r:embed="rId3"/>
          <a:stretch>
            <a:fillRect/>
          </a:stretch>
        </p:blipFill>
        <p:spPr>
          <a:xfrm>
            <a:off x="203249" y="2889355"/>
            <a:ext cx="4572000" cy="1524000"/>
          </a:xfrm>
          <a:prstGeom prst="rect">
            <a:avLst/>
          </a:prstGeom>
        </p:spPr>
      </p:pic>
      <p:pic>
        <p:nvPicPr>
          <p:cNvPr id="10" name="Picture 9" descr="A picture containing text, screenshot, number, line&#10;&#10;Description automatically generated">
            <a:extLst>
              <a:ext uri="{FF2B5EF4-FFF2-40B4-BE49-F238E27FC236}">
                <a16:creationId xmlns:a16="http://schemas.microsoft.com/office/drawing/2014/main" id="{44D7E915-05F5-4A96-BF5A-2C64E7AFB4CC}"/>
              </a:ext>
            </a:extLst>
          </p:cNvPr>
          <p:cNvPicPr>
            <a:picLocks noChangeAspect="1"/>
          </p:cNvPicPr>
          <p:nvPr/>
        </p:nvPicPr>
        <p:blipFill>
          <a:blip r:embed="rId4"/>
          <a:stretch>
            <a:fillRect/>
          </a:stretch>
        </p:blipFill>
        <p:spPr>
          <a:xfrm>
            <a:off x="203249" y="1145137"/>
            <a:ext cx="4572000" cy="1524000"/>
          </a:xfrm>
          <a:prstGeom prst="rect">
            <a:avLst/>
          </a:prstGeom>
        </p:spPr>
      </p:pic>
      <p:pic>
        <p:nvPicPr>
          <p:cNvPr id="12" name="Picture 11" descr="A picture containing text, screenshot, number, line&#10;&#10;Description automatically generated">
            <a:extLst>
              <a:ext uri="{FF2B5EF4-FFF2-40B4-BE49-F238E27FC236}">
                <a16:creationId xmlns:a16="http://schemas.microsoft.com/office/drawing/2014/main" id="{BE752604-C21B-529E-5D9B-4051AD89CAA8}"/>
              </a:ext>
            </a:extLst>
          </p:cNvPr>
          <p:cNvPicPr>
            <a:picLocks noChangeAspect="1"/>
          </p:cNvPicPr>
          <p:nvPr/>
        </p:nvPicPr>
        <p:blipFill>
          <a:blip r:embed="rId5"/>
          <a:stretch>
            <a:fillRect/>
          </a:stretch>
        </p:blipFill>
        <p:spPr>
          <a:xfrm>
            <a:off x="4665521" y="1188649"/>
            <a:ext cx="4572000" cy="1524000"/>
          </a:xfrm>
          <a:prstGeom prst="rect">
            <a:avLst/>
          </a:prstGeom>
        </p:spPr>
      </p:pic>
      <p:pic>
        <p:nvPicPr>
          <p:cNvPr id="14" name="Picture 13" descr="A picture containing text, screenshot, number, line&#10;&#10;Description automatically generated">
            <a:extLst>
              <a:ext uri="{FF2B5EF4-FFF2-40B4-BE49-F238E27FC236}">
                <a16:creationId xmlns:a16="http://schemas.microsoft.com/office/drawing/2014/main" id="{43A1D2E9-03C4-7FD3-6EEB-6C0CB9C0F418}"/>
              </a:ext>
            </a:extLst>
          </p:cNvPr>
          <p:cNvPicPr>
            <a:picLocks noChangeAspect="1"/>
          </p:cNvPicPr>
          <p:nvPr/>
        </p:nvPicPr>
        <p:blipFill>
          <a:blip r:embed="rId6"/>
          <a:stretch>
            <a:fillRect/>
          </a:stretch>
        </p:blipFill>
        <p:spPr>
          <a:xfrm>
            <a:off x="4665521" y="2889355"/>
            <a:ext cx="4572000" cy="1524000"/>
          </a:xfrm>
          <a:prstGeom prst="rect">
            <a:avLst/>
          </a:prstGeom>
        </p:spPr>
      </p:pic>
    </p:spTree>
    <p:extLst>
      <p:ext uri="{BB962C8B-B14F-4D97-AF65-F5344CB8AC3E}">
        <p14:creationId xmlns:p14="http://schemas.microsoft.com/office/powerpoint/2010/main" val="1771339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2 (R2)</a:t>
            </a:r>
          </a:p>
        </p:txBody>
      </p:sp>
      <p:pic>
        <p:nvPicPr>
          <p:cNvPr id="4" name="Picture 3" descr="A picture containing text, screenshot, line, colorfulness&#10;&#10;Description automatically generated">
            <a:extLst>
              <a:ext uri="{FF2B5EF4-FFF2-40B4-BE49-F238E27FC236}">
                <a16:creationId xmlns:a16="http://schemas.microsoft.com/office/drawing/2014/main" id="{78EF3F76-6960-20C4-2123-052614F1C9E3}"/>
              </a:ext>
            </a:extLst>
          </p:cNvPr>
          <p:cNvPicPr>
            <a:picLocks noChangeAspect="1"/>
          </p:cNvPicPr>
          <p:nvPr/>
        </p:nvPicPr>
        <p:blipFill>
          <a:blip r:embed="rId3"/>
          <a:stretch>
            <a:fillRect/>
          </a:stretch>
        </p:blipFill>
        <p:spPr>
          <a:xfrm>
            <a:off x="325402" y="2889722"/>
            <a:ext cx="4572000" cy="1524000"/>
          </a:xfrm>
          <a:prstGeom prst="rect">
            <a:avLst/>
          </a:prstGeom>
        </p:spPr>
      </p:pic>
      <p:pic>
        <p:nvPicPr>
          <p:cNvPr id="7" name="Picture 6" descr="A picture containing text, screenshot, line, colorfulness&#10;&#10;Description automatically generated">
            <a:extLst>
              <a:ext uri="{FF2B5EF4-FFF2-40B4-BE49-F238E27FC236}">
                <a16:creationId xmlns:a16="http://schemas.microsoft.com/office/drawing/2014/main" id="{0F218655-FDA0-59CD-34A1-C16E22983951}"/>
              </a:ext>
            </a:extLst>
          </p:cNvPr>
          <p:cNvPicPr>
            <a:picLocks noChangeAspect="1"/>
          </p:cNvPicPr>
          <p:nvPr/>
        </p:nvPicPr>
        <p:blipFill>
          <a:blip r:embed="rId4"/>
          <a:stretch>
            <a:fillRect/>
          </a:stretch>
        </p:blipFill>
        <p:spPr>
          <a:xfrm>
            <a:off x="245327" y="1146091"/>
            <a:ext cx="4572000" cy="1524000"/>
          </a:xfrm>
          <a:prstGeom prst="rect">
            <a:avLst/>
          </a:prstGeom>
        </p:spPr>
      </p:pic>
      <p:pic>
        <p:nvPicPr>
          <p:cNvPr id="10" name="Picture 9" descr="A picture containing text, screenshot, line, colorfulness&#10;&#10;Description automatically generated">
            <a:extLst>
              <a:ext uri="{FF2B5EF4-FFF2-40B4-BE49-F238E27FC236}">
                <a16:creationId xmlns:a16="http://schemas.microsoft.com/office/drawing/2014/main" id="{0CBCF6F9-C7CC-8700-9E7E-C7AD010BC6E7}"/>
              </a:ext>
            </a:extLst>
          </p:cNvPr>
          <p:cNvPicPr>
            <a:picLocks noChangeAspect="1"/>
          </p:cNvPicPr>
          <p:nvPr/>
        </p:nvPicPr>
        <p:blipFill>
          <a:blip r:embed="rId5"/>
          <a:stretch>
            <a:fillRect/>
          </a:stretch>
        </p:blipFill>
        <p:spPr>
          <a:xfrm>
            <a:off x="4658931" y="1164212"/>
            <a:ext cx="4572000" cy="1524000"/>
          </a:xfrm>
          <a:prstGeom prst="rect">
            <a:avLst/>
          </a:prstGeom>
        </p:spPr>
      </p:pic>
      <p:pic>
        <p:nvPicPr>
          <p:cNvPr id="13" name="Picture 12" descr="A picture containing text, screenshot, line, colorfulness&#10;&#10;Description automatically generated">
            <a:extLst>
              <a:ext uri="{FF2B5EF4-FFF2-40B4-BE49-F238E27FC236}">
                <a16:creationId xmlns:a16="http://schemas.microsoft.com/office/drawing/2014/main" id="{D6BBF75A-4A29-923E-A6EC-1D50B1469F6C}"/>
              </a:ext>
            </a:extLst>
          </p:cNvPr>
          <p:cNvPicPr>
            <a:picLocks noChangeAspect="1"/>
          </p:cNvPicPr>
          <p:nvPr/>
        </p:nvPicPr>
        <p:blipFill>
          <a:blip r:embed="rId6"/>
          <a:stretch>
            <a:fillRect/>
          </a:stretch>
        </p:blipFill>
        <p:spPr>
          <a:xfrm>
            <a:off x="4658931" y="2907843"/>
            <a:ext cx="4572000" cy="1524000"/>
          </a:xfrm>
          <a:prstGeom prst="rect">
            <a:avLst/>
          </a:prstGeom>
        </p:spPr>
      </p:pic>
    </p:spTree>
    <p:extLst>
      <p:ext uri="{BB962C8B-B14F-4D97-AF65-F5344CB8AC3E}">
        <p14:creationId xmlns:p14="http://schemas.microsoft.com/office/powerpoint/2010/main" val="642341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3</a:t>
            </a:r>
          </a:p>
        </p:txBody>
      </p:sp>
      <p:pic>
        <p:nvPicPr>
          <p:cNvPr id="7" name="Picture 6" descr="A picture containing text, screenshot, number, line&#10;&#10;Description automatically generated">
            <a:extLst>
              <a:ext uri="{FF2B5EF4-FFF2-40B4-BE49-F238E27FC236}">
                <a16:creationId xmlns:a16="http://schemas.microsoft.com/office/drawing/2014/main" id="{8F3B46A8-6E03-188B-188A-F5F5160CBF62}"/>
              </a:ext>
            </a:extLst>
          </p:cNvPr>
          <p:cNvPicPr>
            <a:picLocks noChangeAspect="1"/>
          </p:cNvPicPr>
          <p:nvPr/>
        </p:nvPicPr>
        <p:blipFill>
          <a:blip r:embed="rId3"/>
          <a:stretch>
            <a:fillRect/>
          </a:stretch>
        </p:blipFill>
        <p:spPr>
          <a:xfrm>
            <a:off x="243840" y="1242921"/>
            <a:ext cx="4492752" cy="1497584"/>
          </a:xfrm>
          <a:prstGeom prst="rect">
            <a:avLst/>
          </a:prstGeom>
        </p:spPr>
      </p:pic>
      <p:pic>
        <p:nvPicPr>
          <p:cNvPr id="9" name="Picture 8" descr="A picture containing text, screenshot, number, colorfulness&#10;&#10;Description automatically generated">
            <a:extLst>
              <a:ext uri="{FF2B5EF4-FFF2-40B4-BE49-F238E27FC236}">
                <a16:creationId xmlns:a16="http://schemas.microsoft.com/office/drawing/2014/main" id="{0BE978D8-5723-26E9-E1A1-EE2881227DA7}"/>
              </a:ext>
            </a:extLst>
          </p:cNvPr>
          <p:cNvPicPr>
            <a:picLocks noChangeAspect="1"/>
          </p:cNvPicPr>
          <p:nvPr/>
        </p:nvPicPr>
        <p:blipFill>
          <a:blip r:embed="rId4"/>
          <a:stretch>
            <a:fillRect/>
          </a:stretch>
        </p:blipFill>
        <p:spPr>
          <a:xfrm>
            <a:off x="4815840" y="1242921"/>
            <a:ext cx="4328160" cy="1442720"/>
          </a:xfrm>
          <a:prstGeom prst="rect">
            <a:avLst/>
          </a:prstGeom>
        </p:spPr>
      </p:pic>
      <p:pic>
        <p:nvPicPr>
          <p:cNvPr id="13" name="Picture 12" descr="A picture containing text, screenshot, colorfulness, number&#10;&#10;Description automatically generated">
            <a:extLst>
              <a:ext uri="{FF2B5EF4-FFF2-40B4-BE49-F238E27FC236}">
                <a16:creationId xmlns:a16="http://schemas.microsoft.com/office/drawing/2014/main" id="{2BE91BA2-D693-CDEB-02EB-650866D0828C}"/>
              </a:ext>
            </a:extLst>
          </p:cNvPr>
          <p:cNvPicPr>
            <a:picLocks noChangeAspect="1"/>
          </p:cNvPicPr>
          <p:nvPr/>
        </p:nvPicPr>
        <p:blipFill>
          <a:blip r:embed="rId5"/>
          <a:stretch>
            <a:fillRect/>
          </a:stretch>
        </p:blipFill>
        <p:spPr>
          <a:xfrm>
            <a:off x="4815840" y="2919321"/>
            <a:ext cx="4328160" cy="1442720"/>
          </a:xfrm>
          <a:prstGeom prst="rect">
            <a:avLst/>
          </a:prstGeom>
        </p:spPr>
      </p:pic>
      <p:pic>
        <p:nvPicPr>
          <p:cNvPr id="16" name="Picture 15" descr="A picture containing text, screenshot, number, line&#10;&#10;Description automatically generated">
            <a:extLst>
              <a:ext uri="{FF2B5EF4-FFF2-40B4-BE49-F238E27FC236}">
                <a16:creationId xmlns:a16="http://schemas.microsoft.com/office/drawing/2014/main" id="{78CBCCA4-4FD3-259E-22FF-281B058D1B14}"/>
              </a:ext>
            </a:extLst>
          </p:cNvPr>
          <p:cNvPicPr>
            <a:picLocks noChangeAspect="1"/>
          </p:cNvPicPr>
          <p:nvPr/>
        </p:nvPicPr>
        <p:blipFill>
          <a:blip r:embed="rId6"/>
          <a:stretch>
            <a:fillRect/>
          </a:stretch>
        </p:blipFill>
        <p:spPr>
          <a:xfrm>
            <a:off x="243840" y="2831945"/>
            <a:ext cx="4492752" cy="1497584"/>
          </a:xfrm>
          <a:prstGeom prst="rect">
            <a:avLst/>
          </a:prstGeom>
        </p:spPr>
      </p:pic>
    </p:spTree>
    <p:extLst>
      <p:ext uri="{BB962C8B-B14F-4D97-AF65-F5344CB8AC3E}">
        <p14:creationId xmlns:p14="http://schemas.microsoft.com/office/powerpoint/2010/main" val="360523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5"/>
        <p:cNvGrpSpPr/>
        <p:nvPr/>
      </p:nvGrpSpPr>
      <p:grpSpPr>
        <a:xfrm>
          <a:off x="0" y="0"/>
          <a:ext cx="0" cy="0"/>
          <a:chOff x="0" y="0"/>
          <a:chExt cx="0" cy="0"/>
        </a:xfrm>
      </p:grpSpPr>
      <p:grpSp>
        <p:nvGrpSpPr>
          <p:cNvPr id="2276" name="Google Shape;2276;p26"/>
          <p:cNvGrpSpPr/>
          <p:nvPr/>
        </p:nvGrpSpPr>
        <p:grpSpPr>
          <a:xfrm>
            <a:off x="542694" y="1930942"/>
            <a:ext cx="1978712" cy="1250995"/>
            <a:chOff x="2185750" y="2059275"/>
            <a:chExt cx="3230275" cy="1821525"/>
          </a:xfrm>
        </p:grpSpPr>
        <p:sp>
          <p:nvSpPr>
            <p:cNvPr id="2277" name="Google Shape;2277;p26"/>
            <p:cNvSpPr/>
            <p:nvPr/>
          </p:nvSpPr>
          <p:spPr>
            <a:xfrm>
              <a:off x="4530075" y="3260850"/>
              <a:ext cx="552650" cy="552650"/>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976600" y="2299700"/>
              <a:ext cx="439425" cy="439425"/>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6"/>
            <p:cNvSpPr/>
            <p:nvPr/>
          </p:nvSpPr>
          <p:spPr>
            <a:xfrm>
              <a:off x="2185750" y="2387600"/>
              <a:ext cx="507525" cy="508300"/>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6"/>
            <p:cNvSpPr/>
            <p:nvPr/>
          </p:nvSpPr>
          <p:spPr>
            <a:xfrm>
              <a:off x="2603000" y="3506300"/>
              <a:ext cx="374500" cy="374500"/>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4264050" y="3195925"/>
              <a:ext cx="344425" cy="232000"/>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4263250" y="2574425"/>
              <a:ext cx="749800" cy="292975"/>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2652075" y="2671025"/>
              <a:ext cx="598575" cy="227250"/>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2920475" y="3168225"/>
              <a:ext cx="183725" cy="183700"/>
            </a:xfrm>
            <a:custGeom>
              <a:avLst/>
              <a:gdLst/>
              <a:ahLst/>
              <a:cxnLst/>
              <a:rect l="l" t="t" r="r" b="b"/>
              <a:pathLst>
                <a:path w="7349" h="7348" extrusionOk="0">
                  <a:moveTo>
                    <a:pt x="3674" y="2154"/>
                  </a:moveTo>
                  <a:cubicBezTo>
                    <a:pt x="4498" y="2154"/>
                    <a:pt x="5195" y="2851"/>
                    <a:pt x="5195" y="3674"/>
                  </a:cubicBezTo>
                  <a:cubicBezTo>
                    <a:pt x="5195" y="4498"/>
                    <a:pt x="4498" y="5194"/>
                    <a:pt x="3674" y="5194"/>
                  </a:cubicBezTo>
                  <a:cubicBezTo>
                    <a:pt x="2851" y="5194"/>
                    <a:pt x="2154" y="4498"/>
                    <a:pt x="2154" y="3674"/>
                  </a:cubicBezTo>
                  <a:cubicBezTo>
                    <a:pt x="2154" y="2851"/>
                    <a:pt x="2851" y="2154"/>
                    <a:pt x="3674" y="2154"/>
                  </a:cubicBezTo>
                  <a:close/>
                  <a:moveTo>
                    <a:pt x="3674" y="1"/>
                  </a:moveTo>
                  <a:cubicBezTo>
                    <a:pt x="1648" y="1"/>
                    <a:pt x="1" y="1647"/>
                    <a:pt x="1" y="3674"/>
                  </a:cubicBezTo>
                  <a:cubicBezTo>
                    <a:pt x="1" y="5701"/>
                    <a:pt x="1648" y="7348"/>
                    <a:pt x="3674" y="7348"/>
                  </a:cubicBezTo>
                  <a:cubicBezTo>
                    <a:pt x="5701" y="7348"/>
                    <a:pt x="7348" y="5701"/>
                    <a:pt x="7348" y="3674"/>
                  </a:cubicBezTo>
                  <a:cubicBezTo>
                    <a:pt x="7348" y="1647"/>
                    <a:pt x="5701" y="1"/>
                    <a:pt x="367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6"/>
            <p:cNvSpPr/>
            <p:nvPr/>
          </p:nvSpPr>
          <p:spPr>
            <a:xfrm>
              <a:off x="3062200" y="3162675"/>
              <a:ext cx="186075" cy="91075"/>
            </a:xfrm>
            <a:custGeom>
              <a:avLst/>
              <a:gdLst/>
              <a:ahLst/>
              <a:cxnLst/>
              <a:rect l="l" t="t" r="r" b="b"/>
              <a:pathLst>
                <a:path w="7443" h="3643" extrusionOk="0">
                  <a:moveTo>
                    <a:pt x="6999" y="1"/>
                  </a:moveTo>
                  <a:lnTo>
                    <a:pt x="1" y="1521"/>
                  </a:lnTo>
                  <a:lnTo>
                    <a:pt x="476" y="3643"/>
                  </a:lnTo>
                  <a:lnTo>
                    <a:pt x="7443" y="2123"/>
                  </a:lnTo>
                  <a:lnTo>
                    <a:pt x="699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6"/>
            <p:cNvSpPr/>
            <p:nvPr/>
          </p:nvSpPr>
          <p:spPr>
            <a:xfrm>
              <a:off x="2917325" y="3359025"/>
              <a:ext cx="447350" cy="280300"/>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016225" y="3644850"/>
              <a:ext cx="184500" cy="183700"/>
            </a:xfrm>
            <a:custGeom>
              <a:avLst/>
              <a:gdLst/>
              <a:ahLst/>
              <a:cxnLst/>
              <a:rect l="l" t="t" r="r" b="b"/>
              <a:pathLst>
                <a:path w="7380" h="7348" extrusionOk="0">
                  <a:moveTo>
                    <a:pt x="3706" y="2154"/>
                  </a:moveTo>
                  <a:cubicBezTo>
                    <a:pt x="4529" y="2154"/>
                    <a:pt x="5195" y="2850"/>
                    <a:pt x="5195" y="3674"/>
                  </a:cubicBezTo>
                  <a:cubicBezTo>
                    <a:pt x="5195" y="4497"/>
                    <a:pt x="4529" y="5194"/>
                    <a:pt x="3706" y="5194"/>
                  </a:cubicBezTo>
                  <a:cubicBezTo>
                    <a:pt x="2851" y="5194"/>
                    <a:pt x="2186" y="4497"/>
                    <a:pt x="2186" y="3674"/>
                  </a:cubicBezTo>
                  <a:cubicBezTo>
                    <a:pt x="2186" y="2850"/>
                    <a:pt x="2851" y="2154"/>
                    <a:pt x="3706" y="2154"/>
                  </a:cubicBezTo>
                  <a:close/>
                  <a:moveTo>
                    <a:pt x="3706" y="0"/>
                  </a:moveTo>
                  <a:cubicBezTo>
                    <a:pt x="1648" y="0"/>
                    <a:pt x="1" y="1647"/>
                    <a:pt x="1" y="3674"/>
                  </a:cubicBezTo>
                  <a:cubicBezTo>
                    <a:pt x="1" y="5701"/>
                    <a:pt x="1648" y="7347"/>
                    <a:pt x="3706" y="7347"/>
                  </a:cubicBezTo>
                  <a:cubicBezTo>
                    <a:pt x="5733" y="7347"/>
                    <a:pt x="7380" y="5701"/>
                    <a:pt x="7380" y="3674"/>
                  </a:cubicBezTo>
                  <a:cubicBezTo>
                    <a:pt x="7380" y="1647"/>
                    <a:pt x="5733" y="0"/>
                    <a:pt x="370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3987725" y="3503925"/>
              <a:ext cx="121175" cy="178950"/>
            </a:xfrm>
            <a:custGeom>
              <a:avLst/>
              <a:gdLst/>
              <a:ahLst/>
              <a:cxnLst/>
              <a:rect l="l" t="t" r="r" b="b"/>
              <a:pathLst>
                <a:path w="4847" h="7158" extrusionOk="0">
                  <a:moveTo>
                    <a:pt x="1964" y="0"/>
                  </a:moveTo>
                  <a:lnTo>
                    <a:pt x="1" y="919"/>
                  </a:lnTo>
                  <a:lnTo>
                    <a:pt x="2883" y="7157"/>
                  </a:lnTo>
                  <a:lnTo>
                    <a:pt x="4846" y="6239"/>
                  </a:lnTo>
                  <a:lnTo>
                    <a:pt x="1964"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3312375" y="2224300"/>
              <a:ext cx="191625" cy="184175"/>
            </a:xfrm>
            <a:custGeom>
              <a:avLst/>
              <a:gdLst/>
              <a:ahLst/>
              <a:cxnLst/>
              <a:rect l="l" t="t" r="r" b="b"/>
              <a:pathLst>
                <a:path w="7665" h="7367" extrusionOk="0">
                  <a:moveTo>
                    <a:pt x="3825" y="2189"/>
                  </a:moveTo>
                  <a:cubicBezTo>
                    <a:pt x="4599" y="2189"/>
                    <a:pt x="5261" y="2773"/>
                    <a:pt x="5321" y="3587"/>
                  </a:cubicBezTo>
                  <a:cubicBezTo>
                    <a:pt x="5385" y="4410"/>
                    <a:pt x="4783" y="5139"/>
                    <a:pt x="3928" y="5202"/>
                  </a:cubicBezTo>
                  <a:cubicBezTo>
                    <a:pt x="3890" y="5205"/>
                    <a:pt x="3852" y="5206"/>
                    <a:pt x="3814" y="5206"/>
                  </a:cubicBezTo>
                  <a:cubicBezTo>
                    <a:pt x="3039" y="5206"/>
                    <a:pt x="2373" y="4594"/>
                    <a:pt x="2313" y="3808"/>
                  </a:cubicBezTo>
                  <a:cubicBezTo>
                    <a:pt x="2250" y="2985"/>
                    <a:pt x="2883" y="2257"/>
                    <a:pt x="3706" y="2193"/>
                  </a:cubicBezTo>
                  <a:cubicBezTo>
                    <a:pt x="3746" y="2190"/>
                    <a:pt x="3786" y="2189"/>
                    <a:pt x="3825" y="2189"/>
                  </a:cubicBezTo>
                  <a:close/>
                  <a:moveTo>
                    <a:pt x="3784" y="1"/>
                  </a:moveTo>
                  <a:cubicBezTo>
                    <a:pt x="3706" y="1"/>
                    <a:pt x="3627" y="3"/>
                    <a:pt x="3548" y="8"/>
                  </a:cubicBezTo>
                  <a:cubicBezTo>
                    <a:pt x="1521" y="167"/>
                    <a:pt x="1" y="1940"/>
                    <a:pt x="159" y="3967"/>
                  </a:cubicBezTo>
                  <a:cubicBezTo>
                    <a:pt x="310" y="5896"/>
                    <a:pt x="1896" y="7367"/>
                    <a:pt x="3797" y="7367"/>
                  </a:cubicBezTo>
                  <a:cubicBezTo>
                    <a:pt x="3892" y="7367"/>
                    <a:pt x="3989" y="7363"/>
                    <a:pt x="4086" y="7355"/>
                  </a:cubicBezTo>
                  <a:cubicBezTo>
                    <a:pt x="6113" y="7229"/>
                    <a:pt x="7665" y="5455"/>
                    <a:pt x="7507" y="3428"/>
                  </a:cubicBezTo>
                  <a:cubicBezTo>
                    <a:pt x="7354" y="1481"/>
                    <a:pt x="5711" y="1"/>
                    <a:pt x="378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3412925" y="2366200"/>
              <a:ext cx="131475" cy="177375"/>
            </a:xfrm>
            <a:custGeom>
              <a:avLst/>
              <a:gdLst/>
              <a:ahLst/>
              <a:cxnLst/>
              <a:rect l="l" t="t" r="r" b="b"/>
              <a:pathLst>
                <a:path w="5259" h="7095" extrusionOk="0">
                  <a:moveTo>
                    <a:pt x="1901" y="1"/>
                  </a:moveTo>
                  <a:lnTo>
                    <a:pt x="1" y="1078"/>
                  </a:lnTo>
                  <a:lnTo>
                    <a:pt x="3358" y="7095"/>
                  </a:lnTo>
                  <a:lnTo>
                    <a:pt x="5258" y="6018"/>
                  </a:lnTo>
                  <a:lnTo>
                    <a:pt x="190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6"/>
            <p:cNvSpPr/>
            <p:nvPr/>
          </p:nvSpPr>
          <p:spPr>
            <a:xfrm>
              <a:off x="4122325" y="2059275"/>
              <a:ext cx="209825" cy="184225"/>
            </a:xfrm>
            <a:custGeom>
              <a:avLst/>
              <a:gdLst/>
              <a:ahLst/>
              <a:cxnLst/>
              <a:rect l="l" t="t" r="r" b="b"/>
              <a:pathLst>
                <a:path w="8393" h="7369" extrusionOk="0">
                  <a:moveTo>
                    <a:pt x="4183" y="2167"/>
                  </a:moveTo>
                  <a:cubicBezTo>
                    <a:pt x="4666" y="2167"/>
                    <a:pt x="5150" y="2404"/>
                    <a:pt x="5448" y="2841"/>
                  </a:cubicBezTo>
                  <a:cubicBezTo>
                    <a:pt x="5923" y="3537"/>
                    <a:pt x="5733" y="4487"/>
                    <a:pt x="5036" y="4962"/>
                  </a:cubicBezTo>
                  <a:cubicBezTo>
                    <a:pt x="4780" y="5125"/>
                    <a:pt x="4491" y="5202"/>
                    <a:pt x="4204" y="5202"/>
                  </a:cubicBezTo>
                  <a:cubicBezTo>
                    <a:pt x="3710" y="5202"/>
                    <a:pt x="3226" y="4972"/>
                    <a:pt x="2946" y="4551"/>
                  </a:cubicBezTo>
                  <a:cubicBezTo>
                    <a:pt x="2471" y="3854"/>
                    <a:pt x="2661" y="2904"/>
                    <a:pt x="3357" y="2429"/>
                  </a:cubicBezTo>
                  <a:cubicBezTo>
                    <a:pt x="3606" y="2251"/>
                    <a:pt x="3894" y="2167"/>
                    <a:pt x="4183" y="2167"/>
                  </a:cubicBezTo>
                  <a:close/>
                  <a:moveTo>
                    <a:pt x="4170" y="1"/>
                  </a:moveTo>
                  <a:cubicBezTo>
                    <a:pt x="3467" y="1"/>
                    <a:pt x="2756" y="201"/>
                    <a:pt x="2122" y="624"/>
                  </a:cubicBezTo>
                  <a:cubicBezTo>
                    <a:pt x="444" y="1764"/>
                    <a:pt x="0" y="4076"/>
                    <a:pt x="1141" y="5754"/>
                  </a:cubicBezTo>
                  <a:cubicBezTo>
                    <a:pt x="1853" y="6802"/>
                    <a:pt x="3009" y="7369"/>
                    <a:pt x="4186" y="7369"/>
                  </a:cubicBezTo>
                  <a:cubicBezTo>
                    <a:pt x="4894" y="7369"/>
                    <a:pt x="5609" y="7164"/>
                    <a:pt x="6239" y="6736"/>
                  </a:cubicBezTo>
                  <a:cubicBezTo>
                    <a:pt x="7949" y="5627"/>
                    <a:pt x="8393" y="3316"/>
                    <a:pt x="7253" y="1637"/>
                  </a:cubicBezTo>
                  <a:cubicBezTo>
                    <a:pt x="6535" y="581"/>
                    <a:pt x="5365" y="1"/>
                    <a:pt x="417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3978225" y="2193625"/>
              <a:ext cx="231225" cy="346000"/>
            </a:xfrm>
            <a:custGeom>
              <a:avLst/>
              <a:gdLst/>
              <a:ahLst/>
              <a:cxnLst/>
              <a:rect l="l" t="t" r="r" b="b"/>
              <a:pathLst>
                <a:path w="9249" h="13840" extrusionOk="0">
                  <a:moveTo>
                    <a:pt x="7411" y="0"/>
                  </a:moveTo>
                  <a:lnTo>
                    <a:pt x="1" y="12731"/>
                  </a:lnTo>
                  <a:lnTo>
                    <a:pt x="1869" y="13839"/>
                  </a:lnTo>
                  <a:lnTo>
                    <a:pt x="9248" y="1140"/>
                  </a:lnTo>
                  <a:lnTo>
                    <a:pt x="741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a:off x="3189675" y="2450925"/>
              <a:ext cx="1152775" cy="1152775"/>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26"/>
            <p:cNvSpPr/>
            <p:nvPr/>
          </p:nvSpPr>
          <p:spPr>
            <a:xfrm>
              <a:off x="2696425" y="3599725"/>
              <a:ext cx="187675" cy="187650"/>
            </a:xfrm>
            <a:custGeom>
              <a:avLst/>
              <a:gdLst/>
              <a:ahLst/>
              <a:cxnLst/>
              <a:rect l="l" t="t" r="r" b="b"/>
              <a:pathLst>
                <a:path w="7507" h="7506" extrusionOk="0">
                  <a:moveTo>
                    <a:pt x="3769" y="2280"/>
                  </a:moveTo>
                  <a:cubicBezTo>
                    <a:pt x="4624" y="2280"/>
                    <a:pt x="5321" y="3009"/>
                    <a:pt x="5321" y="3864"/>
                  </a:cubicBezTo>
                  <a:cubicBezTo>
                    <a:pt x="5321" y="4719"/>
                    <a:pt x="4624" y="5415"/>
                    <a:pt x="3769" y="5415"/>
                  </a:cubicBezTo>
                  <a:lnTo>
                    <a:pt x="3737" y="5415"/>
                  </a:lnTo>
                  <a:cubicBezTo>
                    <a:pt x="2882" y="5415"/>
                    <a:pt x="2186" y="4687"/>
                    <a:pt x="2186" y="3864"/>
                  </a:cubicBezTo>
                  <a:cubicBezTo>
                    <a:pt x="2186" y="3009"/>
                    <a:pt x="2882" y="2312"/>
                    <a:pt x="3737" y="2280"/>
                  </a:cubicBezTo>
                  <a:close/>
                  <a:moveTo>
                    <a:pt x="3009" y="0"/>
                  </a:moveTo>
                  <a:cubicBezTo>
                    <a:pt x="2914" y="0"/>
                    <a:pt x="2819" y="63"/>
                    <a:pt x="2787" y="158"/>
                  </a:cubicBezTo>
                  <a:lnTo>
                    <a:pt x="2597" y="982"/>
                  </a:lnTo>
                  <a:lnTo>
                    <a:pt x="1901" y="538"/>
                  </a:lnTo>
                  <a:cubicBezTo>
                    <a:pt x="1864" y="514"/>
                    <a:pt x="1828" y="504"/>
                    <a:pt x="1792" y="504"/>
                  </a:cubicBezTo>
                  <a:cubicBezTo>
                    <a:pt x="1733" y="504"/>
                    <a:pt x="1674" y="531"/>
                    <a:pt x="1616" y="570"/>
                  </a:cubicBezTo>
                  <a:lnTo>
                    <a:pt x="571" y="1615"/>
                  </a:lnTo>
                  <a:cubicBezTo>
                    <a:pt x="507" y="1710"/>
                    <a:pt x="475" y="1805"/>
                    <a:pt x="539" y="1900"/>
                  </a:cubicBezTo>
                  <a:lnTo>
                    <a:pt x="982" y="2597"/>
                  </a:lnTo>
                  <a:lnTo>
                    <a:pt x="159" y="2787"/>
                  </a:lnTo>
                  <a:cubicBezTo>
                    <a:pt x="64" y="2819"/>
                    <a:pt x="0" y="2914"/>
                    <a:pt x="0" y="3009"/>
                  </a:cubicBezTo>
                  <a:lnTo>
                    <a:pt x="0" y="4497"/>
                  </a:lnTo>
                  <a:cubicBezTo>
                    <a:pt x="0" y="4592"/>
                    <a:pt x="64" y="4687"/>
                    <a:pt x="159" y="4719"/>
                  </a:cubicBezTo>
                  <a:lnTo>
                    <a:pt x="982" y="4909"/>
                  </a:lnTo>
                  <a:lnTo>
                    <a:pt x="539" y="5605"/>
                  </a:lnTo>
                  <a:cubicBezTo>
                    <a:pt x="475" y="5700"/>
                    <a:pt x="507" y="5795"/>
                    <a:pt x="571" y="5891"/>
                  </a:cubicBezTo>
                  <a:lnTo>
                    <a:pt x="1616" y="6936"/>
                  </a:lnTo>
                  <a:cubicBezTo>
                    <a:pt x="1674" y="6975"/>
                    <a:pt x="1733" y="7002"/>
                    <a:pt x="1792" y="7002"/>
                  </a:cubicBezTo>
                  <a:cubicBezTo>
                    <a:pt x="1828" y="7002"/>
                    <a:pt x="1864" y="6991"/>
                    <a:pt x="1901" y="6967"/>
                  </a:cubicBezTo>
                  <a:lnTo>
                    <a:pt x="2597" y="6524"/>
                  </a:lnTo>
                  <a:lnTo>
                    <a:pt x="2787" y="7316"/>
                  </a:lnTo>
                  <a:cubicBezTo>
                    <a:pt x="2819" y="7442"/>
                    <a:pt x="2914" y="7506"/>
                    <a:pt x="3009" y="7506"/>
                  </a:cubicBezTo>
                  <a:lnTo>
                    <a:pt x="4497" y="7506"/>
                  </a:lnTo>
                  <a:cubicBezTo>
                    <a:pt x="4592" y="7506"/>
                    <a:pt x="4687" y="7442"/>
                    <a:pt x="4719" y="7316"/>
                  </a:cubicBezTo>
                  <a:lnTo>
                    <a:pt x="4909" y="6524"/>
                  </a:lnTo>
                  <a:lnTo>
                    <a:pt x="5606" y="6967"/>
                  </a:lnTo>
                  <a:cubicBezTo>
                    <a:pt x="5642" y="6991"/>
                    <a:pt x="5683" y="7002"/>
                    <a:pt x="5723" y="7002"/>
                  </a:cubicBezTo>
                  <a:cubicBezTo>
                    <a:pt x="5788" y="7002"/>
                    <a:pt x="5852" y="6975"/>
                    <a:pt x="5891" y="6936"/>
                  </a:cubicBezTo>
                  <a:lnTo>
                    <a:pt x="6936" y="5891"/>
                  </a:lnTo>
                  <a:cubicBezTo>
                    <a:pt x="6999" y="5795"/>
                    <a:pt x="7031" y="5669"/>
                    <a:pt x="6968" y="5605"/>
                  </a:cubicBezTo>
                  <a:lnTo>
                    <a:pt x="6524" y="4909"/>
                  </a:lnTo>
                  <a:lnTo>
                    <a:pt x="7316" y="4719"/>
                  </a:lnTo>
                  <a:cubicBezTo>
                    <a:pt x="7443" y="4687"/>
                    <a:pt x="7506" y="4592"/>
                    <a:pt x="7506" y="4497"/>
                  </a:cubicBezTo>
                  <a:lnTo>
                    <a:pt x="7506" y="3009"/>
                  </a:lnTo>
                  <a:cubicBezTo>
                    <a:pt x="7506" y="2914"/>
                    <a:pt x="7443" y="2819"/>
                    <a:pt x="7348" y="2787"/>
                  </a:cubicBezTo>
                  <a:lnTo>
                    <a:pt x="6524" y="2597"/>
                  </a:lnTo>
                  <a:lnTo>
                    <a:pt x="6968" y="1900"/>
                  </a:lnTo>
                  <a:cubicBezTo>
                    <a:pt x="7031" y="1805"/>
                    <a:pt x="6999" y="1710"/>
                    <a:pt x="6936" y="1615"/>
                  </a:cubicBezTo>
                  <a:lnTo>
                    <a:pt x="5891" y="570"/>
                  </a:lnTo>
                  <a:cubicBezTo>
                    <a:pt x="5832" y="531"/>
                    <a:pt x="5773" y="504"/>
                    <a:pt x="5715" y="504"/>
                  </a:cubicBezTo>
                  <a:cubicBezTo>
                    <a:pt x="5678" y="504"/>
                    <a:pt x="5642" y="514"/>
                    <a:pt x="5606" y="538"/>
                  </a:cubicBezTo>
                  <a:lnTo>
                    <a:pt x="4909" y="982"/>
                  </a:lnTo>
                  <a:lnTo>
                    <a:pt x="4719" y="158"/>
                  </a:lnTo>
                  <a:cubicBezTo>
                    <a:pt x="4687" y="63"/>
                    <a:pt x="4592" y="0"/>
                    <a:pt x="44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6"/>
            <p:cNvSpPr/>
            <p:nvPr/>
          </p:nvSpPr>
          <p:spPr>
            <a:xfrm>
              <a:off x="5064475" y="2405000"/>
              <a:ext cx="264475" cy="236750"/>
            </a:xfrm>
            <a:custGeom>
              <a:avLst/>
              <a:gdLst/>
              <a:ahLst/>
              <a:cxnLst/>
              <a:rect l="l" t="t" r="r" b="b"/>
              <a:pathLst>
                <a:path w="10579" h="9470" extrusionOk="0">
                  <a:moveTo>
                    <a:pt x="3294" y="3959"/>
                  </a:moveTo>
                  <a:cubicBezTo>
                    <a:pt x="3643" y="3959"/>
                    <a:pt x="3928" y="4244"/>
                    <a:pt x="3928" y="4593"/>
                  </a:cubicBezTo>
                  <a:cubicBezTo>
                    <a:pt x="3928" y="4941"/>
                    <a:pt x="3643" y="5226"/>
                    <a:pt x="3294" y="5226"/>
                  </a:cubicBezTo>
                  <a:cubicBezTo>
                    <a:pt x="2946" y="5226"/>
                    <a:pt x="2661" y="4941"/>
                    <a:pt x="2661" y="4593"/>
                  </a:cubicBezTo>
                  <a:cubicBezTo>
                    <a:pt x="2661" y="4244"/>
                    <a:pt x="2946" y="3959"/>
                    <a:pt x="3294" y="3959"/>
                  </a:cubicBezTo>
                  <a:close/>
                  <a:moveTo>
                    <a:pt x="5289" y="3959"/>
                  </a:moveTo>
                  <a:cubicBezTo>
                    <a:pt x="5638" y="3959"/>
                    <a:pt x="5923" y="4244"/>
                    <a:pt x="5923" y="4593"/>
                  </a:cubicBezTo>
                  <a:cubicBezTo>
                    <a:pt x="5923" y="4941"/>
                    <a:pt x="5638" y="5226"/>
                    <a:pt x="5289" y="5226"/>
                  </a:cubicBezTo>
                  <a:cubicBezTo>
                    <a:pt x="4941" y="5226"/>
                    <a:pt x="4656" y="4941"/>
                    <a:pt x="4656" y="4593"/>
                  </a:cubicBezTo>
                  <a:cubicBezTo>
                    <a:pt x="4656" y="4244"/>
                    <a:pt x="4941" y="3959"/>
                    <a:pt x="5289" y="3959"/>
                  </a:cubicBezTo>
                  <a:close/>
                  <a:moveTo>
                    <a:pt x="7221" y="3959"/>
                  </a:moveTo>
                  <a:cubicBezTo>
                    <a:pt x="7570" y="3959"/>
                    <a:pt x="7855" y="4244"/>
                    <a:pt x="7855" y="4593"/>
                  </a:cubicBezTo>
                  <a:cubicBezTo>
                    <a:pt x="7855" y="4941"/>
                    <a:pt x="7570" y="5226"/>
                    <a:pt x="7221" y="5226"/>
                  </a:cubicBezTo>
                  <a:cubicBezTo>
                    <a:pt x="6873" y="5226"/>
                    <a:pt x="6588" y="4941"/>
                    <a:pt x="6588" y="4593"/>
                  </a:cubicBezTo>
                  <a:cubicBezTo>
                    <a:pt x="6588" y="4244"/>
                    <a:pt x="6873" y="3959"/>
                    <a:pt x="7221" y="3959"/>
                  </a:cubicBezTo>
                  <a:close/>
                  <a:moveTo>
                    <a:pt x="5289" y="1"/>
                  </a:moveTo>
                  <a:cubicBezTo>
                    <a:pt x="2376" y="1"/>
                    <a:pt x="1" y="1869"/>
                    <a:pt x="1" y="4181"/>
                  </a:cubicBezTo>
                  <a:cubicBezTo>
                    <a:pt x="1" y="6461"/>
                    <a:pt x="2376" y="8330"/>
                    <a:pt x="5289" y="8330"/>
                  </a:cubicBezTo>
                  <a:cubicBezTo>
                    <a:pt x="5448" y="8330"/>
                    <a:pt x="5606" y="8330"/>
                    <a:pt x="5764" y="8298"/>
                  </a:cubicBezTo>
                  <a:lnTo>
                    <a:pt x="6176" y="9311"/>
                  </a:lnTo>
                  <a:cubicBezTo>
                    <a:pt x="6208" y="9406"/>
                    <a:pt x="6271" y="9438"/>
                    <a:pt x="6366" y="9470"/>
                  </a:cubicBezTo>
                  <a:lnTo>
                    <a:pt x="6398" y="9470"/>
                  </a:lnTo>
                  <a:cubicBezTo>
                    <a:pt x="6461" y="9470"/>
                    <a:pt x="6524" y="9438"/>
                    <a:pt x="6588" y="9375"/>
                  </a:cubicBezTo>
                  <a:lnTo>
                    <a:pt x="8076" y="7696"/>
                  </a:lnTo>
                  <a:cubicBezTo>
                    <a:pt x="9660" y="6936"/>
                    <a:pt x="10578" y="5606"/>
                    <a:pt x="10578" y="4181"/>
                  </a:cubicBezTo>
                  <a:cubicBezTo>
                    <a:pt x="10578" y="1869"/>
                    <a:pt x="8203" y="1"/>
                    <a:pt x="528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6"/>
            <p:cNvSpPr/>
            <p:nvPr/>
          </p:nvSpPr>
          <p:spPr>
            <a:xfrm>
              <a:off x="3534075" y="2825575"/>
              <a:ext cx="495650" cy="505100"/>
            </a:xfrm>
            <a:custGeom>
              <a:avLst/>
              <a:gdLst/>
              <a:ahLst/>
              <a:cxnLst/>
              <a:rect l="l" t="t" r="r" b="b"/>
              <a:pathLst>
                <a:path w="19826" h="20204" extrusionOk="0">
                  <a:moveTo>
                    <a:pt x="3734" y="1"/>
                  </a:moveTo>
                  <a:cubicBezTo>
                    <a:pt x="3586" y="1"/>
                    <a:pt x="3429" y="28"/>
                    <a:pt x="3262" y="89"/>
                  </a:cubicBezTo>
                  <a:cubicBezTo>
                    <a:pt x="1710" y="691"/>
                    <a:pt x="2566" y="2717"/>
                    <a:pt x="2566" y="2717"/>
                  </a:cubicBezTo>
                  <a:lnTo>
                    <a:pt x="6112" y="12123"/>
                  </a:lnTo>
                  <a:cubicBezTo>
                    <a:pt x="6162" y="12248"/>
                    <a:pt x="6075" y="12333"/>
                    <a:pt x="5989" y="12333"/>
                  </a:cubicBezTo>
                  <a:cubicBezTo>
                    <a:pt x="5966" y="12333"/>
                    <a:pt x="5943" y="12327"/>
                    <a:pt x="5922" y="12313"/>
                  </a:cubicBezTo>
                  <a:lnTo>
                    <a:pt x="4212" y="11300"/>
                  </a:lnTo>
                  <a:cubicBezTo>
                    <a:pt x="4212" y="11300"/>
                    <a:pt x="4212" y="11268"/>
                    <a:pt x="4181" y="11268"/>
                  </a:cubicBezTo>
                  <a:cubicBezTo>
                    <a:pt x="4089" y="11199"/>
                    <a:pt x="3134" y="10383"/>
                    <a:pt x="2181" y="10383"/>
                  </a:cubicBezTo>
                  <a:cubicBezTo>
                    <a:pt x="1818" y="10383"/>
                    <a:pt x="1455" y="10501"/>
                    <a:pt x="1140" y="10825"/>
                  </a:cubicBezTo>
                  <a:cubicBezTo>
                    <a:pt x="0" y="12028"/>
                    <a:pt x="1235" y="13327"/>
                    <a:pt x="1330" y="13422"/>
                  </a:cubicBezTo>
                  <a:cubicBezTo>
                    <a:pt x="1362" y="13422"/>
                    <a:pt x="1362" y="13422"/>
                    <a:pt x="1362" y="13453"/>
                  </a:cubicBezTo>
                  <a:lnTo>
                    <a:pt x="9786" y="19565"/>
                  </a:lnTo>
                  <a:cubicBezTo>
                    <a:pt x="9818" y="19597"/>
                    <a:pt x="9818" y="19597"/>
                    <a:pt x="9849" y="19629"/>
                  </a:cubicBezTo>
                  <a:lnTo>
                    <a:pt x="9976" y="19914"/>
                  </a:lnTo>
                  <a:cubicBezTo>
                    <a:pt x="10070" y="20102"/>
                    <a:pt x="10253" y="20203"/>
                    <a:pt x="10431" y="20203"/>
                  </a:cubicBezTo>
                  <a:cubicBezTo>
                    <a:pt x="10492" y="20203"/>
                    <a:pt x="10553" y="20191"/>
                    <a:pt x="10609" y="20167"/>
                  </a:cubicBezTo>
                  <a:lnTo>
                    <a:pt x="18115" y="17158"/>
                  </a:lnTo>
                  <a:cubicBezTo>
                    <a:pt x="18368" y="17032"/>
                    <a:pt x="18495" y="16778"/>
                    <a:pt x="18400" y="16525"/>
                  </a:cubicBezTo>
                  <a:lnTo>
                    <a:pt x="18305" y="16240"/>
                  </a:lnTo>
                  <a:cubicBezTo>
                    <a:pt x="18273" y="16177"/>
                    <a:pt x="18273" y="16113"/>
                    <a:pt x="18305" y="16082"/>
                  </a:cubicBezTo>
                  <a:cubicBezTo>
                    <a:pt x="19825" y="14118"/>
                    <a:pt x="18812" y="11490"/>
                    <a:pt x="18812" y="11490"/>
                  </a:cubicBezTo>
                  <a:lnTo>
                    <a:pt x="17292" y="7626"/>
                  </a:lnTo>
                  <a:cubicBezTo>
                    <a:pt x="17292" y="7626"/>
                    <a:pt x="17292" y="7626"/>
                    <a:pt x="17292" y="7594"/>
                  </a:cubicBezTo>
                  <a:cubicBezTo>
                    <a:pt x="17260" y="7468"/>
                    <a:pt x="16817" y="5631"/>
                    <a:pt x="15455" y="5631"/>
                  </a:cubicBezTo>
                  <a:cubicBezTo>
                    <a:pt x="14663" y="5631"/>
                    <a:pt x="14220" y="5979"/>
                    <a:pt x="13998" y="6296"/>
                  </a:cubicBezTo>
                  <a:cubicBezTo>
                    <a:pt x="13973" y="6333"/>
                    <a:pt x="13933" y="6351"/>
                    <a:pt x="13892" y="6351"/>
                  </a:cubicBezTo>
                  <a:cubicBezTo>
                    <a:pt x="13830" y="6351"/>
                    <a:pt x="13764" y="6309"/>
                    <a:pt x="13745" y="6233"/>
                  </a:cubicBezTo>
                  <a:cubicBezTo>
                    <a:pt x="13650" y="5853"/>
                    <a:pt x="13333" y="5346"/>
                    <a:pt x="12383" y="5251"/>
                  </a:cubicBezTo>
                  <a:cubicBezTo>
                    <a:pt x="12284" y="5239"/>
                    <a:pt x="12190" y="5234"/>
                    <a:pt x="12101" y="5234"/>
                  </a:cubicBezTo>
                  <a:cubicBezTo>
                    <a:pt x="11227" y="5234"/>
                    <a:pt x="10848" y="5764"/>
                    <a:pt x="10704" y="6138"/>
                  </a:cubicBezTo>
                  <a:cubicBezTo>
                    <a:pt x="10688" y="6206"/>
                    <a:pt x="10634" y="6237"/>
                    <a:pt x="10579" y="6237"/>
                  </a:cubicBezTo>
                  <a:cubicBezTo>
                    <a:pt x="10530" y="6237"/>
                    <a:pt x="10481" y="6213"/>
                    <a:pt x="10451" y="6169"/>
                  </a:cubicBezTo>
                  <a:cubicBezTo>
                    <a:pt x="10155" y="5551"/>
                    <a:pt x="9586" y="4865"/>
                    <a:pt x="8840" y="4865"/>
                  </a:cubicBezTo>
                  <a:cubicBezTo>
                    <a:pt x="8707" y="4865"/>
                    <a:pt x="8568" y="4886"/>
                    <a:pt x="8424" y="4934"/>
                  </a:cubicBezTo>
                  <a:cubicBezTo>
                    <a:pt x="7791" y="5124"/>
                    <a:pt x="7506" y="5536"/>
                    <a:pt x="7379" y="5853"/>
                  </a:cubicBezTo>
                  <a:cubicBezTo>
                    <a:pt x="7348" y="5916"/>
                    <a:pt x="7292" y="5948"/>
                    <a:pt x="7237" y="5948"/>
                  </a:cubicBezTo>
                  <a:cubicBezTo>
                    <a:pt x="7181" y="5948"/>
                    <a:pt x="7126" y="5916"/>
                    <a:pt x="7094" y="5853"/>
                  </a:cubicBezTo>
                  <a:lnTo>
                    <a:pt x="5574" y="1894"/>
                  </a:lnTo>
                  <a:cubicBezTo>
                    <a:pt x="5574" y="1894"/>
                    <a:pt x="4968" y="1"/>
                    <a:pt x="373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3784250" y="3264025"/>
              <a:ext cx="281100" cy="204375"/>
            </a:xfrm>
            <a:custGeom>
              <a:avLst/>
              <a:gdLst/>
              <a:ahLst/>
              <a:cxnLst/>
              <a:rect l="l" t="t" r="r" b="b"/>
              <a:pathLst>
                <a:path w="11244" h="8175" extrusionOk="0">
                  <a:moveTo>
                    <a:pt x="8904" y="1"/>
                  </a:moveTo>
                  <a:cubicBezTo>
                    <a:pt x="8840" y="1"/>
                    <a:pt x="8774" y="11"/>
                    <a:pt x="8710" y="32"/>
                  </a:cubicBezTo>
                  <a:lnTo>
                    <a:pt x="412" y="3389"/>
                  </a:lnTo>
                  <a:cubicBezTo>
                    <a:pt x="127" y="3484"/>
                    <a:pt x="1" y="3832"/>
                    <a:pt x="127" y="4117"/>
                  </a:cubicBezTo>
                  <a:lnTo>
                    <a:pt x="1838" y="7854"/>
                  </a:lnTo>
                  <a:cubicBezTo>
                    <a:pt x="1933" y="8068"/>
                    <a:pt x="2134" y="8175"/>
                    <a:pt x="2350" y="8175"/>
                  </a:cubicBezTo>
                  <a:cubicBezTo>
                    <a:pt x="2421" y="8175"/>
                    <a:pt x="2495" y="8163"/>
                    <a:pt x="2566" y="8139"/>
                  </a:cubicBezTo>
                  <a:lnTo>
                    <a:pt x="10800" y="4877"/>
                  </a:lnTo>
                  <a:cubicBezTo>
                    <a:pt x="11117" y="4782"/>
                    <a:pt x="11243" y="4434"/>
                    <a:pt x="11117" y="4149"/>
                  </a:cubicBezTo>
                  <a:lnTo>
                    <a:pt x="9406" y="317"/>
                  </a:lnTo>
                  <a:cubicBezTo>
                    <a:pt x="9333" y="121"/>
                    <a:pt x="9126" y="1"/>
                    <a:pt x="890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3522200" y="2642100"/>
              <a:ext cx="81575" cy="116825"/>
            </a:xfrm>
            <a:custGeom>
              <a:avLst/>
              <a:gdLst/>
              <a:ahLst/>
              <a:cxnLst/>
              <a:rect l="l" t="t" r="r" b="b"/>
              <a:pathLst>
                <a:path w="3263" h="4673" extrusionOk="0">
                  <a:moveTo>
                    <a:pt x="1142" y="0"/>
                  </a:moveTo>
                  <a:cubicBezTo>
                    <a:pt x="1015" y="0"/>
                    <a:pt x="886" y="26"/>
                    <a:pt x="760" y="81"/>
                  </a:cubicBezTo>
                  <a:cubicBezTo>
                    <a:pt x="254" y="271"/>
                    <a:pt x="0" y="841"/>
                    <a:pt x="190" y="1347"/>
                  </a:cubicBezTo>
                  <a:lnTo>
                    <a:pt x="1235" y="4039"/>
                  </a:lnTo>
                  <a:cubicBezTo>
                    <a:pt x="1394" y="4419"/>
                    <a:pt x="1742" y="4673"/>
                    <a:pt x="2154" y="4673"/>
                  </a:cubicBezTo>
                  <a:cubicBezTo>
                    <a:pt x="2280" y="4673"/>
                    <a:pt x="2375" y="4641"/>
                    <a:pt x="2502" y="4609"/>
                  </a:cubicBezTo>
                  <a:cubicBezTo>
                    <a:pt x="3009" y="4388"/>
                    <a:pt x="3262" y="3818"/>
                    <a:pt x="3072" y="3311"/>
                  </a:cubicBezTo>
                  <a:lnTo>
                    <a:pt x="2027" y="619"/>
                  </a:lnTo>
                  <a:cubicBezTo>
                    <a:pt x="1884" y="238"/>
                    <a:pt x="1526" y="0"/>
                    <a:pt x="114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3422425" y="2736975"/>
              <a:ext cx="122750" cy="78175"/>
            </a:xfrm>
            <a:custGeom>
              <a:avLst/>
              <a:gdLst/>
              <a:ahLst/>
              <a:cxnLst/>
              <a:rect l="l" t="t" r="r" b="b"/>
              <a:pathLst>
                <a:path w="4910" h="3127" extrusionOk="0">
                  <a:moveTo>
                    <a:pt x="1143" y="0"/>
                  </a:moveTo>
                  <a:cubicBezTo>
                    <a:pt x="757" y="0"/>
                    <a:pt x="386" y="219"/>
                    <a:pt x="223" y="593"/>
                  </a:cubicBezTo>
                  <a:cubicBezTo>
                    <a:pt x="1" y="1068"/>
                    <a:pt x="254" y="1669"/>
                    <a:pt x="729" y="1891"/>
                  </a:cubicBezTo>
                  <a:lnTo>
                    <a:pt x="3358" y="3063"/>
                  </a:lnTo>
                  <a:cubicBezTo>
                    <a:pt x="3485" y="3126"/>
                    <a:pt x="3643" y="3126"/>
                    <a:pt x="3770" y="3126"/>
                  </a:cubicBezTo>
                  <a:cubicBezTo>
                    <a:pt x="4150" y="3126"/>
                    <a:pt x="4498" y="2905"/>
                    <a:pt x="4688" y="2556"/>
                  </a:cubicBezTo>
                  <a:cubicBezTo>
                    <a:pt x="4910" y="2049"/>
                    <a:pt x="4656" y="1448"/>
                    <a:pt x="4181" y="1226"/>
                  </a:cubicBezTo>
                  <a:lnTo>
                    <a:pt x="1553" y="86"/>
                  </a:lnTo>
                  <a:cubicBezTo>
                    <a:pt x="1420" y="28"/>
                    <a:pt x="1280" y="0"/>
                    <a:pt x="114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3684500" y="2852550"/>
              <a:ext cx="122750" cy="78975"/>
            </a:xfrm>
            <a:custGeom>
              <a:avLst/>
              <a:gdLst/>
              <a:ahLst/>
              <a:cxnLst/>
              <a:rect l="l" t="t" r="r" b="b"/>
              <a:pathLst>
                <a:path w="4910" h="3159" extrusionOk="0">
                  <a:moveTo>
                    <a:pt x="1143" y="1"/>
                  </a:moveTo>
                  <a:cubicBezTo>
                    <a:pt x="756" y="1"/>
                    <a:pt x="386" y="220"/>
                    <a:pt x="222" y="593"/>
                  </a:cubicBezTo>
                  <a:cubicBezTo>
                    <a:pt x="0" y="1068"/>
                    <a:pt x="254" y="1670"/>
                    <a:pt x="729" y="1892"/>
                  </a:cubicBezTo>
                  <a:lnTo>
                    <a:pt x="3357" y="3064"/>
                  </a:lnTo>
                  <a:cubicBezTo>
                    <a:pt x="3484" y="3127"/>
                    <a:pt x="3642" y="3159"/>
                    <a:pt x="3769" y="3159"/>
                  </a:cubicBezTo>
                  <a:cubicBezTo>
                    <a:pt x="4149" y="3159"/>
                    <a:pt x="4497" y="2937"/>
                    <a:pt x="4687" y="2557"/>
                  </a:cubicBezTo>
                  <a:cubicBezTo>
                    <a:pt x="4909" y="2050"/>
                    <a:pt x="4656" y="1480"/>
                    <a:pt x="4181" y="1258"/>
                  </a:cubicBezTo>
                  <a:lnTo>
                    <a:pt x="1552" y="87"/>
                  </a:lnTo>
                  <a:cubicBezTo>
                    <a:pt x="1419" y="29"/>
                    <a:pt x="1280" y="1"/>
                    <a:pt x="114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6"/>
            <p:cNvSpPr/>
            <p:nvPr/>
          </p:nvSpPr>
          <p:spPr>
            <a:xfrm>
              <a:off x="3420050" y="2847950"/>
              <a:ext cx="122750" cy="75650"/>
            </a:xfrm>
            <a:custGeom>
              <a:avLst/>
              <a:gdLst/>
              <a:ahLst/>
              <a:cxnLst/>
              <a:rect l="l" t="t" r="r" b="b"/>
              <a:pathLst>
                <a:path w="4910" h="3026" extrusionOk="0">
                  <a:moveTo>
                    <a:pt x="3817" y="0"/>
                  </a:moveTo>
                  <a:cubicBezTo>
                    <a:pt x="3687" y="0"/>
                    <a:pt x="3553" y="26"/>
                    <a:pt x="3421" y="81"/>
                  </a:cubicBezTo>
                  <a:lnTo>
                    <a:pt x="761" y="1094"/>
                  </a:lnTo>
                  <a:cubicBezTo>
                    <a:pt x="254" y="1316"/>
                    <a:pt x="1" y="1886"/>
                    <a:pt x="191" y="2392"/>
                  </a:cubicBezTo>
                  <a:cubicBezTo>
                    <a:pt x="349" y="2773"/>
                    <a:pt x="698" y="3026"/>
                    <a:pt x="1109" y="3026"/>
                  </a:cubicBezTo>
                  <a:cubicBezTo>
                    <a:pt x="1236" y="3026"/>
                    <a:pt x="1331" y="2994"/>
                    <a:pt x="1458" y="2963"/>
                  </a:cubicBezTo>
                  <a:lnTo>
                    <a:pt x="4150" y="1917"/>
                  </a:lnTo>
                  <a:cubicBezTo>
                    <a:pt x="4656" y="1727"/>
                    <a:pt x="4910" y="1157"/>
                    <a:pt x="4720" y="651"/>
                  </a:cubicBezTo>
                  <a:cubicBezTo>
                    <a:pt x="4576" y="244"/>
                    <a:pt x="4216" y="0"/>
                    <a:pt x="381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6"/>
            <p:cNvSpPr/>
            <p:nvPr/>
          </p:nvSpPr>
          <p:spPr>
            <a:xfrm>
              <a:off x="3686875" y="2744650"/>
              <a:ext cx="122750" cy="75250"/>
            </a:xfrm>
            <a:custGeom>
              <a:avLst/>
              <a:gdLst/>
              <a:ahLst/>
              <a:cxnLst/>
              <a:rect l="l" t="t" r="r" b="b"/>
              <a:pathLst>
                <a:path w="4910" h="3010" extrusionOk="0">
                  <a:moveTo>
                    <a:pt x="3799" y="1"/>
                  </a:moveTo>
                  <a:cubicBezTo>
                    <a:pt x="3684" y="1"/>
                    <a:pt x="3566" y="21"/>
                    <a:pt x="3452" y="64"/>
                  </a:cubicBezTo>
                  <a:lnTo>
                    <a:pt x="761" y="1109"/>
                  </a:lnTo>
                  <a:cubicBezTo>
                    <a:pt x="254" y="1299"/>
                    <a:pt x="0" y="1869"/>
                    <a:pt x="190" y="2376"/>
                  </a:cubicBezTo>
                  <a:cubicBezTo>
                    <a:pt x="349" y="2756"/>
                    <a:pt x="729" y="3009"/>
                    <a:pt x="1109" y="3009"/>
                  </a:cubicBezTo>
                  <a:cubicBezTo>
                    <a:pt x="1236" y="3009"/>
                    <a:pt x="1362" y="2978"/>
                    <a:pt x="1457" y="2946"/>
                  </a:cubicBezTo>
                  <a:lnTo>
                    <a:pt x="4149" y="1901"/>
                  </a:lnTo>
                  <a:cubicBezTo>
                    <a:pt x="4656" y="1711"/>
                    <a:pt x="4909" y="1141"/>
                    <a:pt x="4719" y="634"/>
                  </a:cubicBezTo>
                  <a:cubicBezTo>
                    <a:pt x="4572" y="241"/>
                    <a:pt x="4197" y="1"/>
                    <a:pt x="37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3514275" y="2907200"/>
              <a:ext cx="85525" cy="115375"/>
            </a:xfrm>
            <a:custGeom>
              <a:avLst/>
              <a:gdLst/>
              <a:ahLst/>
              <a:cxnLst/>
              <a:rect l="l" t="t" r="r" b="b"/>
              <a:pathLst>
                <a:path w="3421" h="4615" extrusionOk="0">
                  <a:moveTo>
                    <a:pt x="2288" y="0"/>
                  </a:moveTo>
                  <a:cubicBezTo>
                    <a:pt x="1911" y="0"/>
                    <a:pt x="1558" y="219"/>
                    <a:pt x="1394" y="593"/>
                  </a:cubicBezTo>
                  <a:lnTo>
                    <a:pt x="222" y="3221"/>
                  </a:lnTo>
                  <a:cubicBezTo>
                    <a:pt x="1" y="3728"/>
                    <a:pt x="222" y="4298"/>
                    <a:pt x="729" y="4519"/>
                  </a:cubicBezTo>
                  <a:cubicBezTo>
                    <a:pt x="856" y="4583"/>
                    <a:pt x="982" y="4614"/>
                    <a:pt x="1109" y="4614"/>
                  </a:cubicBezTo>
                  <a:cubicBezTo>
                    <a:pt x="1489" y="4614"/>
                    <a:pt x="1869" y="4393"/>
                    <a:pt x="2027" y="4013"/>
                  </a:cubicBezTo>
                  <a:lnTo>
                    <a:pt x="3199" y="1384"/>
                  </a:lnTo>
                  <a:cubicBezTo>
                    <a:pt x="3421" y="909"/>
                    <a:pt x="3199" y="307"/>
                    <a:pt x="2692" y="86"/>
                  </a:cubicBezTo>
                  <a:cubicBezTo>
                    <a:pt x="2560" y="28"/>
                    <a:pt x="2422" y="0"/>
                    <a:pt x="22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3629875" y="2645125"/>
              <a:ext cx="85525" cy="115400"/>
            </a:xfrm>
            <a:custGeom>
              <a:avLst/>
              <a:gdLst/>
              <a:ahLst/>
              <a:cxnLst/>
              <a:rect l="l" t="t" r="r" b="b"/>
              <a:pathLst>
                <a:path w="3421" h="4616" extrusionOk="0">
                  <a:moveTo>
                    <a:pt x="2288" y="1"/>
                  </a:moveTo>
                  <a:cubicBezTo>
                    <a:pt x="1910" y="1"/>
                    <a:pt x="1557" y="219"/>
                    <a:pt x="1394" y="593"/>
                  </a:cubicBezTo>
                  <a:lnTo>
                    <a:pt x="222" y="3222"/>
                  </a:lnTo>
                  <a:cubicBezTo>
                    <a:pt x="0" y="3728"/>
                    <a:pt x="222" y="4298"/>
                    <a:pt x="729" y="4520"/>
                  </a:cubicBezTo>
                  <a:cubicBezTo>
                    <a:pt x="855" y="4583"/>
                    <a:pt x="982" y="4615"/>
                    <a:pt x="1140" y="4615"/>
                  </a:cubicBezTo>
                  <a:cubicBezTo>
                    <a:pt x="1520" y="4615"/>
                    <a:pt x="1869" y="4393"/>
                    <a:pt x="2027" y="4013"/>
                  </a:cubicBezTo>
                  <a:lnTo>
                    <a:pt x="3199" y="1385"/>
                  </a:lnTo>
                  <a:cubicBezTo>
                    <a:pt x="3421" y="910"/>
                    <a:pt x="3199" y="308"/>
                    <a:pt x="2692" y="86"/>
                  </a:cubicBezTo>
                  <a:cubicBezTo>
                    <a:pt x="2559" y="28"/>
                    <a:pt x="2422" y="1"/>
                    <a:pt x="228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4718500" y="3382775"/>
              <a:ext cx="175775" cy="308800"/>
            </a:xfrm>
            <a:custGeom>
              <a:avLst/>
              <a:gdLst/>
              <a:ahLst/>
              <a:cxnLst/>
              <a:rect l="l" t="t" r="r" b="b"/>
              <a:pathLst>
                <a:path w="7031" h="12352" extrusionOk="0">
                  <a:moveTo>
                    <a:pt x="5574" y="1173"/>
                  </a:moveTo>
                  <a:cubicBezTo>
                    <a:pt x="5827" y="1173"/>
                    <a:pt x="6081" y="1426"/>
                    <a:pt x="6081" y="1679"/>
                  </a:cubicBezTo>
                  <a:lnTo>
                    <a:pt x="6081" y="9596"/>
                  </a:lnTo>
                  <a:cubicBezTo>
                    <a:pt x="6081" y="9882"/>
                    <a:pt x="5827" y="10103"/>
                    <a:pt x="5574" y="10103"/>
                  </a:cubicBezTo>
                  <a:lnTo>
                    <a:pt x="1457" y="10103"/>
                  </a:lnTo>
                  <a:cubicBezTo>
                    <a:pt x="1172" y="10103"/>
                    <a:pt x="950" y="9882"/>
                    <a:pt x="950" y="9596"/>
                  </a:cubicBezTo>
                  <a:lnTo>
                    <a:pt x="950" y="1679"/>
                  </a:lnTo>
                  <a:cubicBezTo>
                    <a:pt x="950" y="1426"/>
                    <a:pt x="1172" y="1173"/>
                    <a:pt x="1457" y="1173"/>
                  </a:cubicBezTo>
                  <a:close/>
                  <a:moveTo>
                    <a:pt x="3896" y="10800"/>
                  </a:moveTo>
                  <a:cubicBezTo>
                    <a:pt x="4054" y="10800"/>
                    <a:pt x="4149" y="10927"/>
                    <a:pt x="4149" y="11053"/>
                  </a:cubicBezTo>
                  <a:lnTo>
                    <a:pt x="4149" y="11497"/>
                  </a:lnTo>
                  <a:cubicBezTo>
                    <a:pt x="4149" y="11623"/>
                    <a:pt x="4054" y="11750"/>
                    <a:pt x="3896" y="11750"/>
                  </a:cubicBezTo>
                  <a:lnTo>
                    <a:pt x="3136" y="11750"/>
                  </a:lnTo>
                  <a:cubicBezTo>
                    <a:pt x="2977" y="11750"/>
                    <a:pt x="2882" y="11655"/>
                    <a:pt x="2882" y="11497"/>
                  </a:cubicBezTo>
                  <a:lnTo>
                    <a:pt x="2882" y="11053"/>
                  </a:lnTo>
                  <a:cubicBezTo>
                    <a:pt x="2882" y="10927"/>
                    <a:pt x="2977" y="10800"/>
                    <a:pt x="3136" y="10800"/>
                  </a:cubicBezTo>
                  <a:close/>
                  <a:moveTo>
                    <a:pt x="1045" y="1"/>
                  </a:moveTo>
                  <a:cubicBezTo>
                    <a:pt x="475" y="1"/>
                    <a:pt x="0" y="476"/>
                    <a:pt x="0" y="1046"/>
                  </a:cubicBezTo>
                  <a:lnTo>
                    <a:pt x="0" y="11307"/>
                  </a:lnTo>
                  <a:cubicBezTo>
                    <a:pt x="0" y="11877"/>
                    <a:pt x="475" y="12352"/>
                    <a:pt x="1045" y="12352"/>
                  </a:cubicBezTo>
                  <a:lnTo>
                    <a:pt x="5986" y="12352"/>
                  </a:lnTo>
                  <a:cubicBezTo>
                    <a:pt x="6556" y="12352"/>
                    <a:pt x="7031" y="11877"/>
                    <a:pt x="7031" y="11307"/>
                  </a:cubicBezTo>
                  <a:lnTo>
                    <a:pt x="7031" y="1046"/>
                  </a:lnTo>
                  <a:cubicBezTo>
                    <a:pt x="7031" y="476"/>
                    <a:pt x="6556" y="1"/>
                    <a:pt x="598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2282350" y="2522175"/>
              <a:ext cx="314350" cy="217750"/>
            </a:xfrm>
            <a:custGeom>
              <a:avLst/>
              <a:gdLst/>
              <a:ahLst/>
              <a:cxnLst/>
              <a:rect l="l" t="t" r="r" b="b"/>
              <a:pathLst>
                <a:path w="12574" h="8710" extrusionOk="0">
                  <a:moveTo>
                    <a:pt x="6493" y="1"/>
                  </a:moveTo>
                  <a:cubicBezTo>
                    <a:pt x="5163" y="1"/>
                    <a:pt x="3959" y="887"/>
                    <a:pt x="3547" y="2154"/>
                  </a:cubicBezTo>
                  <a:lnTo>
                    <a:pt x="3294" y="2154"/>
                  </a:lnTo>
                  <a:cubicBezTo>
                    <a:pt x="1457" y="2154"/>
                    <a:pt x="1" y="3611"/>
                    <a:pt x="1" y="5416"/>
                  </a:cubicBezTo>
                  <a:cubicBezTo>
                    <a:pt x="1" y="7221"/>
                    <a:pt x="1457" y="8710"/>
                    <a:pt x="3294" y="8710"/>
                  </a:cubicBezTo>
                  <a:lnTo>
                    <a:pt x="9913" y="8710"/>
                  </a:lnTo>
                  <a:cubicBezTo>
                    <a:pt x="11370" y="8710"/>
                    <a:pt x="12573" y="7506"/>
                    <a:pt x="12573" y="6049"/>
                  </a:cubicBezTo>
                  <a:cubicBezTo>
                    <a:pt x="12573" y="4561"/>
                    <a:pt x="11370" y="3389"/>
                    <a:pt x="9913" y="3389"/>
                  </a:cubicBezTo>
                  <a:lnTo>
                    <a:pt x="9565" y="3389"/>
                  </a:lnTo>
                  <a:cubicBezTo>
                    <a:pt x="9596" y="3294"/>
                    <a:pt x="9596" y="3199"/>
                    <a:pt x="9596" y="3104"/>
                  </a:cubicBezTo>
                  <a:cubicBezTo>
                    <a:pt x="9596" y="1394"/>
                    <a:pt x="8203" y="1"/>
                    <a:pt x="649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7" name="Google Shape;2307;p26"/>
          <p:cNvSpPr txBox="1"/>
          <p:nvPr/>
        </p:nvSpPr>
        <p:spPr>
          <a:xfrm>
            <a:off x="710250" y="437319"/>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Business Understanding</a:t>
            </a:r>
          </a:p>
        </p:txBody>
      </p:sp>
      <p:sp>
        <p:nvSpPr>
          <p:cNvPr id="2" name="Google Shape;1545;p18">
            <a:extLst>
              <a:ext uri="{FF2B5EF4-FFF2-40B4-BE49-F238E27FC236}">
                <a16:creationId xmlns:a16="http://schemas.microsoft.com/office/drawing/2014/main" id="{A589919E-9C38-CA9C-7FD5-013AAEA49918}"/>
              </a:ext>
            </a:extLst>
          </p:cNvPr>
          <p:cNvSpPr txBox="1"/>
          <p:nvPr/>
        </p:nvSpPr>
        <p:spPr>
          <a:xfrm>
            <a:off x="3157298" y="1311878"/>
            <a:ext cx="5276452" cy="3215929"/>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vi-VN" sz="1300" dirty="0"/>
              <a:t>Bệnh Parkinson (PD) là một rối loạn thần kinh mãn tính và tiến triển, ảnh hưởng đến hàng triệu người trên toàn thế giới.</a:t>
            </a:r>
            <a:endParaRPr lang="en-US" sz="1300" dirty="0"/>
          </a:p>
          <a:p>
            <a:pPr marL="285750" lvl="0" indent="-285750" algn="l" rtl="0">
              <a:spcBef>
                <a:spcPts val="0"/>
              </a:spcBef>
              <a:spcAft>
                <a:spcPts val="0"/>
              </a:spcAft>
              <a:buFont typeface="Wingdings" panose="05000000000000000000" pitchFamily="2" charset="2"/>
              <a:buChar char="ü"/>
            </a:pPr>
            <a:endParaRPr lang="en-US" sz="1300" dirty="0"/>
          </a:p>
          <a:p>
            <a:pPr marL="285750" lvl="0" indent="-285750" algn="l" rtl="0">
              <a:spcBef>
                <a:spcPts val="0"/>
              </a:spcBef>
              <a:spcAft>
                <a:spcPts val="0"/>
              </a:spcAft>
              <a:buFont typeface="Wingdings" panose="05000000000000000000" pitchFamily="2" charset="2"/>
              <a:buChar char="ü"/>
            </a:pPr>
            <a:r>
              <a:rPr lang="en-US" sz="1300" dirty="0" err="1"/>
              <a:t>Dự</a:t>
            </a:r>
            <a:r>
              <a:rPr lang="en-US" sz="1300" dirty="0"/>
              <a:t> </a:t>
            </a:r>
            <a:r>
              <a:rPr lang="en-US" sz="1300" dirty="0" err="1"/>
              <a:t>án</a:t>
            </a:r>
            <a:r>
              <a:rPr lang="en-US" sz="1300" dirty="0"/>
              <a:t> </a:t>
            </a:r>
            <a:r>
              <a:rPr lang="en-US" sz="1300" dirty="0" err="1"/>
              <a:t>Dự</a:t>
            </a:r>
            <a:r>
              <a:rPr lang="en-US" sz="1300" dirty="0"/>
              <a:t> </a:t>
            </a:r>
            <a:r>
              <a:rPr lang="en-US" sz="1300" dirty="0" err="1"/>
              <a:t>đoán</a:t>
            </a:r>
            <a:r>
              <a:rPr lang="en-US" sz="1300" dirty="0"/>
              <a:t> </a:t>
            </a:r>
            <a:r>
              <a:rPr lang="en-US" sz="1300" dirty="0" err="1"/>
              <a:t>Tiến</a:t>
            </a:r>
            <a:r>
              <a:rPr lang="en-US" sz="1300" dirty="0"/>
              <a:t> </a:t>
            </a:r>
            <a:r>
              <a:rPr lang="en-US" sz="1300" dirty="0" err="1"/>
              <a:t>triển</a:t>
            </a:r>
            <a:r>
              <a:rPr lang="en-US" sz="1300" dirty="0"/>
              <a:t> </a:t>
            </a:r>
            <a:r>
              <a:rPr lang="en-US" sz="1300" dirty="0" err="1"/>
              <a:t>Bệnh</a:t>
            </a:r>
            <a:r>
              <a:rPr lang="en-US" sz="1300" dirty="0"/>
              <a:t> Parkinson </a:t>
            </a:r>
            <a:r>
              <a:rPr lang="en-US" sz="1300" dirty="0" err="1"/>
              <a:t>nhằm</a:t>
            </a:r>
            <a:r>
              <a:rPr lang="en-US" sz="1300" dirty="0"/>
              <a:t> </a:t>
            </a:r>
            <a:r>
              <a:rPr lang="en-US" sz="1300" dirty="0" err="1"/>
              <a:t>phát</a:t>
            </a:r>
            <a:r>
              <a:rPr lang="en-US" sz="1300" dirty="0"/>
              <a:t> </a:t>
            </a:r>
            <a:r>
              <a:rPr lang="en-US" sz="1300" dirty="0" err="1"/>
              <a:t>triển</a:t>
            </a:r>
            <a:r>
              <a:rPr lang="en-US" sz="1300" dirty="0"/>
              <a:t> </a:t>
            </a:r>
            <a:r>
              <a:rPr lang="en-US" sz="1300" dirty="0" err="1"/>
              <a:t>một</a:t>
            </a:r>
            <a:r>
              <a:rPr lang="en-US" sz="1300" dirty="0"/>
              <a:t> </a:t>
            </a:r>
            <a:r>
              <a:rPr lang="en-US" sz="1300" dirty="0" err="1"/>
              <a:t>mô</a:t>
            </a:r>
            <a:r>
              <a:rPr lang="en-US" sz="1300" dirty="0"/>
              <a:t> </a:t>
            </a:r>
            <a:r>
              <a:rPr lang="en-US" sz="1300" dirty="0" err="1"/>
              <a:t>hình</a:t>
            </a:r>
            <a:r>
              <a:rPr lang="en-US" sz="1300" dirty="0"/>
              <a:t> </a:t>
            </a:r>
            <a:r>
              <a:rPr lang="en-US" sz="1300" dirty="0" err="1"/>
              <a:t>dự</a:t>
            </a:r>
            <a:r>
              <a:rPr lang="en-US" sz="1300" dirty="0"/>
              <a:t> </a:t>
            </a:r>
            <a:r>
              <a:rPr lang="en-US" sz="1300" dirty="0" err="1"/>
              <a:t>đoán</a:t>
            </a:r>
            <a:r>
              <a:rPr lang="en-US" sz="1300" dirty="0"/>
              <a:t> </a:t>
            </a:r>
            <a:r>
              <a:rPr lang="en-US" sz="1300" dirty="0" err="1"/>
              <a:t>tiến</a:t>
            </a:r>
            <a:r>
              <a:rPr lang="en-US" sz="1300" dirty="0"/>
              <a:t> </a:t>
            </a:r>
            <a:r>
              <a:rPr lang="en-US" sz="1300" dirty="0" err="1"/>
              <a:t>triển</a:t>
            </a:r>
            <a:r>
              <a:rPr lang="en-US" sz="1300" dirty="0"/>
              <a:t> </a:t>
            </a:r>
            <a:r>
              <a:rPr lang="en-US" sz="1300" dirty="0" err="1"/>
              <a:t>bệnh</a:t>
            </a:r>
            <a:r>
              <a:rPr lang="en-US" sz="1300" dirty="0"/>
              <a:t> Parkinson </a:t>
            </a:r>
            <a:r>
              <a:rPr lang="en-US" sz="1300" dirty="0" err="1"/>
              <a:t>dựa</a:t>
            </a:r>
            <a:r>
              <a:rPr lang="en-US" sz="1300" dirty="0"/>
              <a:t> </a:t>
            </a:r>
            <a:r>
              <a:rPr lang="en-US" sz="1300" dirty="0" err="1"/>
              <a:t>trên</a:t>
            </a:r>
            <a:r>
              <a:rPr lang="en-US" sz="1300" dirty="0"/>
              <a:t> </a:t>
            </a:r>
            <a:r>
              <a:rPr lang="en-US" sz="1300" dirty="0" err="1"/>
              <a:t>nhiều</a:t>
            </a:r>
            <a:r>
              <a:rPr lang="en-US" sz="1300" dirty="0"/>
              <a:t> </a:t>
            </a:r>
            <a:r>
              <a:rPr lang="en-US" sz="1300" dirty="0" err="1"/>
              <a:t>dữ</a:t>
            </a:r>
            <a:r>
              <a:rPr lang="en-US" sz="1300" dirty="0"/>
              <a:t> </a:t>
            </a:r>
            <a:r>
              <a:rPr lang="en-US" sz="1300" dirty="0" err="1"/>
              <a:t>liệu</a:t>
            </a:r>
            <a:r>
              <a:rPr lang="en-US" sz="1300" dirty="0"/>
              <a:t> </a:t>
            </a:r>
            <a:r>
              <a:rPr lang="en-US" sz="1300" dirty="0" err="1"/>
              <a:t>lâm</a:t>
            </a:r>
            <a:r>
              <a:rPr lang="en-US" sz="1300" dirty="0"/>
              <a:t> </a:t>
            </a:r>
            <a:r>
              <a:rPr lang="en-US" sz="1300" dirty="0" err="1"/>
              <a:t>sàng</a:t>
            </a:r>
            <a:r>
              <a:rPr lang="en-US" sz="1300" dirty="0"/>
              <a:t>,</a:t>
            </a:r>
          </a:p>
          <a:p>
            <a:pPr marL="285750" lvl="0" indent="-285750" algn="l" rtl="0">
              <a:spcBef>
                <a:spcPts val="0"/>
              </a:spcBef>
              <a:spcAft>
                <a:spcPts val="0"/>
              </a:spcAft>
              <a:buFont typeface="Wingdings" panose="05000000000000000000" pitchFamily="2" charset="2"/>
              <a:buChar char="ü"/>
            </a:pPr>
            <a:endParaRPr lang="en-US" sz="1300" dirty="0"/>
          </a:p>
          <a:p>
            <a:pPr marL="285750" lvl="0" indent="-285750" algn="l" rtl="0">
              <a:spcBef>
                <a:spcPts val="0"/>
              </a:spcBef>
              <a:spcAft>
                <a:spcPts val="0"/>
              </a:spcAft>
              <a:buFont typeface="Wingdings" panose="05000000000000000000" pitchFamily="2" charset="2"/>
              <a:buChar char="ü"/>
            </a:pPr>
            <a:r>
              <a:rPr lang="vi-VN" sz="1300" dirty="0">
                <a:latin typeface="Fira Sans"/>
                <a:ea typeface="Fira Sans"/>
                <a:cs typeface="Fira Sans"/>
                <a:sym typeface="Fira Sans"/>
              </a:rPr>
              <a:t>Mục tiêu kinh doanh chính của dự án là tạo điều kiện thuận lợi cho việc phát triển các liệu pháp cá nhân hóa và hiệu quả hơn cho bệnh Parkinson.</a:t>
            </a:r>
            <a:endParaRPr lang="en-US" sz="1300" dirty="0">
              <a:latin typeface="Fira Sans"/>
              <a:ea typeface="Fira Sans"/>
              <a:cs typeface="Fira Sans"/>
              <a:sym typeface="Fira Sans"/>
            </a:endParaRPr>
          </a:p>
          <a:p>
            <a:pPr marL="285750" lvl="0" indent="-285750" algn="l" rtl="0">
              <a:spcBef>
                <a:spcPts val="0"/>
              </a:spcBef>
              <a:spcAft>
                <a:spcPts val="0"/>
              </a:spcAft>
              <a:buFont typeface="Wingdings" panose="05000000000000000000" pitchFamily="2" charset="2"/>
              <a:buChar char="ü"/>
            </a:pPr>
            <a:endParaRPr lang="en-US" sz="1300" dirty="0">
              <a:latin typeface="Fira Sans"/>
              <a:ea typeface="Fira Sans"/>
              <a:cs typeface="Fira Sans"/>
              <a:sym typeface="Fira Sans"/>
            </a:endParaRPr>
          </a:p>
          <a:p>
            <a:pPr marL="285750" lvl="0" indent="-285750" algn="l" rtl="0">
              <a:spcBef>
                <a:spcPts val="0"/>
              </a:spcBef>
              <a:spcAft>
                <a:spcPts val="0"/>
              </a:spcAft>
              <a:buFont typeface="Wingdings" panose="05000000000000000000" pitchFamily="2" charset="2"/>
              <a:buChar char="ü"/>
            </a:pPr>
            <a:r>
              <a:rPr lang="en-US" sz="1300" dirty="0" err="1">
                <a:latin typeface="Fira Sans"/>
                <a:ea typeface="Fira Sans"/>
                <a:cs typeface="Fira Sans"/>
                <a:sym typeface="Fira Sans"/>
              </a:rPr>
              <a:t>Dự</a:t>
            </a:r>
            <a:r>
              <a:rPr lang="en-US" sz="1300" dirty="0">
                <a:latin typeface="Fira Sans"/>
                <a:ea typeface="Fira Sans"/>
                <a:cs typeface="Fira Sans"/>
                <a:sym typeface="Fira Sans"/>
              </a:rPr>
              <a:t> </a:t>
            </a:r>
            <a:r>
              <a:rPr lang="en-US" sz="1300" dirty="0" err="1">
                <a:latin typeface="Fira Sans"/>
                <a:ea typeface="Fira Sans"/>
                <a:cs typeface="Fira Sans"/>
                <a:sym typeface="Fira Sans"/>
              </a:rPr>
              <a:t>án</a:t>
            </a:r>
            <a:r>
              <a:rPr lang="en-US" sz="1300" dirty="0">
                <a:latin typeface="Fira Sans"/>
                <a:ea typeface="Fira Sans"/>
                <a:cs typeface="Fira Sans"/>
                <a:sym typeface="Fira Sans"/>
              </a:rPr>
              <a:t> </a:t>
            </a:r>
            <a:r>
              <a:rPr lang="en-US" sz="1300" dirty="0" err="1">
                <a:latin typeface="Fira Sans"/>
                <a:ea typeface="Fira Sans"/>
                <a:cs typeface="Fira Sans"/>
                <a:sym typeface="Fira Sans"/>
              </a:rPr>
              <a:t>nhằm</a:t>
            </a:r>
            <a:r>
              <a:rPr lang="en-US" sz="1300" dirty="0">
                <a:latin typeface="Fira Sans"/>
                <a:ea typeface="Fira Sans"/>
                <a:cs typeface="Fira Sans"/>
                <a:sym typeface="Fira Sans"/>
              </a:rPr>
              <a:t> </a:t>
            </a:r>
            <a:r>
              <a:rPr lang="en-US" sz="1300" dirty="0" err="1">
                <a:latin typeface="Fira Sans"/>
                <a:ea typeface="Fira Sans"/>
                <a:cs typeface="Fira Sans"/>
                <a:sym typeface="Fira Sans"/>
              </a:rPr>
              <a:t>tận</a:t>
            </a:r>
            <a:r>
              <a:rPr lang="en-US" sz="1300" dirty="0">
                <a:latin typeface="Fira Sans"/>
                <a:ea typeface="Fira Sans"/>
                <a:cs typeface="Fira Sans"/>
                <a:sym typeface="Fira Sans"/>
              </a:rPr>
              <a:t> </a:t>
            </a:r>
            <a:r>
              <a:rPr lang="en-US" sz="1300" dirty="0" err="1">
                <a:latin typeface="Fira Sans"/>
                <a:ea typeface="Fira Sans"/>
                <a:cs typeface="Fira Sans"/>
                <a:sym typeface="Fira Sans"/>
              </a:rPr>
              <a:t>dụng</a:t>
            </a:r>
            <a:r>
              <a:rPr lang="en-US" sz="1300" dirty="0">
                <a:latin typeface="Fira Sans"/>
                <a:ea typeface="Fira Sans"/>
                <a:cs typeface="Fira Sans"/>
                <a:sym typeface="Fira Sans"/>
              </a:rPr>
              <a:t> </a:t>
            </a:r>
            <a:r>
              <a:rPr lang="en-US" sz="1300" dirty="0" err="1">
                <a:latin typeface="Fira Sans"/>
                <a:ea typeface="Fira Sans"/>
                <a:cs typeface="Fira Sans"/>
                <a:sym typeface="Fira Sans"/>
              </a:rPr>
              <a:t>các</a:t>
            </a:r>
            <a:r>
              <a:rPr lang="en-US" sz="1300" dirty="0">
                <a:latin typeface="Fira Sans"/>
                <a:ea typeface="Fira Sans"/>
                <a:cs typeface="Fira Sans"/>
                <a:sym typeface="Fira Sans"/>
              </a:rPr>
              <a:t> </a:t>
            </a:r>
            <a:r>
              <a:rPr lang="en-US" sz="1300" dirty="0" err="1">
                <a:latin typeface="Fira Sans"/>
                <a:ea typeface="Fira Sans"/>
                <a:cs typeface="Fira Sans"/>
                <a:sym typeface="Fira Sans"/>
              </a:rPr>
              <a:t>kỹ</a:t>
            </a:r>
            <a:r>
              <a:rPr lang="en-US" sz="1300" dirty="0">
                <a:latin typeface="Fira Sans"/>
                <a:ea typeface="Fira Sans"/>
                <a:cs typeface="Fira Sans"/>
                <a:sym typeface="Fira Sans"/>
              </a:rPr>
              <a:t> </a:t>
            </a:r>
            <a:r>
              <a:rPr lang="en-US" sz="1300" dirty="0" err="1">
                <a:latin typeface="Fira Sans"/>
                <a:ea typeface="Fira Sans"/>
                <a:cs typeface="Fira Sans"/>
                <a:sym typeface="Fira Sans"/>
              </a:rPr>
              <a:t>thuật</a:t>
            </a:r>
            <a:r>
              <a:rPr lang="en-US" sz="1300" dirty="0">
                <a:latin typeface="Fira Sans"/>
                <a:ea typeface="Fira Sans"/>
                <a:cs typeface="Fira Sans"/>
                <a:sym typeface="Fira Sans"/>
              </a:rPr>
              <a:t> </a:t>
            </a:r>
            <a:r>
              <a:rPr lang="en-US" sz="1300" dirty="0" err="1">
                <a:latin typeface="Fira Sans"/>
                <a:ea typeface="Fira Sans"/>
                <a:cs typeface="Fira Sans"/>
                <a:sym typeface="Fira Sans"/>
              </a:rPr>
              <a:t>học</a:t>
            </a:r>
            <a:r>
              <a:rPr lang="en-US" sz="1300" dirty="0">
                <a:latin typeface="Fira Sans"/>
                <a:ea typeface="Fira Sans"/>
                <a:cs typeface="Fira Sans"/>
                <a:sym typeface="Fira Sans"/>
              </a:rPr>
              <a:t> </a:t>
            </a:r>
            <a:r>
              <a:rPr lang="en-US" sz="1300" dirty="0" err="1">
                <a:latin typeface="Fira Sans"/>
                <a:ea typeface="Fira Sans"/>
                <a:cs typeface="Fira Sans"/>
                <a:sym typeface="Fira Sans"/>
              </a:rPr>
              <a:t>máy</a:t>
            </a:r>
            <a:r>
              <a:rPr lang="en-US" sz="1300" dirty="0">
                <a:latin typeface="Fira Sans"/>
                <a:ea typeface="Fira Sans"/>
                <a:cs typeface="Fira Sans"/>
                <a:sym typeface="Fira Sans"/>
              </a:rPr>
              <a:t> </a:t>
            </a:r>
            <a:r>
              <a:rPr lang="en-US" sz="1300" dirty="0" err="1">
                <a:latin typeface="Fira Sans"/>
                <a:ea typeface="Fira Sans"/>
                <a:cs typeface="Fira Sans"/>
                <a:sym typeface="Fira Sans"/>
              </a:rPr>
              <a:t>và</a:t>
            </a:r>
            <a:r>
              <a:rPr lang="en-US" sz="1300" dirty="0">
                <a:latin typeface="Fira Sans"/>
                <a:ea typeface="Fira Sans"/>
                <a:cs typeface="Fira Sans"/>
                <a:sym typeface="Fira Sans"/>
              </a:rPr>
              <a:t> </a:t>
            </a:r>
            <a:r>
              <a:rPr lang="en-US" sz="1300" dirty="0" err="1">
                <a:latin typeface="Fira Sans"/>
                <a:ea typeface="Fira Sans"/>
                <a:cs typeface="Fira Sans"/>
                <a:sym typeface="Fira Sans"/>
              </a:rPr>
              <a:t>phân</a:t>
            </a:r>
            <a:r>
              <a:rPr lang="en-US" sz="1300" dirty="0">
                <a:latin typeface="Fira Sans"/>
                <a:ea typeface="Fira Sans"/>
                <a:cs typeface="Fira Sans"/>
                <a:sym typeface="Fira Sans"/>
              </a:rPr>
              <a:t> </a:t>
            </a:r>
            <a:r>
              <a:rPr lang="en-US" sz="1300" dirty="0" err="1">
                <a:latin typeface="Fira Sans"/>
                <a:ea typeface="Fira Sans"/>
                <a:cs typeface="Fira Sans"/>
                <a:sym typeface="Fira Sans"/>
              </a:rPr>
              <a:t>tích</a:t>
            </a:r>
            <a:r>
              <a:rPr lang="en-US" sz="1300" dirty="0">
                <a:latin typeface="Fira Sans"/>
                <a:ea typeface="Fira Sans"/>
                <a:cs typeface="Fira Sans"/>
                <a:sym typeface="Fira Sans"/>
              </a:rPr>
              <a:t> </a:t>
            </a:r>
            <a:r>
              <a:rPr lang="en-US" sz="1300" dirty="0" err="1">
                <a:latin typeface="Fira Sans"/>
                <a:ea typeface="Fira Sans"/>
                <a:cs typeface="Fira Sans"/>
                <a:sym typeface="Fira Sans"/>
              </a:rPr>
              <a:t>dữ</a:t>
            </a:r>
            <a:r>
              <a:rPr lang="en-US" sz="1300" dirty="0">
                <a:latin typeface="Fira Sans"/>
                <a:ea typeface="Fira Sans"/>
                <a:cs typeface="Fira Sans"/>
                <a:sym typeface="Fira Sans"/>
              </a:rPr>
              <a:t> </a:t>
            </a:r>
            <a:r>
              <a:rPr lang="en-US" sz="1300" dirty="0" err="1">
                <a:latin typeface="Fira Sans"/>
                <a:ea typeface="Fira Sans"/>
                <a:cs typeface="Fira Sans"/>
                <a:sym typeface="Fira Sans"/>
              </a:rPr>
              <a:t>liệu</a:t>
            </a:r>
            <a:r>
              <a:rPr lang="en-US" sz="1300" dirty="0">
                <a:latin typeface="Fira Sans"/>
                <a:ea typeface="Fira Sans"/>
                <a:cs typeface="Fira Sans"/>
                <a:sym typeface="Fira Sans"/>
              </a:rPr>
              <a:t> </a:t>
            </a:r>
            <a:r>
              <a:rPr lang="en-US" sz="1300" dirty="0" err="1">
                <a:latin typeface="Fira Sans"/>
                <a:ea typeface="Fira Sans"/>
                <a:cs typeface="Fira Sans"/>
                <a:sym typeface="Fira Sans"/>
              </a:rPr>
              <a:t>tiên</a:t>
            </a:r>
            <a:r>
              <a:rPr lang="en-US" sz="1300" dirty="0">
                <a:latin typeface="Fira Sans"/>
                <a:ea typeface="Fira Sans"/>
                <a:cs typeface="Fira Sans"/>
                <a:sym typeface="Fira Sans"/>
              </a:rPr>
              <a:t> </a:t>
            </a:r>
            <a:r>
              <a:rPr lang="en-US" sz="1300" dirty="0" err="1">
                <a:latin typeface="Fira Sans"/>
                <a:ea typeface="Fira Sans"/>
                <a:cs typeface="Fira Sans"/>
                <a:sym typeface="Fira Sans"/>
              </a:rPr>
              <a:t>tiến</a:t>
            </a:r>
            <a:r>
              <a:rPr lang="en-US" sz="1300" dirty="0">
                <a:latin typeface="Fira Sans"/>
                <a:ea typeface="Fira Sans"/>
                <a:cs typeface="Fira Sans"/>
                <a:sym typeface="Fira Sans"/>
              </a:rPr>
              <a:t> </a:t>
            </a:r>
            <a:r>
              <a:rPr lang="en-US" sz="1300" dirty="0" err="1">
                <a:latin typeface="Fira Sans"/>
                <a:ea typeface="Fira Sans"/>
                <a:cs typeface="Fira Sans"/>
                <a:sym typeface="Fira Sans"/>
              </a:rPr>
              <a:t>để</a:t>
            </a:r>
            <a:r>
              <a:rPr lang="en-US" sz="1300" dirty="0">
                <a:latin typeface="Fira Sans"/>
                <a:ea typeface="Fira Sans"/>
                <a:cs typeface="Fira Sans"/>
                <a:sym typeface="Fira Sans"/>
              </a:rPr>
              <a:t> </a:t>
            </a:r>
            <a:r>
              <a:rPr lang="en-US" sz="1300" dirty="0" err="1">
                <a:latin typeface="Fira Sans"/>
                <a:ea typeface="Fira Sans"/>
                <a:cs typeface="Fira Sans"/>
                <a:sym typeface="Fira Sans"/>
              </a:rPr>
              <a:t>đẩy</a:t>
            </a:r>
            <a:r>
              <a:rPr lang="en-US" sz="1300" dirty="0">
                <a:latin typeface="Fira Sans"/>
                <a:ea typeface="Fira Sans"/>
                <a:cs typeface="Fira Sans"/>
                <a:sym typeface="Fira Sans"/>
              </a:rPr>
              <a:t> </a:t>
            </a:r>
            <a:r>
              <a:rPr lang="en-US" sz="1300" dirty="0" err="1">
                <a:latin typeface="Fira Sans"/>
                <a:ea typeface="Fira Sans"/>
                <a:cs typeface="Fira Sans"/>
                <a:sym typeface="Fira Sans"/>
              </a:rPr>
              <a:t>nhanh</a:t>
            </a:r>
            <a:r>
              <a:rPr lang="en-US" sz="1300" dirty="0">
                <a:latin typeface="Fira Sans"/>
                <a:ea typeface="Fira Sans"/>
                <a:cs typeface="Fira Sans"/>
                <a:sym typeface="Fira Sans"/>
              </a:rPr>
              <a:t> </a:t>
            </a:r>
            <a:r>
              <a:rPr lang="en-US" sz="1300" dirty="0" err="1">
                <a:latin typeface="Fira Sans"/>
                <a:ea typeface="Fira Sans"/>
                <a:cs typeface="Fira Sans"/>
                <a:sym typeface="Fira Sans"/>
              </a:rPr>
              <a:t>việc</a:t>
            </a:r>
            <a:r>
              <a:rPr lang="en-US" sz="1300" dirty="0">
                <a:latin typeface="Fira Sans"/>
                <a:ea typeface="Fira Sans"/>
                <a:cs typeface="Fira Sans"/>
                <a:sym typeface="Fira Sans"/>
              </a:rPr>
              <a:t> </a:t>
            </a:r>
            <a:r>
              <a:rPr lang="en-US" sz="1300" dirty="0" err="1">
                <a:latin typeface="Fira Sans"/>
                <a:ea typeface="Fira Sans"/>
                <a:cs typeface="Fira Sans"/>
                <a:sym typeface="Fira Sans"/>
              </a:rPr>
              <a:t>khám</a:t>
            </a:r>
            <a:r>
              <a:rPr lang="en-US" sz="1300" dirty="0">
                <a:latin typeface="Fira Sans"/>
                <a:ea typeface="Fira Sans"/>
                <a:cs typeface="Fira Sans"/>
                <a:sym typeface="Fira Sans"/>
              </a:rPr>
              <a:t> </a:t>
            </a:r>
            <a:r>
              <a:rPr lang="en-US" sz="1300" dirty="0" err="1">
                <a:latin typeface="Fira Sans"/>
                <a:ea typeface="Fira Sans"/>
                <a:cs typeface="Fira Sans"/>
                <a:sym typeface="Fira Sans"/>
              </a:rPr>
              <a:t>phá</a:t>
            </a:r>
            <a:r>
              <a:rPr lang="en-US" sz="1300" dirty="0">
                <a:latin typeface="Fira Sans"/>
                <a:ea typeface="Fira Sans"/>
                <a:cs typeface="Fira Sans"/>
                <a:sym typeface="Fira Sans"/>
              </a:rPr>
              <a:t> </a:t>
            </a:r>
            <a:r>
              <a:rPr lang="en-US" sz="1300" dirty="0" err="1">
                <a:latin typeface="Fira Sans"/>
                <a:ea typeface="Fira Sans"/>
                <a:cs typeface="Fira Sans"/>
                <a:sym typeface="Fira Sans"/>
              </a:rPr>
              <a:t>và</a:t>
            </a:r>
            <a:r>
              <a:rPr lang="en-US" sz="1300" dirty="0">
                <a:latin typeface="Fira Sans"/>
                <a:ea typeface="Fira Sans"/>
                <a:cs typeface="Fira Sans"/>
                <a:sym typeface="Fira Sans"/>
              </a:rPr>
              <a:t> </a:t>
            </a:r>
            <a:r>
              <a:rPr lang="en-US" sz="1300" dirty="0" err="1">
                <a:latin typeface="Fira Sans"/>
                <a:ea typeface="Fira Sans"/>
                <a:cs typeface="Fira Sans"/>
                <a:sym typeface="Fira Sans"/>
              </a:rPr>
              <a:t>phát</a:t>
            </a:r>
            <a:r>
              <a:rPr lang="en-US" sz="1300" dirty="0">
                <a:latin typeface="Fira Sans"/>
                <a:ea typeface="Fira Sans"/>
                <a:cs typeface="Fira Sans"/>
                <a:sym typeface="Fira Sans"/>
              </a:rPr>
              <a:t> </a:t>
            </a:r>
            <a:r>
              <a:rPr lang="en-US" sz="1300" dirty="0" err="1">
                <a:latin typeface="Fira Sans"/>
                <a:ea typeface="Fira Sans"/>
                <a:cs typeface="Fira Sans"/>
                <a:sym typeface="Fira Sans"/>
              </a:rPr>
              <a:t>triển</a:t>
            </a:r>
            <a:r>
              <a:rPr lang="en-US" sz="1300" dirty="0">
                <a:latin typeface="Fira Sans"/>
                <a:ea typeface="Fira Sans"/>
                <a:cs typeface="Fira Sans"/>
                <a:sym typeface="Fira Sans"/>
              </a:rPr>
              <a:t> </a:t>
            </a:r>
            <a:r>
              <a:rPr lang="en-US" sz="1300" dirty="0" err="1">
                <a:latin typeface="Fira Sans"/>
                <a:ea typeface="Fira Sans"/>
                <a:cs typeface="Fira Sans"/>
                <a:sym typeface="Fira Sans"/>
              </a:rPr>
              <a:t>các</a:t>
            </a:r>
            <a:r>
              <a:rPr lang="en-US" sz="1300" dirty="0">
                <a:latin typeface="Fira Sans"/>
                <a:ea typeface="Fira Sans"/>
                <a:cs typeface="Fira Sans"/>
                <a:sym typeface="Fira Sans"/>
              </a:rPr>
              <a:t> </a:t>
            </a:r>
            <a:r>
              <a:rPr lang="en-US" sz="1300" dirty="0" err="1">
                <a:latin typeface="Fira Sans"/>
                <a:ea typeface="Fira Sans"/>
                <a:cs typeface="Fira Sans"/>
                <a:sym typeface="Fira Sans"/>
              </a:rPr>
              <a:t>liệu</a:t>
            </a:r>
            <a:r>
              <a:rPr lang="en-US" sz="1300" dirty="0">
                <a:latin typeface="Fira Sans"/>
                <a:ea typeface="Fira Sans"/>
                <a:cs typeface="Fira Sans"/>
                <a:sym typeface="Fira Sans"/>
              </a:rPr>
              <a:t> </a:t>
            </a:r>
            <a:r>
              <a:rPr lang="en-US" sz="1300" dirty="0" err="1">
                <a:latin typeface="Fira Sans"/>
                <a:ea typeface="Fira Sans"/>
                <a:cs typeface="Fira Sans"/>
                <a:sym typeface="Fira Sans"/>
              </a:rPr>
              <a:t>pháp</a:t>
            </a:r>
            <a:r>
              <a:rPr lang="en-US" sz="1300" dirty="0">
                <a:latin typeface="Fira Sans"/>
                <a:ea typeface="Fira Sans"/>
                <a:cs typeface="Fira Sans"/>
                <a:sym typeface="Fira Sans"/>
              </a:rPr>
              <a:t> </a:t>
            </a:r>
            <a:r>
              <a:rPr lang="en-US" sz="1300" dirty="0" err="1">
                <a:latin typeface="Fira Sans"/>
                <a:ea typeface="Fira Sans"/>
                <a:cs typeface="Fira Sans"/>
                <a:sym typeface="Fira Sans"/>
              </a:rPr>
              <a:t>mới</a:t>
            </a:r>
            <a:r>
              <a:rPr lang="en-US" sz="1300" dirty="0">
                <a:latin typeface="Fira Sans"/>
                <a:ea typeface="Fira Sans"/>
                <a:cs typeface="Fira Sans"/>
                <a:sym typeface="Fira Sans"/>
              </a:rPr>
              <a:t> </a:t>
            </a:r>
            <a:r>
              <a:rPr lang="en-US" sz="1300" dirty="0" err="1">
                <a:latin typeface="Fira Sans"/>
                <a:ea typeface="Fira Sans"/>
                <a:cs typeface="Fira Sans"/>
                <a:sym typeface="Fira Sans"/>
              </a:rPr>
              <a:t>cho</a:t>
            </a:r>
            <a:r>
              <a:rPr lang="en-US" sz="1300" dirty="0">
                <a:latin typeface="Fira Sans"/>
                <a:ea typeface="Fira Sans"/>
                <a:cs typeface="Fira Sans"/>
                <a:sym typeface="Fira Sans"/>
              </a:rPr>
              <a:t> </a:t>
            </a:r>
            <a:r>
              <a:rPr lang="en-US" sz="1300" dirty="0" err="1">
                <a:latin typeface="Fira Sans"/>
                <a:ea typeface="Fira Sans"/>
                <a:cs typeface="Fira Sans"/>
                <a:sym typeface="Fira Sans"/>
              </a:rPr>
              <a:t>bệnh</a:t>
            </a:r>
            <a:r>
              <a:rPr lang="en-US" sz="1300" dirty="0">
                <a:latin typeface="Fira Sans"/>
                <a:ea typeface="Fira Sans"/>
                <a:cs typeface="Fira Sans"/>
                <a:sym typeface="Fira Sans"/>
              </a:rPr>
              <a:t> Parkinson </a:t>
            </a:r>
            <a:r>
              <a:rPr lang="en-US" sz="1300" dirty="0" err="1">
                <a:latin typeface="Fira Sans"/>
                <a:ea typeface="Fira Sans"/>
                <a:cs typeface="Fira Sans"/>
                <a:sym typeface="Fira Sans"/>
              </a:rPr>
              <a:t>và</a:t>
            </a:r>
            <a:r>
              <a:rPr lang="en-US" sz="1300" dirty="0">
                <a:latin typeface="Fira Sans"/>
                <a:ea typeface="Fira Sans"/>
                <a:cs typeface="Fira Sans"/>
                <a:sym typeface="Fira Sans"/>
              </a:rPr>
              <a:t> </a:t>
            </a:r>
            <a:r>
              <a:rPr lang="en-US" sz="1300" dirty="0" err="1">
                <a:latin typeface="Fira Sans"/>
                <a:ea typeface="Fira Sans"/>
                <a:cs typeface="Fira Sans"/>
                <a:sym typeface="Fira Sans"/>
              </a:rPr>
              <a:t>cải</a:t>
            </a:r>
            <a:r>
              <a:rPr lang="en-US" sz="1300" dirty="0">
                <a:latin typeface="Fira Sans"/>
                <a:ea typeface="Fira Sans"/>
                <a:cs typeface="Fira Sans"/>
                <a:sym typeface="Fira Sans"/>
              </a:rPr>
              <a:t> </a:t>
            </a:r>
            <a:r>
              <a:rPr lang="en-US" sz="1300" dirty="0" err="1">
                <a:latin typeface="Fira Sans"/>
                <a:ea typeface="Fira Sans"/>
                <a:cs typeface="Fira Sans"/>
                <a:sym typeface="Fira Sans"/>
              </a:rPr>
              <a:t>thiện</a:t>
            </a:r>
            <a:r>
              <a:rPr lang="en-US" sz="1300" dirty="0">
                <a:latin typeface="Fira Sans"/>
                <a:ea typeface="Fira Sans"/>
                <a:cs typeface="Fira Sans"/>
                <a:sym typeface="Fira Sans"/>
              </a:rPr>
              <a:t> </a:t>
            </a:r>
            <a:r>
              <a:rPr lang="en-US" sz="1300" dirty="0" err="1">
                <a:latin typeface="Fira Sans"/>
                <a:ea typeface="Fira Sans"/>
                <a:cs typeface="Fira Sans"/>
                <a:sym typeface="Fira Sans"/>
              </a:rPr>
              <a:t>cuộc</a:t>
            </a:r>
            <a:r>
              <a:rPr lang="en-US" sz="1300" dirty="0">
                <a:latin typeface="Fira Sans"/>
                <a:ea typeface="Fira Sans"/>
                <a:cs typeface="Fira Sans"/>
                <a:sym typeface="Fira Sans"/>
              </a:rPr>
              <a:t> </a:t>
            </a:r>
            <a:r>
              <a:rPr lang="en-US" sz="1300" dirty="0" err="1">
                <a:latin typeface="Fira Sans"/>
                <a:ea typeface="Fira Sans"/>
                <a:cs typeface="Fira Sans"/>
                <a:sym typeface="Fira Sans"/>
              </a:rPr>
              <a:t>sống</a:t>
            </a:r>
            <a:r>
              <a:rPr lang="en-US" sz="1300" dirty="0">
                <a:latin typeface="Fira Sans"/>
                <a:ea typeface="Fira Sans"/>
                <a:cs typeface="Fira Sans"/>
                <a:sym typeface="Fira Sans"/>
              </a:rPr>
              <a:t> </a:t>
            </a:r>
            <a:r>
              <a:rPr lang="en-US" sz="1300" dirty="0" err="1">
                <a:latin typeface="Fira Sans"/>
                <a:ea typeface="Fira Sans"/>
                <a:cs typeface="Fira Sans"/>
                <a:sym typeface="Fira Sans"/>
              </a:rPr>
              <a:t>của</a:t>
            </a:r>
            <a:r>
              <a:rPr lang="en-US" sz="1300" dirty="0">
                <a:latin typeface="Fira Sans"/>
                <a:ea typeface="Fira Sans"/>
                <a:cs typeface="Fira Sans"/>
                <a:sym typeface="Fira Sans"/>
              </a:rPr>
              <a:t> </a:t>
            </a:r>
            <a:r>
              <a:rPr lang="en-US" sz="1300" dirty="0" err="1">
                <a:latin typeface="Fira Sans"/>
                <a:ea typeface="Fira Sans"/>
                <a:cs typeface="Fira Sans"/>
                <a:sym typeface="Fira Sans"/>
              </a:rPr>
              <a:t>hàng</a:t>
            </a:r>
            <a:r>
              <a:rPr lang="en-US" sz="1300" dirty="0">
                <a:latin typeface="Fira Sans"/>
                <a:ea typeface="Fira Sans"/>
                <a:cs typeface="Fira Sans"/>
                <a:sym typeface="Fira Sans"/>
              </a:rPr>
              <a:t> </a:t>
            </a:r>
            <a:r>
              <a:rPr lang="en-US" sz="1300" dirty="0" err="1">
                <a:latin typeface="Fira Sans"/>
                <a:ea typeface="Fira Sans"/>
                <a:cs typeface="Fira Sans"/>
                <a:sym typeface="Fira Sans"/>
              </a:rPr>
              <a:t>triệu</a:t>
            </a:r>
            <a:r>
              <a:rPr lang="en-US" sz="1300" dirty="0">
                <a:latin typeface="Fira Sans"/>
                <a:ea typeface="Fira Sans"/>
                <a:cs typeface="Fira Sans"/>
                <a:sym typeface="Fira Sans"/>
              </a:rPr>
              <a:t> </a:t>
            </a:r>
            <a:r>
              <a:rPr lang="en-US" sz="1300" dirty="0" err="1">
                <a:latin typeface="Fira Sans"/>
                <a:ea typeface="Fira Sans"/>
                <a:cs typeface="Fira Sans"/>
                <a:sym typeface="Fira Sans"/>
              </a:rPr>
              <a:t>bệnh</a:t>
            </a:r>
            <a:r>
              <a:rPr lang="en-US" sz="1300" dirty="0">
                <a:latin typeface="Fira Sans"/>
                <a:ea typeface="Fira Sans"/>
                <a:cs typeface="Fira Sans"/>
                <a:sym typeface="Fira Sans"/>
              </a:rPr>
              <a:t> </a:t>
            </a:r>
            <a:r>
              <a:rPr lang="en-US" sz="1300" dirty="0" err="1">
                <a:latin typeface="Fira Sans"/>
                <a:ea typeface="Fira Sans"/>
                <a:cs typeface="Fira Sans"/>
                <a:sym typeface="Fira Sans"/>
              </a:rPr>
              <a:t>nhân</a:t>
            </a:r>
            <a:r>
              <a:rPr lang="en-US" sz="1300" dirty="0">
                <a:latin typeface="Fira Sans"/>
                <a:ea typeface="Fira Sans"/>
                <a:cs typeface="Fira Sans"/>
                <a:sym typeface="Fira Sans"/>
              </a:rPr>
              <a:t> </a:t>
            </a:r>
            <a:r>
              <a:rPr lang="en-US" sz="1300" dirty="0" err="1">
                <a:latin typeface="Fira Sans"/>
                <a:ea typeface="Fira Sans"/>
                <a:cs typeface="Fira Sans"/>
                <a:sym typeface="Fira Sans"/>
              </a:rPr>
              <a:t>trên</a:t>
            </a:r>
            <a:r>
              <a:rPr lang="en-US" sz="1300" dirty="0">
                <a:latin typeface="Fira Sans"/>
                <a:ea typeface="Fira Sans"/>
                <a:cs typeface="Fira Sans"/>
                <a:sym typeface="Fira Sans"/>
              </a:rPr>
              <a:t> </a:t>
            </a:r>
            <a:r>
              <a:rPr lang="en-US" sz="1300" dirty="0" err="1">
                <a:latin typeface="Fira Sans"/>
                <a:ea typeface="Fira Sans"/>
                <a:cs typeface="Fira Sans"/>
                <a:sym typeface="Fira Sans"/>
              </a:rPr>
              <a:t>toàn</a:t>
            </a:r>
            <a:r>
              <a:rPr lang="en-US" sz="1300" dirty="0">
                <a:latin typeface="Fira Sans"/>
                <a:ea typeface="Fira Sans"/>
                <a:cs typeface="Fira Sans"/>
                <a:sym typeface="Fira Sans"/>
              </a:rPr>
              <a:t> </a:t>
            </a:r>
            <a:r>
              <a:rPr lang="en-US" sz="1300" dirty="0" err="1">
                <a:latin typeface="Fira Sans"/>
                <a:ea typeface="Fira Sans"/>
                <a:cs typeface="Fira Sans"/>
                <a:sym typeface="Fira Sans"/>
              </a:rPr>
              <a:t>thế</a:t>
            </a:r>
            <a:r>
              <a:rPr lang="en-US" sz="1300" dirty="0">
                <a:latin typeface="Fira Sans"/>
                <a:ea typeface="Fira Sans"/>
                <a:cs typeface="Fira Sans"/>
                <a:sym typeface="Fira Sans"/>
              </a:rPr>
              <a:t> </a:t>
            </a:r>
            <a:r>
              <a:rPr lang="en-US" sz="1300" dirty="0" err="1">
                <a:latin typeface="Fira Sans"/>
                <a:ea typeface="Fira Sans"/>
                <a:cs typeface="Fira Sans"/>
                <a:sym typeface="Fira Sans"/>
              </a:rPr>
              <a:t>giới</a:t>
            </a:r>
            <a:r>
              <a:rPr lang="en-US" sz="1300" dirty="0">
                <a:latin typeface="Fira Sans"/>
                <a:ea typeface="Fira Sans"/>
                <a:cs typeface="Fira Sans"/>
                <a:sym typeface="Fira Sans"/>
              </a:rPr>
              <a:t>.</a:t>
            </a:r>
            <a:endParaRPr sz="1300" dirty="0">
              <a:latin typeface="Fira Sans"/>
              <a:ea typeface="Fira Sans"/>
              <a:cs typeface="Fira Sans"/>
              <a:sym typeface="Fira Sans"/>
            </a:endParaRPr>
          </a:p>
        </p:txBody>
      </p:sp>
    </p:spTree>
    <p:extLst>
      <p:ext uri="{BB962C8B-B14F-4D97-AF65-F5344CB8AC3E}">
        <p14:creationId xmlns:p14="http://schemas.microsoft.com/office/powerpoint/2010/main" val="3108701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3 (R2)</a:t>
            </a:r>
          </a:p>
        </p:txBody>
      </p:sp>
      <p:pic>
        <p:nvPicPr>
          <p:cNvPr id="3" name="Picture 2" descr="A picture containing text, colorfulness, line, number&#10;&#10;Description automatically generated">
            <a:extLst>
              <a:ext uri="{FF2B5EF4-FFF2-40B4-BE49-F238E27FC236}">
                <a16:creationId xmlns:a16="http://schemas.microsoft.com/office/drawing/2014/main" id="{4E1B313B-2E0C-C869-4716-D090B68C0CD8}"/>
              </a:ext>
            </a:extLst>
          </p:cNvPr>
          <p:cNvPicPr>
            <a:picLocks noChangeAspect="1"/>
          </p:cNvPicPr>
          <p:nvPr/>
        </p:nvPicPr>
        <p:blipFill>
          <a:blip r:embed="rId3"/>
          <a:stretch>
            <a:fillRect/>
          </a:stretch>
        </p:blipFill>
        <p:spPr>
          <a:xfrm>
            <a:off x="141249" y="3017799"/>
            <a:ext cx="4572000" cy="1524000"/>
          </a:xfrm>
          <a:prstGeom prst="rect">
            <a:avLst/>
          </a:prstGeom>
        </p:spPr>
      </p:pic>
      <p:pic>
        <p:nvPicPr>
          <p:cNvPr id="6" name="Picture 5" descr="A picture containing text, colorfulness, line, number&#10;&#10;Description automatically generated">
            <a:extLst>
              <a:ext uri="{FF2B5EF4-FFF2-40B4-BE49-F238E27FC236}">
                <a16:creationId xmlns:a16="http://schemas.microsoft.com/office/drawing/2014/main" id="{6E118C0B-A456-4777-79DC-67B3B4646903}"/>
              </a:ext>
            </a:extLst>
          </p:cNvPr>
          <p:cNvPicPr>
            <a:picLocks noChangeAspect="1"/>
          </p:cNvPicPr>
          <p:nvPr/>
        </p:nvPicPr>
        <p:blipFill>
          <a:blip r:embed="rId4"/>
          <a:stretch>
            <a:fillRect/>
          </a:stretch>
        </p:blipFill>
        <p:spPr>
          <a:xfrm>
            <a:off x="141249" y="1155790"/>
            <a:ext cx="4572000" cy="1524000"/>
          </a:xfrm>
          <a:prstGeom prst="rect">
            <a:avLst/>
          </a:prstGeom>
        </p:spPr>
      </p:pic>
      <p:pic>
        <p:nvPicPr>
          <p:cNvPr id="9" name="Picture 8" descr="A picture containing text, colorfulness, line, number&#10;&#10;Description automatically generated">
            <a:extLst>
              <a:ext uri="{FF2B5EF4-FFF2-40B4-BE49-F238E27FC236}">
                <a16:creationId xmlns:a16="http://schemas.microsoft.com/office/drawing/2014/main" id="{EDB9492F-EC05-FA47-65D1-98F29396BD11}"/>
              </a:ext>
            </a:extLst>
          </p:cNvPr>
          <p:cNvPicPr>
            <a:picLocks noChangeAspect="1"/>
          </p:cNvPicPr>
          <p:nvPr/>
        </p:nvPicPr>
        <p:blipFill>
          <a:blip r:embed="rId5"/>
          <a:stretch>
            <a:fillRect/>
          </a:stretch>
        </p:blipFill>
        <p:spPr>
          <a:xfrm>
            <a:off x="4642625" y="1155790"/>
            <a:ext cx="4572000" cy="1524000"/>
          </a:xfrm>
          <a:prstGeom prst="rect">
            <a:avLst/>
          </a:prstGeom>
        </p:spPr>
      </p:pic>
      <p:pic>
        <p:nvPicPr>
          <p:cNvPr id="12" name="Picture 11" descr="A picture containing text, screenshot, colorfulness, line&#10;&#10;Description automatically generated">
            <a:extLst>
              <a:ext uri="{FF2B5EF4-FFF2-40B4-BE49-F238E27FC236}">
                <a16:creationId xmlns:a16="http://schemas.microsoft.com/office/drawing/2014/main" id="{B860B373-3A4C-75DD-8286-6579B6ACA914}"/>
              </a:ext>
            </a:extLst>
          </p:cNvPr>
          <p:cNvPicPr>
            <a:picLocks noChangeAspect="1"/>
          </p:cNvPicPr>
          <p:nvPr/>
        </p:nvPicPr>
        <p:blipFill>
          <a:blip r:embed="rId6"/>
          <a:stretch>
            <a:fillRect/>
          </a:stretch>
        </p:blipFill>
        <p:spPr>
          <a:xfrm>
            <a:off x="4642625" y="3017799"/>
            <a:ext cx="4572000" cy="1524000"/>
          </a:xfrm>
          <a:prstGeom prst="rect">
            <a:avLst/>
          </a:prstGeom>
        </p:spPr>
      </p:pic>
    </p:spTree>
    <p:extLst>
      <p:ext uri="{BB962C8B-B14F-4D97-AF65-F5344CB8AC3E}">
        <p14:creationId xmlns:p14="http://schemas.microsoft.com/office/powerpoint/2010/main" val="264257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4</a:t>
            </a:r>
          </a:p>
        </p:txBody>
      </p:sp>
      <p:pic>
        <p:nvPicPr>
          <p:cNvPr id="4" name="Picture 3" descr="A picture containing text, screenshot, number, colorfulness&#10;&#10;Description automatically generated">
            <a:extLst>
              <a:ext uri="{FF2B5EF4-FFF2-40B4-BE49-F238E27FC236}">
                <a16:creationId xmlns:a16="http://schemas.microsoft.com/office/drawing/2014/main" id="{0FAB9AD4-83FE-2991-5FF3-DF1865D4CC94}"/>
              </a:ext>
            </a:extLst>
          </p:cNvPr>
          <p:cNvPicPr>
            <a:picLocks noChangeAspect="1"/>
          </p:cNvPicPr>
          <p:nvPr/>
        </p:nvPicPr>
        <p:blipFill>
          <a:blip r:embed="rId3"/>
          <a:stretch>
            <a:fillRect/>
          </a:stretch>
        </p:blipFill>
        <p:spPr>
          <a:xfrm>
            <a:off x="121920" y="2570071"/>
            <a:ext cx="4712208" cy="1570736"/>
          </a:xfrm>
          <a:prstGeom prst="rect">
            <a:avLst/>
          </a:prstGeom>
        </p:spPr>
      </p:pic>
      <p:pic>
        <p:nvPicPr>
          <p:cNvPr id="7" name="Picture 6" descr="A picture containing text, screenshot, colorfulness, number&#10;&#10;Description automatically generated">
            <a:extLst>
              <a:ext uri="{FF2B5EF4-FFF2-40B4-BE49-F238E27FC236}">
                <a16:creationId xmlns:a16="http://schemas.microsoft.com/office/drawing/2014/main" id="{CB746264-F423-8056-3CB9-A2DBFF19B9AD}"/>
              </a:ext>
            </a:extLst>
          </p:cNvPr>
          <p:cNvPicPr>
            <a:picLocks noChangeAspect="1"/>
          </p:cNvPicPr>
          <p:nvPr/>
        </p:nvPicPr>
        <p:blipFill>
          <a:blip r:embed="rId4"/>
          <a:stretch>
            <a:fillRect/>
          </a:stretch>
        </p:blipFill>
        <p:spPr>
          <a:xfrm>
            <a:off x="121920" y="908558"/>
            <a:ext cx="4712208" cy="1570736"/>
          </a:xfrm>
          <a:prstGeom prst="rect">
            <a:avLst/>
          </a:prstGeom>
        </p:spPr>
      </p:pic>
      <p:pic>
        <p:nvPicPr>
          <p:cNvPr id="10" name="Picture 9" descr="A picture containing text, screenshot, number, colorfulness&#10;&#10;Description automatically generated">
            <a:extLst>
              <a:ext uri="{FF2B5EF4-FFF2-40B4-BE49-F238E27FC236}">
                <a16:creationId xmlns:a16="http://schemas.microsoft.com/office/drawing/2014/main" id="{3A126596-6002-9803-EFF9-190E845B47D1}"/>
              </a:ext>
            </a:extLst>
          </p:cNvPr>
          <p:cNvPicPr>
            <a:picLocks noChangeAspect="1"/>
          </p:cNvPicPr>
          <p:nvPr/>
        </p:nvPicPr>
        <p:blipFill>
          <a:blip r:embed="rId5"/>
          <a:stretch>
            <a:fillRect/>
          </a:stretch>
        </p:blipFill>
        <p:spPr>
          <a:xfrm>
            <a:off x="4572000" y="885698"/>
            <a:ext cx="4712208" cy="1570736"/>
          </a:xfrm>
          <a:prstGeom prst="rect">
            <a:avLst/>
          </a:prstGeom>
        </p:spPr>
      </p:pic>
      <p:pic>
        <p:nvPicPr>
          <p:cNvPr id="13" name="Picture 12" descr="A picture containing text, screenshot, colorfulness, number&#10;&#10;Description automatically generated">
            <a:extLst>
              <a:ext uri="{FF2B5EF4-FFF2-40B4-BE49-F238E27FC236}">
                <a16:creationId xmlns:a16="http://schemas.microsoft.com/office/drawing/2014/main" id="{A45EB872-8FAD-90F7-20FA-0DFDB90FB405}"/>
              </a:ext>
            </a:extLst>
          </p:cNvPr>
          <p:cNvPicPr>
            <a:picLocks noChangeAspect="1"/>
          </p:cNvPicPr>
          <p:nvPr/>
        </p:nvPicPr>
        <p:blipFill>
          <a:blip r:embed="rId6"/>
          <a:stretch>
            <a:fillRect/>
          </a:stretch>
        </p:blipFill>
        <p:spPr>
          <a:xfrm>
            <a:off x="4523232" y="2640076"/>
            <a:ext cx="4712208" cy="1570736"/>
          </a:xfrm>
          <a:prstGeom prst="rect">
            <a:avLst/>
          </a:prstGeom>
        </p:spPr>
      </p:pic>
    </p:spTree>
    <p:extLst>
      <p:ext uri="{BB962C8B-B14F-4D97-AF65-F5344CB8AC3E}">
        <p14:creationId xmlns:p14="http://schemas.microsoft.com/office/powerpoint/2010/main" val="2007988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4 (R2)</a:t>
            </a:r>
          </a:p>
        </p:txBody>
      </p:sp>
      <p:pic>
        <p:nvPicPr>
          <p:cNvPr id="8" name="Picture 7" descr="A picture containing text, screenshot, diagram, line&#10;&#10;Description automatically generated">
            <a:extLst>
              <a:ext uri="{FF2B5EF4-FFF2-40B4-BE49-F238E27FC236}">
                <a16:creationId xmlns:a16="http://schemas.microsoft.com/office/drawing/2014/main" id="{7D57FBCE-FCC4-F2A9-4A42-1691DAE317CC}"/>
              </a:ext>
            </a:extLst>
          </p:cNvPr>
          <p:cNvPicPr>
            <a:picLocks noChangeAspect="1"/>
          </p:cNvPicPr>
          <p:nvPr/>
        </p:nvPicPr>
        <p:blipFill>
          <a:blip r:embed="rId3"/>
          <a:stretch>
            <a:fillRect/>
          </a:stretch>
        </p:blipFill>
        <p:spPr>
          <a:xfrm>
            <a:off x="193288" y="2801719"/>
            <a:ext cx="4572000" cy="1524000"/>
          </a:xfrm>
          <a:prstGeom prst="rect">
            <a:avLst/>
          </a:prstGeom>
        </p:spPr>
      </p:pic>
      <p:pic>
        <p:nvPicPr>
          <p:cNvPr id="11" name="Picture 10" descr="A picture containing text, diagram, line, colorfulness&#10;&#10;Description automatically generated">
            <a:extLst>
              <a:ext uri="{FF2B5EF4-FFF2-40B4-BE49-F238E27FC236}">
                <a16:creationId xmlns:a16="http://schemas.microsoft.com/office/drawing/2014/main" id="{FEFD1BDF-EB39-B4B3-B43A-450E18318C65}"/>
              </a:ext>
            </a:extLst>
          </p:cNvPr>
          <p:cNvPicPr>
            <a:picLocks noChangeAspect="1"/>
          </p:cNvPicPr>
          <p:nvPr/>
        </p:nvPicPr>
        <p:blipFill>
          <a:blip r:embed="rId4"/>
          <a:stretch>
            <a:fillRect/>
          </a:stretch>
        </p:blipFill>
        <p:spPr>
          <a:xfrm>
            <a:off x="193288" y="1047750"/>
            <a:ext cx="4572000" cy="1524000"/>
          </a:xfrm>
          <a:prstGeom prst="rect">
            <a:avLst/>
          </a:prstGeom>
        </p:spPr>
      </p:pic>
      <p:pic>
        <p:nvPicPr>
          <p:cNvPr id="14" name="Picture 13" descr="A picture containing text, screenshot, diagram, line&#10;&#10;Description automatically generated">
            <a:extLst>
              <a:ext uri="{FF2B5EF4-FFF2-40B4-BE49-F238E27FC236}">
                <a16:creationId xmlns:a16="http://schemas.microsoft.com/office/drawing/2014/main" id="{E0BC0F67-6BAE-93DD-6BA8-7FB9567E8BFD}"/>
              </a:ext>
            </a:extLst>
          </p:cNvPr>
          <p:cNvPicPr>
            <a:picLocks noChangeAspect="1"/>
          </p:cNvPicPr>
          <p:nvPr/>
        </p:nvPicPr>
        <p:blipFill>
          <a:blip r:embed="rId5"/>
          <a:stretch>
            <a:fillRect/>
          </a:stretch>
        </p:blipFill>
        <p:spPr>
          <a:xfrm>
            <a:off x="4690945" y="1047750"/>
            <a:ext cx="4572000" cy="1524000"/>
          </a:xfrm>
          <a:prstGeom prst="rect">
            <a:avLst/>
          </a:prstGeom>
        </p:spPr>
      </p:pic>
      <p:pic>
        <p:nvPicPr>
          <p:cNvPr id="16" name="Picture 15" descr="A picture containing text, screenshot, diagram, line&#10;&#10;Description automatically generated">
            <a:extLst>
              <a:ext uri="{FF2B5EF4-FFF2-40B4-BE49-F238E27FC236}">
                <a16:creationId xmlns:a16="http://schemas.microsoft.com/office/drawing/2014/main" id="{3A5C281A-1ADA-8CAD-F02A-33E949F6ECEA}"/>
              </a:ext>
            </a:extLst>
          </p:cNvPr>
          <p:cNvPicPr>
            <a:picLocks noChangeAspect="1"/>
          </p:cNvPicPr>
          <p:nvPr/>
        </p:nvPicPr>
        <p:blipFill>
          <a:blip r:embed="rId6"/>
          <a:stretch>
            <a:fillRect/>
          </a:stretch>
        </p:blipFill>
        <p:spPr>
          <a:xfrm>
            <a:off x="4690945" y="2801719"/>
            <a:ext cx="4572000" cy="1524000"/>
          </a:xfrm>
          <a:prstGeom prst="rect">
            <a:avLst/>
          </a:prstGeom>
        </p:spPr>
      </p:pic>
    </p:spTree>
    <p:extLst>
      <p:ext uri="{BB962C8B-B14F-4D97-AF65-F5344CB8AC3E}">
        <p14:creationId xmlns:p14="http://schemas.microsoft.com/office/powerpoint/2010/main" val="1590511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90277"/>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Average</a:t>
            </a:r>
          </a:p>
        </p:txBody>
      </p:sp>
      <p:pic>
        <p:nvPicPr>
          <p:cNvPr id="6" name="Picture 5">
            <a:extLst>
              <a:ext uri="{FF2B5EF4-FFF2-40B4-BE49-F238E27FC236}">
                <a16:creationId xmlns:a16="http://schemas.microsoft.com/office/drawing/2014/main" id="{FAA1C854-3CD5-D8B0-C414-CCA141671AA6}"/>
              </a:ext>
            </a:extLst>
          </p:cNvPr>
          <p:cNvPicPr>
            <a:picLocks noChangeAspect="1"/>
          </p:cNvPicPr>
          <p:nvPr/>
        </p:nvPicPr>
        <p:blipFill>
          <a:blip r:embed="rId3"/>
          <a:stretch>
            <a:fillRect/>
          </a:stretch>
        </p:blipFill>
        <p:spPr>
          <a:xfrm>
            <a:off x="1050069" y="954002"/>
            <a:ext cx="7043862" cy="3711282"/>
          </a:xfrm>
          <a:prstGeom prst="rect">
            <a:avLst/>
          </a:prstGeom>
        </p:spPr>
      </p:pic>
    </p:spTree>
    <p:extLst>
      <p:ext uri="{BB962C8B-B14F-4D97-AF65-F5344CB8AC3E}">
        <p14:creationId xmlns:p14="http://schemas.microsoft.com/office/powerpoint/2010/main" val="3719637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Time Execute</a:t>
            </a:r>
          </a:p>
        </p:txBody>
      </p:sp>
      <p:pic>
        <p:nvPicPr>
          <p:cNvPr id="4" name="Picture 3">
            <a:extLst>
              <a:ext uri="{FF2B5EF4-FFF2-40B4-BE49-F238E27FC236}">
                <a16:creationId xmlns:a16="http://schemas.microsoft.com/office/drawing/2014/main" id="{0D5646A1-9173-01C1-0E2A-D4B8AFE42A03}"/>
              </a:ext>
            </a:extLst>
          </p:cNvPr>
          <p:cNvPicPr>
            <a:picLocks noChangeAspect="1"/>
          </p:cNvPicPr>
          <p:nvPr/>
        </p:nvPicPr>
        <p:blipFill>
          <a:blip r:embed="rId3"/>
          <a:stretch>
            <a:fillRect/>
          </a:stretch>
        </p:blipFill>
        <p:spPr>
          <a:xfrm>
            <a:off x="1025913" y="873086"/>
            <a:ext cx="7211122" cy="3869523"/>
          </a:xfrm>
          <a:prstGeom prst="rect">
            <a:avLst/>
          </a:prstGeom>
        </p:spPr>
      </p:pic>
    </p:spTree>
    <p:extLst>
      <p:ext uri="{BB962C8B-B14F-4D97-AF65-F5344CB8AC3E}">
        <p14:creationId xmlns:p14="http://schemas.microsoft.com/office/powerpoint/2010/main" val="153577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57175" y="1025829"/>
            <a:ext cx="8238506" cy="3710630"/>
            <a:chOff x="713150" y="1387900"/>
            <a:chExt cx="6337800" cy="2854550"/>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28325"/>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3950525" y="1768050"/>
              <a:ext cx="225650" cy="193625"/>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4083525" y="1732100"/>
              <a:ext cx="226475" cy="200275"/>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789900" y="3097775"/>
              <a:ext cx="310375" cy="256750"/>
            </a:xfrm>
            <a:custGeom>
              <a:avLst/>
              <a:gdLst/>
              <a:ahLst/>
              <a:cxnLst/>
              <a:rect l="l" t="t" r="r" b="b"/>
              <a:pathLst>
                <a:path w="12415" h="10270" extrusionOk="0">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228575" y="3322600"/>
              <a:ext cx="478225" cy="669050"/>
            </a:xfrm>
            <a:custGeom>
              <a:avLst/>
              <a:gdLst/>
              <a:ahLst/>
              <a:cxnLst/>
              <a:rect l="l" t="t" r="r" b="b"/>
              <a:pathLst>
                <a:path w="19129" h="26762" extrusionOk="0">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1713100" y="1387900"/>
              <a:ext cx="608075" cy="934900"/>
            </a:xfrm>
            <a:custGeom>
              <a:avLst/>
              <a:gdLst/>
              <a:ahLst/>
              <a:cxnLst/>
              <a:rect l="l" t="t" r="r" b="b"/>
              <a:pathLst>
                <a:path w="24323" h="37396" extrusionOk="0">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1617300" y="2344750"/>
              <a:ext cx="330975" cy="184575"/>
            </a:xfrm>
            <a:custGeom>
              <a:avLst/>
              <a:gdLst/>
              <a:ahLst/>
              <a:cxnLst/>
              <a:rect l="l" t="t" r="r" b="b"/>
              <a:pathLst>
                <a:path w="13239" h="7383" extrusionOk="0">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1813650" y="2344625"/>
              <a:ext cx="134625" cy="105525"/>
            </a:xfrm>
            <a:custGeom>
              <a:avLst/>
              <a:gdLst/>
              <a:ahLst/>
              <a:cxnLst/>
              <a:rect l="l" t="t" r="r" b="b"/>
              <a:pathLst>
                <a:path w="5385" h="4221" extrusionOk="0">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700375" y="2150200"/>
              <a:ext cx="338100" cy="133700"/>
            </a:xfrm>
            <a:custGeom>
              <a:avLst/>
              <a:gdLst/>
              <a:ahLst/>
              <a:cxnLst/>
              <a:rect l="l" t="t" r="r" b="b"/>
              <a:pathLst>
                <a:path w="13524" h="5348" extrusionOk="0">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700375" y="2158775"/>
              <a:ext cx="95050" cy="125125"/>
            </a:xfrm>
            <a:custGeom>
              <a:avLst/>
              <a:gdLst/>
              <a:ahLst/>
              <a:cxnLst/>
              <a:rect l="l" t="t" r="r" b="b"/>
              <a:pathLst>
                <a:path w="3802" h="5005" extrusionOk="0">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203975" y="2226400"/>
              <a:ext cx="212200" cy="240625"/>
            </a:xfrm>
            <a:custGeom>
              <a:avLst/>
              <a:gdLst/>
              <a:ahLst/>
              <a:cxnLst/>
              <a:rect l="l" t="t" r="r" b="b"/>
              <a:pathLst>
                <a:path w="8488" h="9625" extrusionOk="0">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2207925" y="2261700"/>
              <a:ext cx="208250" cy="205550"/>
            </a:xfrm>
            <a:custGeom>
              <a:avLst/>
              <a:gdLst/>
              <a:ahLst/>
              <a:cxnLst/>
              <a:rect l="l" t="t" r="r" b="b"/>
              <a:pathLst>
                <a:path w="8330" h="8222" extrusionOk="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1384500" y="2233100"/>
              <a:ext cx="2357025" cy="1703500"/>
            </a:xfrm>
            <a:custGeom>
              <a:avLst/>
              <a:gdLst/>
              <a:ahLst/>
              <a:cxnLst/>
              <a:rect l="l" t="t" r="r" b="b"/>
              <a:pathLst>
                <a:path w="94281" h="68140" extrusionOk="0">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580825" y="2860225"/>
              <a:ext cx="270800" cy="249475"/>
            </a:xfrm>
            <a:custGeom>
              <a:avLst/>
              <a:gdLst/>
              <a:ahLst/>
              <a:cxnLst/>
              <a:rect l="l" t="t" r="r" b="b"/>
              <a:pathLst>
                <a:path w="10832" h="9979" extrusionOk="0">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612500" y="2889550"/>
              <a:ext cx="239125" cy="220175"/>
            </a:xfrm>
            <a:custGeom>
              <a:avLst/>
              <a:gdLst/>
              <a:ahLst/>
              <a:cxnLst/>
              <a:rect l="l" t="t" r="r" b="b"/>
              <a:pathLst>
                <a:path w="9565" h="8807" extrusionOk="0">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618875" y="2557925"/>
              <a:ext cx="469525" cy="432300"/>
            </a:xfrm>
            <a:custGeom>
              <a:avLst/>
              <a:gdLst/>
              <a:ahLst/>
              <a:cxnLst/>
              <a:rect l="l" t="t" r="r" b="b"/>
              <a:pathLst>
                <a:path w="18781" h="17292" extrusionOk="0">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1672725" y="2630650"/>
              <a:ext cx="414875" cy="359550"/>
            </a:xfrm>
            <a:custGeom>
              <a:avLst/>
              <a:gdLst/>
              <a:ahLst/>
              <a:cxnLst/>
              <a:rect l="l" t="t" r="r" b="b"/>
              <a:pathLst>
                <a:path w="16595" h="14382" extrusionOk="0">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1684600" y="2739125"/>
              <a:ext cx="155200" cy="108900"/>
            </a:xfrm>
            <a:custGeom>
              <a:avLst/>
              <a:gdLst/>
              <a:ahLst/>
              <a:cxnLst/>
              <a:rect l="l" t="t" r="r" b="b"/>
              <a:pathLst>
                <a:path w="6208" h="4356" extrusionOk="0">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867475" y="2699900"/>
              <a:ext cx="155225" cy="108900"/>
            </a:xfrm>
            <a:custGeom>
              <a:avLst/>
              <a:gdLst/>
              <a:ahLst/>
              <a:cxnLst/>
              <a:rect l="l" t="t" r="r" b="b"/>
              <a:pathLst>
                <a:path w="6209" h="4356" extrusionOk="0">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1692525" y="2768400"/>
              <a:ext cx="147275" cy="80375"/>
            </a:xfrm>
            <a:custGeom>
              <a:avLst/>
              <a:gdLst/>
              <a:ahLst/>
              <a:cxnLst/>
              <a:rect l="l" t="t" r="r" b="b"/>
              <a:pathLst>
                <a:path w="5891" h="3215" extrusionOk="0">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1867475" y="2746250"/>
              <a:ext cx="155225" cy="62550"/>
            </a:xfrm>
            <a:custGeom>
              <a:avLst/>
              <a:gdLst/>
              <a:ahLst/>
              <a:cxnLst/>
              <a:rect l="l" t="t" r="r" b="b"/>
              <a:pathLst>
                <a:path w="6209" h="2502" extrusionOk="0">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1777225" y="2607275"/>
              <a:ext cx="111675" cy="152450"/>
            </a:xfrm>
            <a:custGeom>
              <a:avLst/>
              <a:gdLst/>
              <a:ahLst/>
              <a:cxnLst/>
              <a:rect l="l" t="t" r="r" b="b"/>
              <a:pathLst>
                <a:path w="4467" h="6098" extrusionOk="0">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1819200" y="2788200"/>
              <a:ext cx="110850" cy="152450"/>
            </a:xfrm>
            <a:custGeom>
              <a:avLst/>
              <a:gdLst/>
              <a:ahLst/>
              <a:cxnLst/>
              <a:rect l="l" t="t" r="r" b="b"/>
              <a:pathLst>
                <a:path w="4434" h="6098" extrusionOk="0">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1828700" y="2607275"/>
              <a:ext cx="60200" cy="152450"/>
            </a:xfrm>
            <a:custGeom>
              <a:avLst/>
              <a:gdLst/>
              <a:ahLst/>
              <a:cxnLst/>
              <a:rect l="l" t="t" r="r" b="b"/>
              <a:pathLst>
                <a:path w="2408" h="6098" extrusionOk="0">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1849275" y="2788200"/>
              <a:ext cx="80775" cy="146500"/>
            </a:xfrm>
            <a:custGeom>
              <a:avLst/>
              <a:gdLst/>
              <a:ahLst/>
              <a:cxnLst/>
              <a:rect l="l" t="t" r="r" b="b"/>
              <a:pathLst>
                <a:path w="3231" h="5860" extrusionOk="0">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1384500" y="2614025"/>
              <a:ext cx="668275" cy="1322575"/>
            </a:xfrm>
            <a:custGeom>
              <a:avLst/>
              <a:gdLst/>
              <a:ahLst/>
              <a:cxnLst/>
              <a:rect l="l" t="t" r="r" b="b"/>
              <a:pathLst>
                <a:path w="26731" h="52903" extrusionOk="0">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865050" y="2284675"/>
              <a:ext cx="876475" cy="1316375"/>
            </a:xfrm>
            <a:custGeom>
              <a:avLst/>
              <a:gdLst/>
              <a:ahLst/>
              <a:cxnLst/>
              <a:rect l="l" t="t" r="r" b="b"/>
              <a:pathLst>
                <a:path w="35059" h="52655" extrusionOk="0">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1683025" y="3055000"/>
              <a:ext cx="369750" cy="410950"/>
            </a:xfrm>
            <a:custGeom>
              <a:avLst/>
              <a:gdLst/>
              <a:ahLst/>
              <a:cxnLst/>
              <a:rect l="l" t="t" r="r" b="b"/>
              <a:pathLst>
                <a:path w="14790" h="16438" extrusionOk="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603050" y="3160300"/>
              <a:ext cx="795700" cy="852900"/>
            </a:xfrm>
            <a:custGeom>
              <a:avLst/>
              <a:gdLst/>
              <a:ahLst/>
              <a:cxnLst/>
              <a:rect l="l" t="t" r="r" b="b"/>
              <a:pathLst>
                <a:path w="31828" h="34116" extrusionOk="0">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1898375" y="3161100"/>
              <a:ext cx="500375" cy="790175"/>
            </a:xfrm>
            <a:custGeom>
              <a:avLst/>
              <a:gdLst/>
              <a:ahLst/>
              <a:cxnLst/>
              <a:rect l="l" t="t" r="r" b="b"/>
              <a:pathLst>
                <a:path w="20015" h="31607" extrusionOk="0">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2865050" y="2783450"/>
              <a:ext cx="274775" cy="467150"/>
            </a:xfrm>
            <a:custGeom>
              <a:avLst/>
              <a:gdLst/>
              <a:ahLst/>
              <a:cxnLst/>
              <a:rect l="l" t="t" r="r" b="b"/>
              <a:pathLst>
                <a:path w="10991" h="18686" extrusionOk="0">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276025" y="2577900"/>
              <a:ext cx="157575" cy="79175"/>
            </a:xfrm>
            <a:custGeom>
              <a:avLst/>
              <a:gdLst/>
              <a:ahLst/>
              <a:cxnLst/>
              <a:rect l="l" t="t" r="r" b="b"/>
              <a:pathLst>
                <a:path w="6303" h="3167" extrusionOk="0">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302925" y="2718775"/>
              <a:ext cx="158375" cy="79225"/>
            </a:xfrm>
            <a:custGeom>
              <a:avLst/>
              <a:gdLst/>
              <a:ahLst/>
              <a:cxnLst/>
              <a:rect l="l" t="t" r="r" b="b"/>
              <a:pathLst>
                <a:path w="6335" h="3169" extrusionOk="0">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279175" y="2598975"/>
              <a:ext cx="154425" cy="58100"/>
            </a:xfrm>
            <a:custGeom>
              <a:avLst/>
              <a:gdLst/>
              <a:ahLst/>
              <a:cxnLst/>
              <a:rect l="l" t="t" r="r" b="b"/>
              <a:pathLst>
                <a:path w="6177" h="2324" extrusionOk="0">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2306100" y="2739125"/>
              <a:ext cx="155200" cy="58875"/>
            </a:xfrm>
            <a:custGeom>
              <a:avLst/>
              <a:gdLst/>
              <a:ahLst/>
              <a:cxnLst/>
              <a:rect l="l" t="t" r="r" b="b"/>
              <a:pathLst>
                <a:path w="6208" h="2355" extrusionOk="0">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1825525" y="1387900"/>
              <a:ext cx="219325" cy="463725"/>
            </a:xfrm>
            <a:custGeom>
              <a:avLst/>
              <a:gdLst/>
              <a:ahLst/>
              <a:cxnLst/>
              <a:rect l="l" t="t" r="r" b="b"/>
              <a:pathLst>
                <a:path w="8773" h="18549" extrusionOk="0">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2777175" y="2342750"/>
              <a:ext cx="180550" cy="165950"/>
            </a:xfrm>
            <a:custGeom>
              <a:avLst/>
              <a:gdLst/>
              <a:ahLst/>
              <a:cxnLst/>
              <a:rect l="l" t="t" r="r" b="b"/>
              <a:pathLst>
                <a:path w="7222" h="6638" extrusionOk="0">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796175" y="2363825"/>
              <a:ext cx="160750" cy="145525"/>
            </a:xfrm>
            <a:custGeom>
              <a:avLst/>
              <a:gdLst/>
              <a:ahLst/>
              <a:cxnLst/>
              <a:rect l="l" t="t" r="r" b="b"/>
              <a:pathLst>
                <a:path w="6430" h="5821" extrusionOk="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834975" y="2643375"/>
              <a:ext cx="180550" cy="166175"/>
            </a:xfrm>
            <a:custGeom>
              <a:avLst/>
              <a:gdLst/>
              <a:ahLst/>
              <a:cxnLst/>
              <a:rect l="l" t="t" r="r" b="b"/>
              <a:pathLst>
                <a:path w="7222" h="6647" extrusionOk="0">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2854775" y="2663900"/>
              <a:ext cx="159950" cy="145775"/>
            </a:xfrm>
            <a:custGeom>
              <a:avLst/>
              <a:gdLst/>
              <a:ahLst/>
              <a:cxnLst/>
              <a:rect l="l" t="t" r="r" b="b"/>
              <a:pathLst>
                <a:path w="6398" h="5831" extrusionOk="0">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644175" y="2524600"/>
              <a:ext cx="180525" cy="166150"/>
            </a:xfrm>
            <a:custGeom>
              <a:avLst/>
              <a:gdLst/>
              <a:ahLst/>
              <a:cxnLst/>
              <a:rect l="l" t="t" r="r" b="b"/>
              <a:pathLst>
                <a:path w="7221" h="6646" extrusionOk="0">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663975" y="2545150"/>
              <a:ext cx="160725" cy="145500"/>
            </a:xfrm>
            <a:custGeom>
              <a:avLst/>
              <a:gdLst/>
              <a:ahLst/>
              <a:cxnLst/>
              <a:rect l="l" t="t" r="r" b="b"/>
              <a:pathLst>
                <a:path w="6429" h="5820" extrusionOk="0">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967200" y="2462050"/>
              <a:ext cx="180525" cy="166200"/>
            </a:xfrm>
            <a:custGeom>
              <a:avLst/>
              <a:gdLst/>
              <a:ahLst/>
              <a:cxnLst/>
              <a:rect l="l" t="t" r="r" b="b"/>
              <a:pathLst>
                <a:path w="7221" h="6648" extrusionOk="0">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987000" y="2482600"/>
              <a:ext cx="160725" cy="145500"/>
            </a:xfrm>
            <a:custGeom>
              <a:avLst/>
              <a:gdLst/>
              <a:ahLst/>
              <a:cxnLst/>
              <a:rect l="l" t="t" r="r" b="b"/>
              <a:pathLst>
                <a:path w="6429" h="5820" extrusionOk="0">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025775" y="2511075"/>
              <a:ext cx="76825" cy="80000"/>
            </a:xfrm>
            <a:custGeom>
              <a:avLst/>
              <a:gdLst/>
              <a:ahLst/>
              <a:cxnLst/>
              <a:rect l="l" t="t" r="r" b="b"/>
              <a:pathLst>
                <a:path w="3073" h="3200" extrusionOk="0">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851600" y="2381925"/>
              <a:ext cx="32500" cy="84850"/>
            </a:xfrm>
            <a:custGeom>
              <a:avLst/>
              <a:gdLst/>
              <a:ahLst/>
              <a:cxnLst/>
              <a:rect l="l" t="t" r="r" b="b"/>
              <a:pathLst>
                <a:path w="1300" h="3394" extrusionOk="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824675" y="2408850"/>
              <a:ext cx="86325" cy="31025"/>
            </a:xfrm>
            <a:custGeom>
              <a:avLst/>
              <a:gdLst/>
              <a:ahLst/>
              <a:cxnLst/>
              <a:rect l="l" t="t" r="r" b="b"/>
              <a:pathLst>
                <a:path w="3453" h="1241" extrusionOk="0">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694050" y="2566650"/>
              <a:ext cx="82375" cy="79850"/>
            </a:xfrm>
            <a:custGeom>
              <a:avLst/>
              <a:gdLst/>
              <a:ahLst/>
              <a:cxnLst/>
              <a:rect l="l" t="t" r="r" b="b"/>
              <a:pathLst>
                <a:path w="3295" h="3194" extrusionOk="0">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879325" y="2688900"/>
              <a:ext cx="91050" cy="71625"/>
            </a:xfrm>
            <a:custGeom>
              <a:avLst/>
              <a:gdLst/>
              <a:ahLst/>
              <a:cxnLst/>
              <a:rect l="l" t="t" r="r" b="b"/>
              <a:pathLst>
                <a:path w="3642" h="2865" extrusionOk="0">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036925" y="2965500"/>
              <a:ext cx="270775" cy="249250"/>
            </a:xfrm>
            <a:custGeom>
              <a:avLst/>
              <a:gdLst/>
              <a:ahLst/>
              <a:cxnLst/>
              <a:rect l="l" t="t" r="r" b="b"/>
              <a:pathLst>
                <a:path w="10831" h="9970" extrusionOk="0">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068575" y="2994050"/>
              <a:ext cx="239125" cy="220675"/>
            </a:xfrm>
            <a:custGeom>
              <a:avLst/>
              <a:gdLst/>
              <a:ahLst/>
              <a:cxnLst/>
              <a:rect l="l" t="t" r="r" b="b"/>
              <a:pathLst>
                <a:path w="9565" h="8827" extrusionOk="0">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713150" y="2614075"/>
              <a:ext cx="914475" cy="1128975"/>
            </a:xfrm>
            <a:custGeom>
              <a:avLst/>
              <a:gdLst/>
              <a:ahLst/>
              <a:cxnLst/>
              <a:rect l="l" t="t" r="r" b="b"/>
              <a:pathLst>
                <a:path w="36579" h="45159" extrusionOk="0">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13150" y="3531625"/>
              <a:ext cx="908925" cy="682500"/>
            </a:xfrm>
            <a:custGeom>
              <a:avLst/>
              <a:gdLst/>
              <a:ahLst/>
              <a:cxnLst/>
              <a:rect l="l" t="t" r="r" b="b"/>
              <a:pathLst>
                <a:path w="36357" h="27300" extrusionOk="0">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288725" y="2630650"/>
              <a:ext cx="133825" cy="240800"/>
            </a:xfrm>
            <a:custGeom>
              <a:avLst/>
              <a:gdLst/>
              <a:ahLst/>
              <a:cxnLst/>
              <a:rect l="l" t="t" r="r" b="b"/>
              <a:pathLst>
                <a:path w="5353" h="9632" extrusionOk="0">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829475" y="3305975"/>
              <a:ext cx="163025" cy="138025"/>
            </a:xfrm>
            <a:custGeom>
              <a:avLst/>
              <a:gdLst/>
              <a:ahLst/>
              <a:cxnLst/>
              <a:rect l="l" t="t" r="r" b="b"/>
              <a:pathLst>
                <a:path w="6521" h="5521" extrusionOk="0">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783575" y="3510250"/>
              <a:ext cx="159850" cy="128775"/>
            </a:xfrm>
            <a:custGeom>
              <a:avLst/>
              <a:gdLst/>
              <a:ahLst/>
              <a:cxnLst/>
              <a:rect l="l" t="t" r="r" b="b"/>
              <a:pathLst>
                <a:path w="6394" h="5151" extrusionOk="0">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720225" y="3700250"/>
              <a:ext cx="159875" cy="129275"/>
            </a:xfrm>
            <a:custGeom>
              <a:avLst/>
              <a:gdLst/>
              <a:ahLst/>
              <a:cxnLst/>
              <a:rect l="l" t="t" r="r" b="b"/>
              <a:pathLst>
                <a:path w="6395" h="5171" extrusionOk="0">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619675" y="3945525"/>
              <a:ext cx="132250" cy="67525"/>
            </a:xfrm>
            <a:custGeom>
              <a:avLst/>
              <a:gdLst/>
              <a:ahLst/>
              <a:cxnLst/>
              <a:rect l="l" t="t" r="r" b="b"/>
              <a:pathLst>
                <a:path w="5290" h="2701" extrusionOk="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1208775" y="3110425"/>
              <a:ext cx="405375" cy="650825"/>
            </a:xfrm>
            <a:custGeom>
              <a:avLst/>
              <a:gdLst/>
              <a:ahLst/>
              <a:cxnLst/>
              <a:rect l="l" t="t" r="r" b="b"/>
              <a:pathLst>
                <a:path w="16215" h="26033" extrusionOk="0">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1204025" y="2629850"/>
              <a:ext cx="423600" cy="1138525"/>
            </a:xfrm>
            <a:custGeom>
              <a:avLst/>
              <a:gdLst/>
              <a:ahLst/>
              <a:cxnLst/>
              <a:rect l="l" t="t" r="r" b="b"/>
              <a:pathLst>
                <a:path w="16944" h="45541" extrusionOk="0">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683025" y="3309150"/>
              <a:ext cx="247025" cy="552650"/>
            </a:xfrm>
            <a:custGeom>
              <a:avLst/>
              <a:gdLst/>
              <a:ahLst/>
              <a:cxnLst/>
              <a:rect l="l" t="t" r="r" b="b"/>
              <a:pathLst>
                <a:path w="9881" h="22106" extrusionOk="0">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721340" y="319966"/>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dirty="0">
                <a:latin typeface="Fira Sans Medium" panose="020B0503050000020004"/>
                <a:ea typeface="Fira Sans Medium" panose="020B0503050000020004"/>
                <a:cs typeface="Fira Sans Medium" panose="020B0503050000020004"/>
                <a:sym typeface="Fira Sans Medium" panose="020B0503050000020004"/>
              </a:rPr>
              <a:t>Improvement model</a:t>
            </a:r>
          </a:p>
        </p:txBody>
      </p:sp>
      <p:sp>
        <p:nvSpPr>
          <p:cNvPr id="419" name="Google Shape;419;p15"/>
          <p:cNvSpPr txBox="1"/>
          <p:nvPr/>
        </p:nvSpPr>
        <p:spPr>
          <a:xfrm>
            <a:off x="5337079" y="11931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latin typeface="Fira Sans Medium" panose="020B0503050000020004"/>
                <a:ea typeface="Fira Sans Medium" panose="020B0503050000020004"/>
                <a:cs typeface="Fira Sans Medium" panose="020B0503050000020004"/>
                <a:sym typeface="Fira Sans Medium" panose="020B0503050000020004"/>
              </a:rPr>
              <a:t>Fine tune hyperparameter</a:t>
            </a:r>
            <a:endParaRPr sz="1700" dirty="0">
              <a:latin typeface="Fira Sans Medium" panose="020B0503050000020004"/>
              <a:ea typeface="Fira Sans Medium" panose="020B0503050000020004"/>
              <a:cs typeface="Fira Sans Medium" panose="020B0503050000020004"/>
              <a:sym typeface="Fira Sans Medium" panose="020B0503050000020004"/>
            </a:endParaRPr>
          </a:p>
        </p:txBody>
      </p:sp>
      <p:sp>
        <p:nvSpPr>
          <p:cNvPr id="420" name="Google Shape;420;p15"/>
          <p:cNvSpPr txBox="1"/>
          <p:nvPr/>
        </p:nvSpPr>
        <p:spPr>
          <a:xfrm>
            <a:off x="5337075" y="1540000"/>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err="1">
                <a:latin typeface="Fira Sans" panose="020B0503050000020004"/>
                <a:ea typeface="Fira Sans" panose="020B0503050000020004"/>
                <a:cs typeface="Fira Sans" panose="020B0503050000020004"/>
                <a:sym typeface="Fira Sans" panose="020B0503050000020004"/>
              </a:rPr>
              <a:t>Sử</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dụng</a:t>
            </a:r>
            <a:r>
              <a:rPr lang="en-GB" sz="1200" dirty="0">
                <a:latin typeface="Fira Sans" panose="020B0503050000020004"/>
                <a:ea typeface="Fira Sans" panose="020B0503050000020004"/>
                <a:cs typeface="Fira Sans" panose="020B0503050000020004"/>
                <a:sym typeface="Fira Sans" panose="020B0503050000020004"/>
              </a:rPr>
              <a:t> grid search </a:t>
            </a:r>
            <a:r>
              <a:rPr lang="en-GB" sz="1200" dirty="0" err="1">
                <a:latin typeface="Fira Sans" panose="020B0503050000020004"/>
                <a:ea typeface="Fira Sans" panose="020B0503050000020004"/>
                <a:cs typeface="Fira Sans" panose="020B0503050000020004"/>
                <a:sym typeface="Fira Sans" panose="020B0503050000020004"/>
              </a:rPr>
              <a:t>để</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tìm</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tham</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số</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tốt</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nhất</a:t>
            </a:r>
            <a:endParaRPr sz="1200" dirty="0">
              <a:latin typeface="Fira Sans" panose="020B0503050000020004"/>
              <a:ea typeface="Fira Sans" panose="020B0503050000020004"/>
              <a:cs typeface="Fira Sans" panose="020B0503050000020004"/>
              <a:sym typeface="Fira Sans" panose="020B0503050000020004"/>
            </a:endParaRPr>
          </a:p>
        </p:txBody>
      </p:sp>
      <p:sp>
        <p:nvSpPr>
          <p:cNvPr id="421" name="Google Shape;421;p15"/>
          <p:cNvSpPr txBox="1"/>
          <p:nvPr/>
        </p:nvSpPr>
        <p:spPr>
          <a:xfrm>
            <a:off x="5712050" y="25250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latin typeface="Fira Sans Medium" panose="020B0503050000020004"/>
                <a:ea typeface="Fira Sans Medium" panose="020B0503050000020004"/>
                <a:cs typeface="Fira Sans Medium" panose="020B0503050000020004"/>
                <a:sym typeface="Fira Sans Medium" panose="020B0503050000020004"/>
              </a:rPr>
              <a:t>Change candidate</a:t>
            </a:r>
            <a:endParaRPr sz="1700" dirty="0">
              <a:latin typeface="Fira Sans Medium" panose="020B0503050000020004"/>
              <a:ea typeface="Fira Sans Medium" panose="020B0503050000020004"/>
              <a:cs typeface="Fira Sans Medium" panose="020B0503050000020004"/>
              <a:sym typeface="Fira Sans Medium" panose="020B0503050000020004"/>
            </a:endParaRPr>
          </a:p>
        </p:txBody>
      </p:sp>
      <p:sp>
        <p:nvSpPr>
          <p:cNvPr id="422" name="Google Shape;422;p15"/>
          <p:cNvSpPr txBox="1"/>
          <p:nvPr/>
        </p:nvSpPr>
        <p:spPr>
          <a:xfrm>
            <a:off x="5712050" y="2871900"/>
            <a:ext cx="2634738"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err="1">
                <a:latin typeface="Fira Sans" panose="020B0503050000020004"/>
                <a:ea typeface="Fira Sans" panose="020B0503050000020004"/>
                <a:cs typeface="Fira Sans" panose="020B0503050000020004"/>
                <a:sym typeface="Fira Sans" panose="020B0503050000020004"/>
              </a:rPr>
              <a:t>Thây</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đổi</a:t>
            </a:r>
            <a:r>
              <a:rPr lang="en-GB" sz="1200" dirty="0">
                <a:latin typeface="Fira Sans" panose="020B0503050000020004"/>
                <a:ea typeface="Fira Sans" panose="020B0503050000020004"/>
                <a:cs typeface="Fira Sans" panose="020B0503050000020004"/>
                <a:sym typeface="Fira Sans" panose="020B0503050000020004"/>
              </a:rPr>
              <a:t> top </a:t>
            </a:r>
            <a:r>
              <a:rPr lang="en-GB" sz="1200" dirty="0" err="1">
                <a:latin typeface="Fira Sans" panose="020B0503050000020004"/>
                <a:ea typeface="Fira Sans" panose="020B0503050000020004"/>
                <a:cs typeface="Fira Sans" panose="020B0503050000020004"/>
                <a:sym typeface="Fira Sans" panose="020B0503050000020004"/>
              </a:rPr>
              <a:t>ứng</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viên</a:t>
            </a:r>
            <a:r>
              <a:rPr lang="en-GB" sz="1200" dirty="0">
                <a:latin typeface="Fira Sans" panose="020B0503050000020004"/>
                <a:ea typeface="Fira Sans" panose="020B0503050000020004"/>
                <a:cs typeface="Fira Sans" panose="020B0503050000020004"/>
                <a:sym typeface="Fira Sans" panose="020B0503050000020004"/>
              </a:rPr>
              <a:t> peptide </a:t>
            </a:r>
            <a:r>
              <a:rPr lang="en-GB" sz="1200" dirty="0" err="1">
                <a:latin typeface="Fira Sans" panose="020B0503050000020004"/>
                <a:ea typeface="Fira Sans" panose="020B0503050000020004"/>
                <a:cs typeface="Fira Sans" panose="020B0503050000020004"/>
                <a:sym typeface="Fira Sans" panose="020B0503050000020004"/>
              </a:rPr>
              <a:t>và</a:t>
            </a:r>
            <a:r>
              <a:rPr lang="en-GB" sz="1200" dirty="0">
                <a:latin typeface="Fira Sans" panose="020B0503050000020004"/>
                <a:ea typeface="Fira Sans" panose="020B0503050000020004"/>
                <a:cs typeface="Fira Sans" panose="020B0503050000020004"/>
                <a:sym typeface="Fira Sans" panose="020B0503050000020004"/>
              </a:rPr>
              <a:t> proteins </a:t>
            </a:r>
            <a:r>
              <a:rPr lang="en-GB" sz="1200" dirty="0" err="1">
                <a:latin typeface="Fira Sans" panose="020B0503050000020004"/>
                <a:ea typeface="Fira Sans" panose="020B0503050000020004"/>
                <a:cs typeface="Fira Sans" panose="020B0503050000020004"/>
                <a:sym typeface="Fira Sans" panose="020B0503050000020004"/>
              </a:rPr>
              <a:t>có</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độ</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phong</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phú</a:t>
            </a:r>
            <a:r>
              <a:rPr lang="en-GB" sz="1200" dirty="0">
                <a:latin typeface="Fira Sans" panose="020B0503050000020004"/>
                <a:ea typeface="Fira Sans" panose="020B0503050000020004"/>
                <a:cs typeface="Fira Sans" panose="020B0503050000020004"/>
                <a:sym typeface="Fira Sans" panose="020B0503050000020004"/>
              </a:rPr>
              <a:t> </a:t>
            </a:r>
            <a:r>
              <a:rPr lang="en-GB" sz="1200" dirty="0" err="1">
                <a:latin typeface="Fira Sans" panose="020B0503050000020004"/>
                <a:ea typeface="Fira Sans" panose="020B0503050000020004"/>
                <a:cs typeface="Fira Sans" panose="020B0503050000020004"/>
                <a:sym typeface="Fira Sans" panose="020B0503050000020004"/>
              </a:rPr>
              <a:t>cao</a:t>
            </a:r>
            <a:endParaRPr sz="1200" dirty="0">
              <a:latin typeface="Fira Sans" panose="020B0503050000020004"/>
              <a:ea typeface="Fira Sans" panose="020B0503050000020004"/>
              <a:cs typeface="Fira Sans" panose="020B0503050000020004"/>
              <a:sym typeface="Fira Sans" panose="020B0503050000020004"/>
            </a:endParaRPr>
          </a:p>
        </p:txBody>
      </p:sp>
      <p:sp>
        <p:nvSpPr>
          <p:cNvPr id="423" name="Google Shape;423;p15"/>
          <p:cNvSpPr txBox="1"/>
          <p:nvPr/>
        </p:nvSpPr>
        <p:spPr>
          <a:xfrm>
            <a:off x="5337075" y="3856950"/>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latin typeface="Fira Sans Medium" panose="020B0503050000020004"/>
                <a:ea typeface="Fira Sans Medium" panose="020B0503050000020004"/>
                <a:cs typeface="Fira Sans Medium" panose="020B0503050000020004"/>
                <a:sym typeface="Fira Sans Medium" panose="020B0503050000020004"/>
              </a:rPr>
              <a:t>More data</a:t>
            </a:r>
            <a:endParaRPr sz="1700" dirty="0">
              <a:latin typeface="Fira Sans Medium" panose="020B0503050000020004"/>
              <a:ea typeface="Fira Sans Medium" panose="020B0503050000020004"/>
              <a:cs typeface="Fira Sans Medium" panose="020B0503050000020004"/>
              <a:sym typeface="Fira Sans Medium" panose="020B0503050000020004"/>
            </a:endParaRPr>
          </a:p>
        </p:txBody>
      </p:sp>
      <p:sp>
        <p:nvSpPr>
          <p:cNvPr id="424" name="Google Shape;424;p15"/>
          <p:cNvSpPr txBox="1"/>
          <p:nvPr/>
        </p:nvSpPr>
        <p:spPr>
          <a:xfrm>
            <a:off x="5337075" y="4203800"/>
            <a:ext cx="28275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panose="020B0503050000020004"/>
                <a:ea typeface="Fira Sans" panose="020B0503050000020004"/>
                <a:cs typeface="Fira Sans" panose="020B0503050000020004"/>
                <a:sym typeface="Fira Sans" panose="020B0503050000020004"/>
              </a:rPr>
              <a:t>Thu </a:t>
            </a:r>
            <a:r>
              <a:rPr lang="en-US" sz="1200" dirty="0" err="1">
                <a:latin typeface="Fira Sans" panose="020B0503050000020004"/>
                <a:ea typeface="Fira Sans" panose="020B0503050000020004"/>
                <a:cs typeface="Fira Sans" panose="020B0503050000020004"/>
                <a:sym typeface="Fira Sans" panose="020B0503050000020004"/>
              </a:rPr>
              <a:t>thập</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thêm</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dữ</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liệu</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thực</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tế</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hằng</a:t>
            </a:r>
            <a:r>
              <a:rPr lang="en-US" sz="1200" dirty="0">
                <a:latin typeface="Fira Sans" panose="020B0503050000020004"/>
                <a:ea typeface="Fira Sans" panose="020B0503050000020004"/>
                <a:cs typeface="Fira Sans" panose="020B0503050000020004"/>
                <a:sym typeface="Fira Sans" panose="020B0503050000020004"/>
              </a:rPr>
              <a:t> </a:t>
            </a:r>
            <a:r>
              <a:rPr lang="en-US" sz="1200" dirty="0" err="1">
                <a:latin typeface="Fira Sans" panose="020B0503050000020004"/>
                <a:ea typeface="Fira Sans" panose="020B0503050000020004"/>
                <a:cs typeface="Fira Sans" panose="020B0503050000020004"/>
                <a:sym typeface="Fira Sans" panose="020B0503050000020004"/>
              </a:rPr>
              <a:t>ngày</a:t>
            </a:r>
            <a:endParaRPr sz="1200" dirty="0">
              <a:latin typeface="Fira Sans" panose="020B0503050000020004"/>
              <a:ea typeface="Fira Sans" panose="020B0503050000020004"/>
              <a:cs typeface="Fira Sans" panose="020B0503050000020004"/>
              <a:sym typeface="Fira Sans" panose="020B0503050000020004"/>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27"/>
          <p:cNvSpPr/>
          <p:nvPr/>
        </p:nvSpPr>
        <p:spPr>
          <a:xfrm>
            <a:off x="3948036" y="1225326"/>
            <a:ext cx="1292714" cy="897365"/>
          </a:xfrm>
          <a:custGeom>
            <a:avLst/>
            <a:gdLst/>
            <a:ahLst/>
            <a:cxnLst/>
            <a:rect l="l" t="t" r="r" b="b"/>
            <a:pathLst>
              <a:path w="40284" h="27964" extrusionOk="0">
                <a:moveTo>
                  <a:pt x="21061" y="0"/>
                </a:moveTo>
                <a:cubicBezTo>
                  <a:pt x="20776" y="0"/>
                  <a:pt x="20522" y="222"/>
                  <a:pt x="20522" y="538"/>
                </a:cubicBezTo>
                <a:lnTo>
                  <a:pt x="20522" y="26887"/>
                </a:lnTo>
                <a:lnTo>
                  <a:pt x="539" y="26887"/>
                </a:lnTo>
                <a:cubicBezTo>
                  <a:pt x="254" y="26887"/>
                  <a:pt x="1" y="27140"/>
                  <a:pt x="1" y="27425"/>
                </a:cubicBezTo>
                <a:cubicBezTo>
                  <a:pt x="1" y="27742"/>
                  <a:pt x="254" y="27964"/>
                  <a:pt x="539" y="27964"/>
                </a:cubicBezTo>
                <a:lnTo>
                  <a:pt x="21061" y="27964"/>
                </a:lnTo>
                <a:cubicBezTo>
                  <a:pt x="21377" y="27964"/>
                  <a:pt x="21631" y="27742"/>
                  <a:pt x="21631" y="27425"/>
                </a:cubicBezTo>
                <a:lnTo>
                  <a:pt x="21631" y="1077"/>
                </a:lnTo>
                <a:lnTo>
                  <a:pt x="39745" y="1077"/>
                </a:lnTo>
                <a:cubicBezTo>
                  <a:pt x="40062" y="1077"/>
                  <a:pt x="40284" y="823"/>
                  <a:pt x="40284" y="538"/>
                </a:cubicBezTo>
                <a:cubicBezTo>
                  <a:pt x="40284" y="222"/>
                  <a:pt x="40062" y="0"/>
                  <a:pt x="3974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3948036" y="2011884"/>
            <a:ext cx="1292714" cy="466492"/>
          </a:xfrm>
          <a:custGeom>
            <a:avLst/>
            <a:gdLst/>
            <a:ahLst/>
            <a:cxnLst/>
            <a:rect l="l" t="t" r="r" b="b"/>
            <a:pathLst>
              <a:path w="40284" h="14537" extrusionOk="0">
                <a:moveTo>
                  <a:pt x="28344" y="1"/>
                </a:moveTo>
                <a:cubicBezTo>
                  <a:pt x="28059" y="1"/>
                  <a:pt x="27806" y="222"/>
                  <a:pt x="27806" y="539"/>
                </a:cubicBezTo>
                <a:lnTo>
                  <a:pt x="27806" y="13460"/>
                </a:lnTo>
                <a:lnTo>
                  <a:pt x="539" y="13460"/>
                </a:lnTo>
                <a:cubicBezTo>
                  <a:pt x="254" y="13460"/>
                  <a:pt x="1" y="13713"/>
                  <a:pt x="1" y="13998"/>
                </a:cubicBezTo>
                <a:cubicBezTo>
                  <a:pt x="1" y="14315"/>
                  <a:pt x="254" y="14537"/>
                  <a:pt x="539" y="14537"/>
                </a:cubicBezTo>
                <a:lnTo>
                  <a:pt x="28344" y="14537"/>
                </a:lnTo>
                <a:cubicBezTo>
                  <a:pt x="28661" y="14537"/>
                  <a:pt x="28915" y="14315"/>
                  <a:pt x="28915" y="13998"/>
                </a:cubicBezTo>
                <a:lnTo>
                  <a:pt x="28915" y="1077"/>
                </a:lnTo>
                <a:lnTo>
                  <a:pt x="39745" y="1077"/>
                </a:lnTo>
                <a:cubicBezTo>
                  <a:pt x="40062" y="1077"/>
                  <a:pt x="40284" y="824"/>
                  <a:pt x="40284" y="539"/>
                </a:cubicBezTo>
                <a:cubicBezTo>
                  <a:pt x="40284" y="222"/>
                  <a:pt x="40062" y="1"/>
                  <a:pt x="397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3948036" y="2797448"/>
            <a:ext cx="1292714" cy="35620"/>
          </a:xfrm>
          <a:custGeom>
            <a:avLst/>
            <a:gdLst/>
            <a:ahLst/>
            <a:cxnLst/>
            <a:rect l="l" t="t" r="r" b="b"/>
            <a:pathLst>
              <a:path w="40284" h="1110" extrusionOk="0">
                <a:moveTo>
                  <a:pt x="539" y="1"/>
                </a:moveTo>
                <a:cubicBezTo>
                  <a:pt x="254" y="1"/>
                  <a:pt x="1" y="254"/>
                  <a:pt x="1" y="571"/>
                </a:cubicBezTo>
                <a:cubicBezTo>
                  <a:pt x="1" y="856"/>
                  <a:pt x="254" y="1109"/>
                  <a:pt x="539" y="1109"/>
                </a:cubicBezTo>
                <a:lnTo>
                  <a:pt x="39745" y="1109"/>
                </a:lnTo>
                <a:cubicBezTo>
                  <a:pt x="40062" y="1109"/>
                  <a:pt x="40284" y="856"/>
                  <a:pt x="40284" y="571"/>
                </a:cubicBezTo>
                <a:cubicBezTo>
                  <a:pt x="40284" y="254"/>
                  <a:pt x="40062" y="1"/>
                  <a:pt x="397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3948036" y="3505802"/>
            <a:ext cx="1292714" cy="900413"/>
          </a:xfrm>
          <a:custGeom>
            <a:avLst/>
            <a:gdLst/>
            <a:ahLst/>
            <a:cxnLst/>
            <a:rect l="l" t="t" r="r" b="b"/>
            <a:pathLst>
              <a:path w="40284" h="28059" extrusionOk="0">
                <a:moveTo>
                  <a:pt x="539" y="0"/>
                </a:moveTo>
                <a:cubicBezTo>
                  <a:pt x="254" y="0"/>
                  <a:pt x="1" y="253"/>
                  <a:pt x="1" y="570"/>
                </a:cubicBezTo>
                <a:cubicBezTo>
                  <a:pt x="1" y="855"/>
                  <a:pt x="254" y="1108"/>
                  <a:pt x="539" y="1108"/>
                </a:cubicBezTo>
                <a:lnTo>
                  <a:pt x="20522" y="1108"/>
                </a:lnTo>
                <a:lnTo>
                  <a:pt x="20522" y="27489"/>
                </a:lnTo>
                <a:cubicBezTo>
                  <a:pt x="20522" y="27805"/>
                  <a:pt x="20776" y="28059"/>
                  <a:pt x="21061" y="28059"/>
                </a:cubicBezTo>
                <a:lnTo>
                  <a:pt x="39745" y="28059"/>
                </a:lnTo>
                <a:cubicBezTo>
                  <a:pt x="40062" y="28059"/>
                  <a:pt x="40284" y="27805"/>
                  <a:pt x="40284" y="27489"/>
                </a:cubicBezTo>
                <a:cubicBezTo>
                  <a:pt x="40284" y="27204"/>
                  <a:pt x="40062" y="26950"/>
                  <a:pt x="39745" y="26950"/>
                </a:cubicBezTo>
                <a:lnTo>
                  <a:pt x="21631" y="26950"/>
                </a:lnTo>
                <a:lnTo>
                  <a:pt x="21631" y="570"/>
                </a:lnTo>
                <a:cubicBezTo>
                  <a:pt x="21631" y="253"/>
                  <a:pt x="21377" y="0"/>
                  <a:pt x="2106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3948036" y="3152138"/>
            <a:ext cx="1292714" cy="467487"/>
          </a:xfrm>
          <a:custGeom>
            <a:avLst/>
            <a:gdLst/>
            <a:ahLst/>
            <a:cxnLst/>
            <a:rect l="l" t="t" r="r" b="b"/>
            <a:pathLst>
              <a:path w="40284" h="14568" extrusionOk="0">
                <a:moveTo>
                  <a:pt x="539" y="0"/>
                </a:moveTo>
                <a:cubicBezTo>
                  <a:pt x="254" y="0"/>
                  <a:pt x="1" y="254"/>
                  <a:pt x="1" y="539"/>
                </a:cubicBezTo>
                <a:cubicBezTo>
                  <a:pt x="1" y="855"/>
                  <a:pt x="254" y="1077"/>
                  <a:pt x="539" y="1077"/>
                </a:cubicBezTo>
                <a:lnTo>
                  <a:pt x="27806" y="1077"/>
                </a:lnTo>
                <a:lnTo>
                  <a:pt x="27806" y="14030"/>
                </a:lnTo>
                <a:cubicBezTo>
                  <a:pt x="27806" y="14315"/>
                  <a:pt x="28059" y="14568"/>
                  <a:pt x="28344" y="14568"/>
                </a:cubicBezTo>
                <a:lnTo>
                  <a:pt x="39745" y="14568"/>
                </a:lnTo>
                <a:cubicBezTo>
                  <a:pt x="40062" y="14568"/>
                  <a:pt x="40284" y="14315"/>
                  <a:pt x="40284" y="14030"/>
                </a:cubicBezTo>
                <a:cubicBezTo>
                  <a:pt x="40284" y="13713"/>
                  <a:pt x="40062" y="13460"/>
                  <a:pt x="39745" y="13460"/>
                </a:cubicBezTo>
                <a:lnTo>
                  <a:pt x="28915" y="13460"/>
                </a:lnTo>
                <a:lnTo>
                  <a:pt x="28915" y="539"/>
                </a:lnTo>
                <a:cubicBezTo>
                  <a:pt x="28915" y="254"/>
                  <a:pt x="28661" y="0"/>
                  <a:pt x="2834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223453" y="89399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223453" y="1680587"/>
            <a:ext cx="3464468" cy="697187"/>
          </a:xfrm>
          <a:custGeom>
            <a:avLst/>
            <a:gdLst/>
            <a:ahLst/>
            <a:cxnLst/>
            <a:rect l="l" t="t" r="r" b="b"/>
            <a:pathLst>
              <a:path w="107961" h="21726" extrusionOk="0">
                <a:moveTo>
                  <a:pt x="10863" y="1"/>
                </a:moveTo>
                <a:cubicBezTo>
                  <a:pt x="4877" y="1"/>
                  <a:pt x="0" y="4878"/>
                  <a:pt x="0" y="10863"/>
                </a:cubicBezTo>
                <a:cubicBezTo>
                  <a:pt x="0" y="16849"/>
                  <a:pt x="4877" y="21726"/>
                  <a:pt x="10863" y="21726"/>
                </a:cubicBezTo>
                <a:lnTo>
                  <a:pt x="107960" y="21726"/>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223453" y="2467177"/>
            <a:ext cx="3464468" cy="696160"/>
          </a:xfrm>
          <a:custGeom>
            <a:avLst/>
            <a:gdLst/>
            <a:ahLst/>
            <a:cxnLst/>
            <a:rect l="l" t="t" r="r" b="b"/>
            <a:pathLst>
              <a:path w="107961" h="21694" extrusionOk="0">
                <a:moveTo>
                  <a:pt x="10863" y="0"/>
                </a:moveTo>
                <a:cubicBezTo>
                  <a:pt x="4877" y="0"/>
                  <a:pt x="0" y="4846"/>
                  <a:pt x="0" y="10863"/>
                </a:cubicBezTo>
                <a:cubicBezTo>
                  <a:pt x="0" y="16848"/>
                  <a:pt x="4877" y="21694"/>
                  <a:pt x="10863" y="21694"/>
                </a:cubicBezTo>
                <a:lnTo>
                  <a:pt x="107960" y="21694"/>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223453" y="3253767"/>
            <a:ext cx="3464468" cy="696160"/>
          </a:xfrm>
          <a:custGeom>
            <a:avLst/>
            <a:gdLst/>
            <a:ahLst/>
            <a:cxnLst/>
            <a:rect l="l" t="t" r="r" b="b"/>
            <a:pathLst>
              <a:path w="107961" h="21694" extrusionOk="0">
                <a:moveTo>
                  <a:pt x="10863" y="0"/>
                </a:moveTo>
                <a:cubicBezTo>
                  <a:pt x="4877" y="0"/>
                  <a:pt x="0" y="4845"/>
                  <a:pt x="0" y="10831"/>
                </a:cubicBezTo>
                <a:cubicBezTo>
                  <a:pt x="0" y="16848"/>
                  <a:pt x="4877" y="21693"/>
                  <a:pt x="10863" y="21693"/>
                </a:cubicBezTo>
                <a:lnTo>
                  <a:pt x="107960" y="21693"/>
                </a:lnTo>
                <a:lnTo>
                  <a:pt x="107960" y="0"/>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223453" y="4040325"/>
            <a:ext cx="3464468" cy="696193"/>
          </a:xfrm>
          <a:custGeom>
            <a:avLst/>
            <a:gdLst/>
            <a:ahLst/>
            <a:cxnLst/>
            <a:rect l="l" t="t" r="r" b="b"/>
            <a:pathLst>
              <a:path w="107961" h="21695" extrusionOk="0">
                <a:moveTo>
                  <a:pt x="10863" y="1"/>
                </a:moveTo>
                <a:cubicBezTo>
                  <a:pt x="4877" y="1"/>
                  <a:pt x="0" y="4846"/>
                  <a:pt x="0" y="10832"/>
                </a:cubicBezTo>
                <a:cubicBezTo>
                  <a:pt x="0" y="16849"/>
                  <a:pt x="4877" y="21694"/>
                  <a:pt x="10863" y="21694"/>
                </a:cubicBezTo>
                <a:lnTo>
                  <a:pt x="107960" y="21694"/>
                </a:lnTo>
                <a:lnTo>
                  <a:pt x="107960" y="1"/>
                </a:lnTo>
                <a:close/>
              </a:path>
            </a:pathLst>
          </a:custGeom>
          <a:solidFill>
            <a:srgbClr val="FFFFFF"/>
          </a:solidFill>
          <a:ln w="10300" cap="flat" cmpd="sng">
            <a:solidFill>
              <a:srgbClr val="C4C4C4"/>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60"/>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59813" y="1929574"/>
            <a:ext cx="3300874" cy="1771368"/>
          </a:xfrm>
          <a:custGeom>
            <a:avLst/>
            <a:gdLst/>
            <a:ahLst/>
            <a:cxnLst/>
            <a:rect l="l" t="t" r="r" b="b"/>
            <a:pathLst>
              <a:path w="102863" h="55200" extrusionOk="0">
                <a:moveTo>
                  <a:pt x="1" y="1"/>
                </a:moveTo>
                <a:lnTo>
                  <a:pt x="1" y="55199"/>
                </a:lnTo>
                <a:lnTo>
                  <a:pt x="102862" y="55199"/>
                </a:lnTo>
                <a:lnTo>
                  <a:pt x="1028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4" y="4437696"/>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59813" y="1929574"/>
            <a:ext cx="3300874" cy="354691"/>
          </a:xfrm>
          <a:custGeom>
            <a:avLst/>
            <a:gdLst/>
            <a:ahLst/>
            <a:cxnLst/>
            <a:rect l="l" t="t" r="r" b="b"/>
            <a:pathLst>
              <a:path w="102863" h="11053"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Fira Sans" panose="020B0503050000020004"/>
                <a:ea typeface="Fira Sans" panose="020B0503050000020004"/>
                <a:cs typeface="Fira Sans" panose="020B0503050000020004"/>
                <a:sym typeface="Fira Sans" panose="020B0503050000020004"/>
              </a:rPr>
              <a:t>Neuron Network</a:t>
            </a:r>
            <a:endParaRPr dirty="0">
              <a:solidFill>
                <a:srgbClr val="FFFFFF"/>
              </a:solidFill>
              <a:latin typeface="Fira Sans" panose="020B0503050000020004"/>
              <a:ea typeface="Fira Sans" panose="020B0503050000020004"/>
              <a:cs typeface="Fira Sans" panose="020B0503050000020004"/>
              <a:sym typeface="Fira Sans" panose="020B0503050000020004"/>
            </a:endParaRPr>
          </a:p>
        </p:txBody>
      </p:sp>
      <p:sp>
        <p:nvSpPr>
          <p:cNvPr id="2337" name="Google Shape;2337;p27"/>
          <p:cNvSpPr/>
          <p:nvPr/>
        </p:nvSpPr>
        <p:spPr>
          <a:xfrm>
            <a:off x="559813" y="2284264"/>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30475E"/>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Fira Sans" panose="020B0503050000020004"/>
                <a:ea typeface="Fira Sans" panose="020B0503050000020004"/>
                <a:cs typeface="Fira Sans" panose="020B0503050000020004"/>
                <a:sym typeface="Fira Sans" panose="020B0503050000020004"/>
              </a:rPr>
              <a:t>Gradient</a:t>
            </a:r>
          </a:p>
        </p:txBody>
      </p:sp>
      <p:sp>
        <p:nvSpPr>
          <p:cNvPr id="2338" name="Google Shape;2338;p27"/>
          <p:cNvSpPr/>
          <p:nvPr/>
        </p:nvSpPr>
        <p:spPr>
          <a:xfrm>
            <a:off x="559813" y="2637896"/>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Fira Sans" panose="020B0503050000020004"/>
                <a:ea typeface="Fira Sans" panose="020B0503050000020004"/>
                <a:cs typeface="Fira Sans" panose="020B0503050000020004"/>
                <a:sym typeface="Fira Sans" panose="020B0503050000020004"/>
              </a:rPr>
              <a:t>Bagging(</a:t>
            </a:r>
            <a:r>
              <a:rPr lang="en-GB" dirty="0" err="1">
                <a:solidFill>
                  <a:srgbClr val="FFFFFF"/>
                </a:solidFill>
                <a:latin typeface="Fira Sans" panose="020B0503050000020004"/>
                <a:ea typeface="Fira Sans" panose="020B0503050000020004"/>
                <a:cs typeface="Fira Sans" panose="020B0503050000020004"/>
                <a:sym typeface="Fira Sans" panose="020B0503050000020004"/>
              </a:rPr>
              <a:t>DecisionTree</a:t>
            </a:r>
            <a:r>
              <a:rPr lang="en-GB" dirty="0">
                <a:solidFill>
                  <a:srgbClr val="FFFFFF"/>
                </a:solidFill>
                <a:latin typeface="Fira Sans" panose="020B0503050000020004"/>
                <a:ea typeface="Fira Sans" panose="020B0503050000020004"/>
                <a:cs typeface="Fira Sans" panose="020B0503050000020004"/>
                <a:sym typeface="Fira Sans" panose="020B0503050000020004"/>
              </a:rPr>
              <a:t>)</a:t>
            </a:r>
          </a:p>
        </p:txBody>
      </p:sp>
      <p:sp>
        <p:nvSpPr>
          <p:cNvPr id="2339" name="Google Shape;2339;p27"/>
          <p:cNvSpPr/>
          <p:nvPr/>
        </p:nvSpPr>
        <p:spPr>
          <a:xfrm>
            <a:off x="559813" y="2992587"/>
            <a:ext cx="3300874" cy="353664"/>
          </a:xfrm>
          <a:custGeom>
            <a:avLst/>
            <a:gdLst/>
            <a:ahLst/>
            <a:cxnLst/>
            <a:rect l="l" t="t" r="r" b="b"/>
            <a:pathLst>
              <a:path w="102863" h="11021" extrusionOk="0">
                <a:moveTo>
                  <a:pt x="1" y="0"/>
                </a:moveTo>
                <a:lnTo>
                  <a:pt x="1" y="11021"/>
                </a:lnTo>
                <a:lnTo>
                  <a:pt x="102862" y="11021"/>
                </a:lnTo>
                <a:lnTo>
                  <a:pt x="102862"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Fira Sans" panose="020B0503050000020004"/>
                <a:ea typeface="Fira Sans" panose="020B0503050000020004"/>
                <a:cs typeface="Fira Sans" panose="020B0503050000020004"/>
                <a:sym typeface="Fira Sans" panose="020B0503050000020004"/>
              </a:rPr>
              <a:t>LGBM</a:t>
            </a:r>
          </a:p>
        </p:txBody>
      </p:sp>
      <p:sp>
        <p:nvSpPr>
          <p:cNvPr id="2340" name="Google Shape;2340;p27"/>
          <p:cNvSpPr/>
          <p:nvPr/>
        </p:nvSpPr>
        <p:spPr>
          <a:xfrm>
            <a:off x="559813" y="3346219"/>
            <a:ext cx="3300874" cy="354723"/>
          </a:xfrm>
          <a:custGeom>
            <a:avLst/>
            <a:gdLst/>
            <a:ahLst/>
            <a:cxnLst/>
            <a:rect l="l" t="t" r="r" b="b"/>
            <a:pathLst>
              <a:path w="102863" h="11054" extrusionOk="0">
                <a:moveTo>
                  <a:pt x="1" y="1"/>
                </a:moveTo>
                <a:lnTo>
                  <a:pt x="1" y="11053"/>
                </a:lnTo>
                <a:lnTo>
                  <a:pt x="102862" y="11053"/>
                </a:lnTo>
                <a:lnTo>
                  <a:pt x="102862" y="1"/>
                </a:ln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FFFFFF"/>
                </a:solidFill>
                <a:latin typeface="Fira Sans" panose="020B0503050000020004"/>
                <a:ea typeface="Fira Sans" panose="020B0503050000020004"/>
                <a:cs typeface="Fira Sans" panose="020B0503050000020004"/>
                <a:sym typeface="Fira Sans" panose="020B0503050000020004"/>
              </a:rPr>
              <a:t>XGB</a:t>
            </a:r>
          </a:p>
        </p:txBody>
      </p:sp>
      <p:sp>
        <p:nvSpPr>
          <p:cNvPr id="2341" name="Google Shape;2341;p27"/>
          <p:cNvSpPr/>
          <p:nvPr/>
        </p:nvSpPr>
        <p:spPr>
          <a:xfrm>
            <a:off x="5478362" y="1827134"/>
            <a:ext cx="368939" cy="417363"/>
          </a:xfrm>
          <a:custGeom>
            <a:avLst/>
            <a:gdLst/>
            <a:ahLst/>
            <a:cxnLst/>
            <a:rect l="l" t="t" r="r" b="b"/>
            <a:pathLst>
              <a:path w="11497" h="13006" extrusionOk="0">
                <a:moveTo>
                  <a:pt x="11085" y="496"/>
                </a:moveTo>
                <a:lnTo>
                  <a:pt x="11085" y="9110"/>
                </a:lnTo>
                <a:cubicBezTo>
                  <a:pt x="11085" y="9839"/>
                  <a:pt x="10198" y="10409"/>
                  <a:pt x="9058" y="10409"/>
                </a:cubicBezTo>
                <a:cubicBezTo>
                  <a:pt x="7950" y="10409"/>
                  <a:pt x="7063" y="9839"/>
                  <a:pt x="7063" y="9110"/>
                </a:cubicBezTo>
                <a:cubicBezTo>
                  <a:pt x="7063" y="8414"/>
                  <a:pt x="7950" y="7844"/>
                  <a:pt x="9058" y="7844"/>
                </a:cubicBezTo>
                <a:cubicBezTo>
                  <a:pt x="9596" y="7844"/>
                  <a:pt x="10071" y="7970"/>
                  <a:pt x="10451" y="8192"/>
                </a:cubicBezTo>
                <a:cubicBezTo>
                  <a:pt x="10483" y="8208"/>
                  <a:pt x="10515" y="8216"/>
                  <a:pt x="10546" y="8216"/>
                </a:cubicBezTo>
                <a:cubicBezTo>
                  <a:pt x="10578" y="8216"/>
                  <a:pt x="10610" y="8208"/>
                  <a:pt x="10641" y="8192"/>
                </a:cubicBezTo>
                <a:cubicBezTo>
                  <a:pt x="10705" y="8160"/>
                  <a:pt x="10736" y="8097"/>
                  <a:pt x="10736" y="8034"/>
                </a:cubicBezTo>
                <a:lnTo>
                  <a:pt x="10736" y="3442"/>
                </a:lnTo>
                <a:cubicBezTo>
                  <a:pt x="10736" y="3378"/>
                  <a:pt x="10705" y="3315"/>
                  <a:pt x="10673" y="3283"/>
                </a:cubicBezTo>
                <a:cubicBezTo>
                  <a:pt x="10610" y="3252"/>
                  <a:pt x="10546" y="3252"/>
                  <a:pt x="10483" y="3252"/>
                </a:cubicBezTo>
                <a:lnTo>
                  <a:pt x="4561" y="5215"/>
                </a:lnTo>
                <a:cubicBezTo>
                  <a:pt x="4498" y="5247"/>
                  <a:pt x="4434" y="5342"/>
                  <a:pt x="4434" y="5405"/>
                </a:cubicBezTo>
                <a:lnTo>
                  <a:pt x="4434" y="11327"/>
                </a:lnTo>
                <a:cubicBezTo>
                  <a:pt x="4434" y="12055"/>
                  <a:pt x="3548" y="12626"/>
                  <a:pt x="2407" y="12626"/>
                </a:cubicBezTo>
                <a:cubicBezTo>
                  <a:pt x="1299" y="12626"/>
                  <a:pt x="412" y="12055"/>
                  <a:pt x="412" y="11327"/>
                </a:cubicBezTo>
                <a:cubicBezTo>
                  <a:pt x="412" y="10630"/>
                  <a:pt x="1299" y="10060"/>
                  <a:pt x="2407" y="10060"/>
                </a:cubicBezTo>
                <a:cubicBezTo>
                  <a:pt x="2914" y="10060"/>
                  <a:pt x="3421" y="10187"/>
                  <a:pt x="3801" y="10409"/>
                </a:cubicBezTo>
                <a:cubicBezTo>
                  <a:pt x="3833" y="10425"/>
                  <a:pt x="3864" y="10432"/>
                  <a:pt x="3896" y="10432"/>
                </a:cubicBezTo>
                <a:cubicBezTo>
                  <a:pt x="3928" y="10432"/>
                  <a:pt x="3959" y="10425"/>
                  <a:pt x="3991" y="10409"/>
                </a:cubicBezTo>
                <a:cubicBezTo>
                  <a:pt x="4054" y="10377"/>
                  <a:pt x="4086" y="10314"/>
                  <a:pt x="4086" y="10250"/>
                </a:cubicBezTo>
                <a:lnTo>
                  <a:pt x="4086" y="2808"/>
                </a:lnTo>
                <a:lnTo>
                  <a:pt x="11085" y="496"/>
                </a:lnTo>
                <a:close/>
                <a:moveTo>
                  <a:pt x="11290" y="0"/>
                </a:moveTo>
                <a:cubicBezTo>
                  <a:pt x="11264" y="0"/>
                  <a:pt x="11238" y="8"/>
                  <a:pt x="11211" y="21"/>
                </a:cubicBezTo>
                <a:lnTo>
                  <a:pt x="3833" y="2460"/>
                </a:lnTo>
                <a:cubicBezTo>
                  <a:pt x="3769" y="2491"/>
                  <a:pt x="3706" y="2586"/>
                  <a:pt x="3706" y="2650"/>
                </a:cubicBezTo>
                <a:lnTo>
                  <a:pt x="3706" y="9902"/>
                </a:lnTo>
                <a:cubicBezTo>
                  <a:pt x="3326" y="9744"/>
                  <a:pt x="2883" y="9649"/>
                  <a:pt x="2407" y="9649"/>
                </a:cubicBezTo>
                <a:cubicBezTo>
                  <a:pt x="1077" y="9649"/>
                  <a:pt x="1" y="10377"/>
                  <a:pt x="1" y="11327"/>
                </a:cubicBezTo>
                <a:cubicBezTo>
                  <a:pt x="1" y="12277"/>
                  <a:pt x="1077" y="13006"/>
                  <a:pt x="2407" y="13006"/>
                </a:cubicBezTo>
                <a:cubicBezTo>
                  <a:pt x="3769" y="13006"/>
                  <a:pt x="4846" y="12277"/>
                  <a:pt x="4846" y="11327"/>
                </a:cubicBezTo>
                <a:lnTo>
                  <a:pt x="4846" y="5563"/>
                </a:lnTo>
                <a:lnTo>
                  <a:pt x="10356" y="3727"/>
                </a:lnTo>
                <a:lnTo>
                  <a:pt x="10356" y="7685"/>
                </a:lnTo>
                <a:cubicBezTo>
                  <a:pt x="9976" y="7527"/>
                  <a:pt x="9533" y="7432"/>
                  <a:pt x="9058" y="7432"/>
                </a:cubicBezTo>
                <a:cubicBezTo>
                  <a:pt x="7728" y="7432"/>
                  <a:pt x="6651" y="8192"/>
                  <a:pt x="6651" y="9110"/>
                </a:cubicBezTo>
                <a:cubicBezTo>
                  <a:pt x="6651" y="10060"/>
                  <a:pt x="7728" y="10789"/>
                  <a:pt x="9058" y="10789"/>
                </a:cubicBezTo>
                <a:cubicBezTo>
                  <a:pt x="10420" y="10789"/>
                  <a:pt x="11497" y="10060"/>
                  <a:pt x="11497" y="9110"/>
                </a:cubicBezTo>
                <a:lnTo>
                  <a:pt x="11497" y="211"/>
                </a:lnTo>
                <a:cubicBezTo>
                  <a:pt x="11497" y="148"/>
                  <a:pt x="11465" y="85"/>
                  <a:pt x="11402" y="53"/>
                </a:cubicBezTo>
                <a:cubicBezTo>
                  <a:pt x="11364" y="16"/>
                  <a:pt x="11327" y="0"/>
                  <a:pt x="1129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449898" y="1091158"/>
            <a:ext cx="425866" cy="302865"/>
          </a:xfrm>
          <a:custGeom>
            <a:avLst/>
            <a:gdLst/>
            <a:ahLst/>
            <a:cxnLst/>
            <a:rect l="l" t="t" r="r" b="b"/>
            <a:pathLst>
              <a:path w="13271" h="9438" extrusionOk="0">
                <a:moveTo>
                  <a:pt x="8140" y="412"/>
                </a:moveTo>
                <a:cubicBezTo>
                  <a:pt x="9882" y="412"/>
                  <a:pt x="11338" y="1837"/>
                  <a:pt x="11338" y="3611"/>
                </a:cubicBezTo>
                <a:cubicBezTo>
                  <a:pt x="11338" y="3801"/>
                  <a:pt x="11307" y="3991"/>
                  <a:pt x="11275" y="4181"/>
                </a:cubicBezTo>
                <a:cubicBezTo>
                  <a:pt x="11275" y="4276"/>
                  <a:pt x="11307" y="4339"/>
                  <a:pt x="11402" y="4403"/>
                </a:cubicBezTo>
                <a:cubicBezTo>
                  <a:pt x="12289" y="4814"/>
                  <a:pt x="12859" y="5669"/>
                  <a:pt x="12859" y="6619"/>
                </a:cubicBezTo>
                <a:cubicBezTo>
                  <a:pt x="12859" y="7950"/>
                  <a:pt x="11750" y="9058"/>
                  <a:pt x="10388" y="9058"/>
                </a:cubicBezTo>
                <a:lnTo>
                  <a:pt x="2851" y="9058"/>
                </a:lnTo>
                <a:cubicBezTo>
                  <a:pt x="1711" y="9058"/>
                  <a:pt x="698" y="8235"/>
                  <a:pt x="476" y="7094"/>
                </a:cubicBezTo>
                <a:lnTo>
                  <a:pt x="444" y="6999"/>
                </a:lnTo>
                <a:cubicBezTo>
                  <a:pt x="413" y="6873"/>
                  <a:pt x="381" y="6746"/>
                  <a:pt x="381" y="6619"/>
                </a:cubicBezTo>
                <a:cubicBezTo>
                  <a:pt x="381" y="5669"/>
                  <a:pt x="951" y="4814"/>
                  <a:pt x="1806" y="4403"/>
                </a:cubicBezTo>
                <a:cubicBezTo>
                  <a:pt x="1869" y="4371"/>
                  <a:pt x="1933" y="4308"/>
                  <a:pt x="1933" y="4244"/>
                </a:cubicBezTo>
                <a:cubicBezTo>
                  <a:pt x="1964" y="3484"/>
                  <a:pt x="2344" y="2787"/>
                  <a:pt x="2978" y="2344"/>
                </a:cubicBezTo>
                <a:cubicBezTo>
                  <a:pt x="3389" y="2059"/>
                  <a:pt x="3865" y="1901"/>
                  <a:pt x="4371" y="1901"/>
                </a:cubicBezTo>
                <a:cubicBezTo>
                  <a:pt x="4625" y="1901"/>
                  <a:pt x="4910" y="1964"/>
                  <a:pt x="5163" y="2027"/>
                </a:cubicBezTo>
                <a:cubicBezTo>
                  <a:pt x="5188" y="2036"/>
                  <a:pt x="5214" y="2040"/>
                  <a:pt x="5238" y="2040"/>
                </a:cubicBezTo>
                <a:cubicBezTo>
                  <a:pt x="5304" y="2040"/>
                  <a:pt x="5361" y="2010"/>
                  <a:pt x="5385" y="1964"/>
                </a:cubicBezTo>
                <a:cubicBezTo>
                  <a:pt x="5986" y="982"/>
                  <a:pt x="7031" y="412"/>
                  <a:pt x="8140" y="412"/>
                </a:cubicBezTo>
                <a:close/>
                <a:moveTo>
                  <a:pt x="8140" y="1"/>
                </a:moveTo>
                <a:cubicBezTo>
                  <a:pt x="6936" y="1"/>
                  <a:pt x="5796" y="634"/>
                  <a:pt x="5131" y="1616"/>
                </a:cubicBezTo>
                <a:cubicBezTo>
                  <a:pt x="4873" y="1546"/>
                  <a:pt x="4612" y="1511"/>
                  <a:pt x="4353" y="1511"/>
                </a:cubicBezTo>
                <a:cubicBezTo>
                  <a:pt x="3787" y="1511"/>
                  <a:pt x="3234" y="1680"/>
                  <a:pt x="2756" y="2027"/>
                </a:cubicBezTo>
                <a:cubicBezTo>
                  <a:pt x="2059" y="2502"/>
                  <a:pt x="1616" y="3263"/>
                  <a:pt x="1553" y="4118"/>
                </a:cubicBezTo>
                <a:cubicBezTo>
                  <a:pt x="603" y="4593"/>
                  <a:pt x="1" y="5574"/>
                  <a:pt x="1" y="6619"/>
                </a:cubicBezTo>
                <a:cubicBezTo>
                  <a:pt x="1" y="6778"/>
                  <a:pt x="33" y="6936"/>
                  <a:pt x="64" y="7094"/>
                </a:cubicBezTo>
                <a:lnTo>
                  <a:pt x="96" y="7158"/>
                </a:lnTo>
                <a:cubicBezTo>
                  <a:pt x="349" y="8488"/>
                  <a:pt x="1521" y="9438"/>
                  <a:pt x="2851" y="9438"/>
                </a:cubicBezTo>
                <a:lnTo>
                  <a:pt x="10388" y="9438"/>
                </a:lnTo>
                <a:cubicBezTo>
                  <a:pt x="11972" y="9438"/>
                  <a:pt x="13270" y="8171"/>
                  <a:pt x="13270" y="6619"/>
                </a:cubicBezTo>
                <a:cubicBezTo>
                  <a:pt x="13270" y="5574"/>
                  <a:pt x="12637" y="4593"/>
                  <a:pt x="11687" y="4086"/>
                </a:cubicBezTo>
                <a:cubicBezTo>
                  <a:pt x="11718" y="3928"/>
                  <a:pt x="11718" y="3769"/>
                  <a:pt x="11718" y="3611"/>
                </a:cubicBezTo>
                <a:cubicBezTo>
                  <a:pt x="11718" y="1616"/>
                  <a:pt x="10103" y="1"/>
                  <a:pt x="8140"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3" name="Google Shape;2343;p27"/>
          <p:cNvGrpSpPr/>
          <p:nvPr/>
        </p:nvGrpSpPr>
        <p:grpSpPr>
          <a:xfrm>
            <a:off x="5468190" y="4212584"/>
            <a:ext cx="389284" cy="351161"/>
            <a:chOff x="5623840" y="4212584"/>
            <a:chExt cx="389284" cy="351161"/>
          </a:xfrm>
        </p:grpSpPr>
        <p:sp>
          <p:nvSpPr>
            <p:cNvPr id="2344" name="Google Shape;2344;p27"/>
            <p:cNvSpPr/>
            <p:nvPr/>
          </p:nvSpPr>
          <p:spPr>
            <a:xfrm>
              <a:off x="5679740" y="4347234"/>
              <a:ext cx="277482" cy="216511"/>
            </a:xfrm>
            <a:custGeom>
              <a:avLst/>
              <a:gdLst/>
              <a:ahLst/>
              <a:cxnLst/>
              <a:rect l="l" t="t" r="r" b="b"/>
              <a:pathLst>
                <a:path w="8647" h="6747" extrusionOk="0">
                  <a:moveTo>
                    <a:pt x="191" y="1"/>
                  </a:moveTo>
                  <a:cubicBezTo>
                    <a:pt x="96" y="1"/>
                    <a:pt x="1" y="64"/>
                    <a:pt x="1" y="191"/>
                  </a:cubicBezTo>
                  <a:lnTo>
                    <a:pt x="1" y="6556"/>
                  </a:lnTo>
                  <a:cubicBezTo>
                    <a:pt x="1" y="6651"/>
                    <a:pt x="96" y="6746"/>
                    <a:pt x="191" y="6746"/>
                  </a:cubicBezTo>
                  <a:lnTo>
                    <a:pt x="8456" y="6746"/>
                  </a:lnTo>
                  <a:cubicBezTo>
                    <a:pt x="8551" y="6746"/>
                    <a:pt x="8646" y="6651"/>
                    <a:pt x="8646" y="6556"/>
                  </a:cubicBezTo>
                  <a:lnTo>
                    <a:pt x="8646" y="191"/>
                  </a:lnTo>
                  <a:cubicBezTo>
                    <a:pt x="8646" y="64"/>
                    <a:pt x="8551" y="1"/>
                    <a:pt x="8456" y="1"/>
                  </a:cubicBezTo>
                  <a:cubicBezTo>
                    <a:pt x="8330" y="1"/>
                    <a:pt x="8235" y="64"/>
                    <a:pt x="8235" y="191"/>
                  </a:cubicBezTo>
                  <a:lnTo>
                    <a:pt x="8235" y="6366"/>
                  </a:lnTo>
                  <a:lnTo>
                    <a:pt x="381" y="6366"/>
                  </a:lnTo>
                  <a:lnTo>
                    <a:pt x="381" y="191"/>
                  </a:lnTo>
                  <a:cubicBezTo>
                    <a:pt x="381" y="64"/>
                    <a:pt x="317" y="1"/>
                    <a:pt x="19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623840" y="4212584"/>
              <a:ext cx="389284" cy="199985"/>
            </a:xfrm>
            <a:custGeom>
              <a:avLst/>
              <a:gdLst/>
              <a:ahLst/>
              <a:cxnLst/>
              <a:rect l="l" t="t" r="r" b="b"/>
              <a:pathLst>
                <a:path w="12131" h="6232" extrusionOk="0">
                  <a:moveTo>
                    <a:pt x="6066" y="1"/>
                  </a:moveTo>
                  <a:cubicBezTo>
                    <a:pt x="6018" y="1"/>
                    <a:pt x="5971" y="17"/>
                    <a:pt x="5923" y="48"/>
                  </a:cubicBezTo>
                  <a:lnTo>
                    <a:pt x="96" y="5875"/>
                  </a:lnTo>
                  <a:cubicBezTo>
                    <a:pt x="1" y="5970"/>
                    <a:pt x="1" y="6097"/>
                    <a:pt x="96" y="6160"/>
                  </a:cubicBezTo>
                  <a:cubicBezTo>
                    <a:pt x="128" y="6192"/>
                    <a:pt x="191" y="6224"/>
                    <a:pt x="223" y="6224"/>
                  </a:cubicBezTo>
                  <a:cubicBezTo>
                    <a:pt x="286" y="6224"/>
                    <a:pt x="349" y="6192"/>
                    <a:pt x="381" y="6160"/>
                  </a:cubicBezTo>
                  <a:lnTo>
                    <a:pt x="6050" y="492"/>
                  </a:lnTo>
                  <a:lnTo>
                    <a:pt x="11750" y="6160"/>
                  </a:lnTo>
                  <a:cubicBezTo>
                    <a:pt x="11798" y="6208"/>
                    <a:pt x="11853" y="6232"/>
                    <a:pt x="11905" y="6232"/>
                  </a:cubicBezTo>
                  <a:cubicBezTo>
                    <a:pt x="11956" y="6232"/>
                    <a:pt x="12004" y="6208"/>
                    <a:pt x="12035" y="6160"/>
                  </a:cubicBezTo>
                  <a:cubicBezTo>
                    <a:pt x="12130" y="6097"/>
                    <a:pt x="12130" y="5970"/>
                    <a:pt x="12035" y="5875"/>
                  </a:cubicBezTo>
                  <a:lnTo>
                    <a:pt x="6208" y="48"/>
                  </a:lnTo>
                  <a:cubicBezTo>
                    <a:pt x="6161" y="17"/>
                    <a:pt x="6113" y="1"/>
                    <a:pt x="606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755954" y="4399059"/>
              <a:ext cx="125055" cy="164686"/>
            </a:xfrm>
            <a:custGeom>
              <a:avLst/>
              <a:gdLst/>
              <a:ahLst/>
              <a:cxnLst/>
              <a:rect l="l" t="t" r="r" b="b"/>
              <a:pathLst>
                <a:path w="3897" h="5132" extrusionOk="0">
                  <a:moveTo>
                    <a:pt x="3485" y="381"/>
                  </a:moveTo>
                  <a:lnTo>
                    <a:pt x="3485" y="4751"/>
                  </a:lnTo>
                  <a:lnTo>
                    <a:pt x="381" y="4751"/>
                  </a:lnTo>
                  <a:lnTo>
                    <a:pt x="381" y="381"/>
                  </a:lnTo>
                  <a:close/>
                  <a:moveTo>
                    <a:pt x="191" y="1"/>
                  </a:moveTo>
                  <a:cubicBezTo>
                    <a:pt x="96" y="1"/>
                    <a:pt x="1" y="96"/>
                    <a:pt x="1" y="191"/>
                  </a:cubicBezTo>
                  <a:lnTo>
                    <a:pt x="1" y="4941"/>
                  </a:lnTo>
                  <a:cubicBezTo>
                    <a:pt x="1" y="5036"/>
                    <a:pt x="96" y="5131"/>
                    <a:pt x="191" y="5131"/>
                  </a:cubicBezTo>
                  <a:lnTo>
                    <a:pt x="3706" y="5131"/>
                  </a:lnTo>
                  <a:cubicBezTo>
                    <a:pt x="3801" y="5131"/>
                    <a:pt x="3896" y="5036"/>
                    <a:pt x="3896" y="4941"/>
                  </a:cubicBezTo>
                  <a:lnTo>
                    <a:pt x="3896" y="191"/>
                  </a:lnTo>
                  <a:cubicBezTo>
                    <a:pt x="3896" y="96"/>
                    <a:pt x="3801" y="1"/>
                    <a:pt x="370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2347;p27"/>
          <p:cNvGrpSpPr/>
          <p:nvPr/>
        </p:nvGrpSpPr>
        <p:grpSpPr>
          <a:xfrm>
            <a:off x="5472265" y="2677607"/>
            <a:ext cx="380106" cy="317113"/>
            <a:chOff x="5627915" y="2648069"/>
            <a:chExt cx="380106" cy="317113"/>
          </a:xfrm>
        </p:grpSpPr>
        <p:sp>
          <p:nvSpPr>
            <p:cNvPr id="2348" name="Google Shape;2348;p27"/>
            <p:cNvSpPr/>
            <p:nvPr/>
          </p:nvSpPr>
          <p:spPr>
            <a:xfrm>
              <a:off x="5627915" y="2648069"/>
              <a:ext cx="380106" cy="317113"/>
            </a:xfrm>
            <a:custGeom>
              <a:avLst/>
              <a:gdLst/>
              <a:ahLst/>
              <a:cxnLst/>
              <a:rect l="l" t="t" r="r" b="b"/>
              <a:pathLst>
                <a:path w="11845" h="9882" extrusionOk="0">
                  <a:moveTo>
                    <a:pt x="11465" y="380"/>
                  </a:moveTo>
                  <a:lnTo>
                    <a:pt x="11465" y="7063"/>
                  </a:lnTo>
                  <a:lnTo>
                    <a:pt x="3643" y="7063"/>
                  </a:lnTo>
                  <a:cubicBezTo>
                    <a:pt x="3579" y="7063"/>
                    <a:pt x="3516" y="7094"/>
                    <a:pt x="3484" y="7126"/>
                  </a:cubicBezTo>
                  <a:lnTo>
                    <a:pt x="1521" y="9153"/>
                  </a:lnTo>
                  <a:lnTo>
                    <a:pt x="1711" y="7284"/>
                  </a:lnTo>
                  <a:cubicBezTo>
                    <a:pt x="1711" y="7221"/>
                    <a:pt x="1679" y="7158"/>
                    <a:pt x="1647" y="7126"/>
                  </a:cubicBezTo>
                  <a:cubicBezTo>
                    <a:pt x="1616" y="7094"/>
                    <a:pt x="1552" y="7063"/>
                    <a:pt x="1489" y="7063"/>
                  </a:cubicBezTo>
                  <a:lnTo>
                    <a:pt x="412" y="7063"/>
                  </a:lnTo>
                  <a:lnTo>
                    <a:pt x="412" y="380"/>
                  </a:lnTo>
                  <a:close/>
                  <a:moveTo>
                    <a:pt x="222" y="0"/>
                  </a:moveTo>
                  <a:cubicBezTo>
                    <a:pt x="96" y="0"/>
                    <a:pt x="1" y="95"/>
                    <a:pt x="1" y="190"/>
                  </a:cubicBezTo>
                  <a:lnTo>
                    <a:pt x="1" y="7253"/>
                  </a:lnTo>
                  <a:cubicBezTo>
                    <a:pt x="1" y="7379"/>
                    <a:pt x="96" y="7443"/>
                    <a:pt x="222" y="7443"/>
                  </a:cubicBezTo>
                  <a:lnTo>
                    <a:pt x="1299" y="7443"/>
                  </a:lnTo>
                  <a:lnTo>
                    <a:pt x="1077" y="9659"/>
                  </a:lnTo>
                  <a:cubicBezTo>
                    <a:pt x="1077" y="9754"/>
                    <a:pt x="1109" y="9818"/>
                    <a:pt x="1204" y="9849"/>
                  </a:cubicBezTo>
                  <a:cubicBezTo>
                    <a:pt x="1236" y="9881"/>
                    <a:pt x="1236" y="9881"/>
                    <a:pt x="1267" y="9881"/>
                  </a:cubicBezTo>
                  <a:cubicBezTo>
                    <a:pt x="1331" y="9881"/>
                    <a:pt x="1394" y="9849"/>
                    <a:pt x="1426" y="9818"/>
                  </a:cubicBezTo>
                  <a:lnTo>
                    <a:pt x="3706" y="7443"/>
                  </a:lnTo>
                  <a:lnTo>
                    <a:pt x="11655" y="7443"/>
                  </a:lnTo>
                  <a:cubicBezTo>
                    <a:pt x="11782" y="7443"/>
                    <a:pt x="11845" y="7379"/>
                    <a:pt x="11845" y="7253"/>
                  </a:cubicBezTo>
                  <a:lnTo>
                    <a:pt x="11845" y="190"/>
                  </a:lnTo>
                  <a:cubicBezTo>
                    <a:pt x="11845" y="95"/>
                    <a:pt x="11782" y="0"/>
                    <a:pt x="1165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7"/>
            <p:cNvSpPr/>
            <p:nvPr/>
          </p:nvSpPr>
          <p:spPr>
            <a:xfrm>
              <a:off x="5697037" y="2725309"/>
              <a:ext cx="66073" cy="67100"/>
            </a:xfrm>
            <a:custGeom>
              <a:avLst/>
              <a:gdLst/>
              <a:ahLst/>
              <a:cxnLst/>
              <a:rect l="l" t="t" r="r" b="b"/>
              <a:pathLst>
                <a:path w="2059" h="2091" extrusionOk="0">
                  <a:moveTo>
                    <a:pt x="1045" y="380"/>
                  </a:moveTo>
                  <a:cubicBezTo>
                    <a:pt x="1394" y="380"/>
                    <a:pt x="1679" y="697"/>
                    <a:pt x="1679" y="1045"/>
                  </a:cubicBezTo>
                  <a:cubicBezTo>
                    <a:pt x="1679" y="1394"/>
                    <a:pt x="1394" y="1679"/>
                    <a:pt x="1045" y="1679"/>
                  </a:cubicBezTo>
                  <a:cubicBezTo>
                    <a:pt x="665" y="1679"/>
                    <a:pt x="380" y="1394"/>
                    <a:pt x="380" y="1045"/>
                  </a:cubicBezTo>
                  <a:cubicBezTo>
                    <a:pt x="380" y="697"/>
                    <a:pt x="665" y="380"/>
                    <a:pt x="1045" y="380"/>
                  </a:cubicBezTo>
                  <a:close/>
                  <a:moveTo>
                    <a:pt x="1045" y="0"/>
                  </a:moveTo>
                  <a:cubicBezTo>
                    <a:pt x="443" y="0"/>
                    <a:pt x="0" y="475"/>
                    <a:pt x="0" y="1045"/>
                  </a:cubicBezTo>
                  <a:cubicBezTo>
                    <a:pt x="0" y="1615"/>
                    <a:pt x="443" y="2090"/>
                    <a:pt x="1045" y="2090"/>
                  </a:cubicBezTo>
                  <a:cubicBezTo>
                    <a:pt x="1615" y="2090"/>
                    <a:pt x="2059" y="1615"/>
                    <a:pt x="2059" y="1045"/>
                  </a:cubicBezTo>
                  <a:cubicBezTo>
                    <a:pt x="2059" y="475"/>
                    <a:pt x="1615" y="0"/>
                    <a:pt x="10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7"/>
            <p:cNvSpPr/>
            <p:nvPr/>
          </p:nvSpPr>
          <p:spPr>
            <a:xfrm>
              <a:off x="5785445" y="2725309"/>
              <a:ext cx="66073" cy="67100"/>
            </a:xfrm>
            <a:custGeom>
              <a:avLst/>
              <a:gdLst/>
              <a:ahLst/>
              <a:cxnLst/>
              <a:rect l="l" t="t" r="r" b="b"/>
              <a:pathLst>
                <a:path w="2059" h="2091" extrusionOk="0">
                  <a:moveTo>
                    <a:pt x="1014" y="380"/>
                  </a:moveTo>
                  <a:cubicBezTo>
                    <a:pt x="1394" y="380"/>
                    <a:pt x="1679" y="697"/>
                    <a:pt x="1679" y="1045"/>
                  </a:cubicBezTo>
                  <a:cubicBezTo>
                    <a:pt x="1679" y="1394"/>
                    <a:pt x="1394" y="1679"/>
                    <a:pt x="1014" y="1679"/>
                  </a:cubicBezTo>
                  <a:cubicBezTo>
                    <a:pt x="665" y="1679"/>
                    <a:pt x="380" y="1394"/>
                    <a:pt x="380" y="1045"/>
                  </a:cubicBezTo>
                  <a:cubicBezTo>
                    <a:pt x="380" y="697"/>
                    <a:pt x="665" y="380"/>
                    <a:pt x="1014" y="380"/>
                  </a:cubicBezTo>
                  <a:close/>
                  <a:moveTo>
                    <a:pt x="1014" y="0"/>
                  </a:moveTo>
                  <a:cubicBezTo>
                    <a:pt x="444" y="0"/>
                    <a:pt x="0" y="475"/>
                    <a:pt x="0" y="1045"/>
                  </a:cubicBezTo>
                  <a:cubicBezTo>
                    <a:pt x="0" y="1615"/>
                    <a:pt x="444" y="2090"/>
                    <a:pt x="1014" y="2090"/>
                  </a:cubicBezTo>
                  <a:cubicBezTo>
                    <a:pt x="1615" y="2090"/>
                    <a:pt x="2059" y="1615"/>
                    <a:pt x="2059" y="1045"/>
                  </a:cubicBezTo>
                  <a:cubicBezTo>
                    <a:pt x="2059" y="475"/>
                    <a:pt x="1615" y="0"/>
                    <a:pt x="101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7"/>
            <p:cNvSpPr/>
            <p:nvPr/>
          </p:nvSpPr>
          <p:spPr>
            <a:xfrm>
              <a:off x="5872826" y="2725309"/>
              <a:ext cx="67132" cy="67100"/>
            </a:xfrm>
            <a:custGeom>
              <a:avLst/>
              <a:gdLst/>
              <a:ahLst/>
              <a:cxnLst/>
              <a:rect l="l" t="t" r="r" b="b"/>
              <a:pathLst>
                <a:path w="2092" h="2091" extrusionOk="0">
                  <a:moveTo>
                    <a:pt x="1046" y="380"/>
                  </a:moveTo>
                  <a:cubicBezTo>
                    <a:pt x="1394" y="380"/>
                    <a:pt x="1711" y="697"/>
                    <a:pt x="1711" y="1045"/>
                  </a:cubicBezTo>
                  <a:cubicBezTo>
                    <a:pt x="1711" y="1394"/>
                    <a:pt x="1426" y="1679"/>
                    <a:pt x="1046" y="1679"/>
                  </a:cubicBezTo>
                  <a:cubicBezTo>
                    <a:pt x="698" y="1679"/>
                    <a:pt x="413" y="1394"/>
                    <a:pt x="413" y="1045"/>
                  </a:cubicBezTo>
                  <a:cubicBezTo>
                    <a:pt x="413" y="697"/>
                    <a:pt x="698" y="380"/>
                    <a:pt x="1046" y="380"/>
                  </a:cubicBezTo>
                  <a:close/>
                  <a:moveTo>
                    <a:pt x="1046" y="0"/>
                  </a:moveTo>
                  <a:cubicBezTo>
                    <a:pt x="476" y="0"/>
                    <a:pt x="1" y="475"/>
                    <a:pt x="1" y="1045"/>
                  </a:cubicBezTo>
                  <a:cubicBezTo>
                    <a:pt x="1" y="1615"/>
                    <a:pt x="476" y="2090"/>
                    <a:pt x="1046" y="2090"/>
                  </a:cubicBezTo>
                  <a:cubicBezTo>
                    <a:pt x="1616" y="2090"/>
                    <a:pt x="2091" y="1615"/>
                    <a:pt x="2091" y="1045"/>
                  </a:cubicBezTo>
                  <a:cubicBezTo>
                    <a:pt x="2091" y="475"/>
                    <a:pt x="1616" y="0"/>
                    <a:pt x="104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2" name="Google Shape;2352;p27"/>
          <p:cNvGrpSpPr/>
          <p:nvPr/>
        </p:nvGrpSpPr>
        <p:grpSpPr>
          <a:xfrm>
            <a:off x="5479389" y="3427832"/>
            <a:ext cx="366885" cy="351642"/>
            <a:chOff x="5635039" y="3421438"/>
            <a:chExt cx="366885" cy="351642"/>
          </a:xfrm>
        </p:grpSpPr>
        <p:sp>
          <p:nvSpPr>
            <p:cNvPr id="2353" name="Google Shape;2353;p27"/>
            <p:cNvSpPr/>
            <p:nvPr/>
          </p:nvSpPr>
          <p:spPr>
            <a:xfrm>
              <a:off x="5635039" y="3479360"/>
              <a:ext cx="366885" cy="293720"/>
            </a:xfrm>
            <a:custGeom>
              <a:avLst/>
              <a:gdLst/>
              <a:ahLst/>
              <a:cxnLst/>
              <a:rect l="l" t="t" r="r" b="b"/>
              <a:pathLst>
                <a:path w="11433" h="9153" extrusionOk="0">
                  <a:moveTo>
                    <a:pt x="190" y="1"/>
                  </a:moveTo>
                  <a:cubicBezTo>
                    <a:pt x="95" y="1"/>
                    <a:pt x="0" y="96"/>
                    <a:pt x="0" y="191"/>
                  </a:cubicBezTo>
                  <a:lnTo>
                    <a:pt x="0" y="8963"/>
                  </a:lnTo>
                  <a:cubicBezTo>
                    <a:pt x="0" y="9058"/>
                    <a:pt x="95" y="9153"/>
                    <a:pt x="190" y="9153"/>
                  </a:cubicBezTo>
                  <a:lnTo>
                    <a:pt x="11211" y="9153"/>
                  </a:lnTo>
                  <a:cubicBezTo>
                    <a:pt x="11338" y="9153"/>
                    <a:pt x="11433" y="9058"/>
                    <a:pt x="11433" y="8963"/>
                  </a:cubicBezTo>
                  <a:lnTo>
                    <a:pt x="11433" y="191"/>
                  </a:lnTo>
                  <a:cubicBezTo>
                    <a:pt x="11433" y="96"/>
                    <a:pt x="11338" y="1"/>
                    <a:pt x="11211" y="1"/>
                  </a:cubicBezTo>
                  <a:lnTo>
                    <a:pt x="9818" y="1"/>
                  </a:lnTo>
                  <a:cubicBezTo>
                    <a:pt x="9691" y="1"/>
                    <a:pt x="9628" y="96"/>
                    <a:pt x="9628" y="191"/>
                  </a:cubicBezTo>
                  <a:cubicBezTo>
                    <a:pt x="9628" y="317"/>
                    <a:pt x="9691" y="412"/>
                    <a:pt x="9818" y="412"/>
                  </a:cubicBezTo>
                  <a:lnTo>
                    <a:pt x="11021" y="412"/>
                  </a:lnTo>
                  <a:lnTo>
                    <a:pt x="11021" y="8773"/>
                  </a:lnTo>
                  <a:lnTo>
                    <a:pt x="412" y="8773"/>
                  </a:lnTo>
                  <a:lnTo>
                    <a:pt x="412" y="412"/>
                  </a:lnTo>
                  <a:lnTo>
                    <a:pt x="1615" y="412"/>
                  </a:lnTo>
                  <a:cubicBezTo>
                    <a:pt x="1710" y="412"/>
                    <a:pt x="1805" y="317"/>
                    <a:pt x="1805" y="191"/>
                  </a:cubicBezTo>
                  <a:cubicBezTo>
                    <a:pt x="1805" y="96"/>
                    <a:pt x="1710" y="1"/>
                    <a:pt x="161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7"/>
            <p:cNvSpPr/>
            <p:nvPr/>
          </p:nvSpPr>
          <p:spPr>
            <a:xfrm>
              <a:off x="5725469" y="3479360"/>
              <a:ext cx="186026" cy="13253"/>
            </a:xfrm>
            <a:custGeom>
              <a:avLst/>
              <a:gdLst/>
              <a:ahLst/>
              <a:cxnLst/>
              <a:rect l="l" t="t" r="r" b="b"/>
              <a:pathLst>
                <a:path w="5797" h="413" extrusionOk="0">
                  <a:moveTo>
                    <a:pt x="191" y="1"/>
                  </a:moveTo>
                  <a:cubicBezTo>
                    <a:pt x="96" y="1"/>
                    <a:pt x="1" y="96"/>
                    <a:pt x="1" y="191"/>
                  </a:cubicBezTo>
                  <a:cubicBezTo>
                    <a:pt x="1" y="317"/>
                    <a:pt x="96" y="412"/>
                    <a:pt x="191" y="412"/>
                  </a:cubicBezTo>
                  <a:lnTo>
                    <a:pt x="5575" y="412"/>
                  </a:lnTo>
                  <a:cubicBezTo>
                    <a:pt x="5701" y="412"/>
                    <a:pt x="5796" y="317"/>
                    <a:pt x="5796" y="191"/>
                  </a:cubicBezTo>
                  <a:cubicBezTo>
                    <a:pt x="5796" y="96"/>
                    <a:pt x="5701" y="1"/>
                    <a:pt x="55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5680767" y="3421438"/>
              <a:ext cx="57955" cy="94537"/>
            </a:xfrm>
            <a:custGeom>
              <a:avLst/>
              <a:gdLst/>
              <a:ahLst/>
              <a:cxnLst/>
              <a:rect l="l" t="t" r="r" b="b"/>
              <a:pathLst>
                <a:path w="1806" h="2946" extrusionOk="0">
                  <a:moveTo>
                    <a:pt x="1394" y="412"/>
                  </a:moveTo>
                  <a:lnTo>
                    <a:pt x="1394" y="2534"/>
                  </a:lnTo>
                  <a:lnTo>
                    <a:pt x="380" y="2534"/>
                  </a:lnTo>
                  <a:lnTo>
                    <a:pt x="380" y="412"/>
                  </a:lnTo>
                  <a:close/>
                  <a:moveTo>
                    <a:pt x="190" y="0"/>
                  </a:moveTo>
                  <a:cubicBezTo>
                    <a:pt x="64" y="0"/>
                    <a:pt x="0" y="95"/>
                    <a:pt x="0" y="191"/>
                  </a:cubicBezTo>
                  <a:lnTo>
                    <a:pt x="0" y="2756"/>
                  </a:lnTo>
                  <a:cubicBezTo>
                    <a:pt x="0" y="2851"/>
                    <a:pt x="64" y="2946"/>
                    <a:pt x="190" y="2946"/>
                  </a:cubicBezTo>
                  <a:lnTo>
                    <a:pt x="1584" y="2946"/>
                  </a:lnTo>
                  <a:cubicBezTo>
                    <a:pt x="1711" y="2946"/>
                    <a:pt x="1806" y="2851"/>
                    <a:pt x="1806" y="2756"/>
                  </a:cubicBezTo>
                  <a:lnTo>
                    <a:pt x="1806" y="191"/>
                  </a:lnTo>
                  <a:cubicBezTo>
                    <a:pt x="1806" y="95"/>
                    <a:pt x="1711" y="0"/>
                    <a:pt x="158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5898241" y="3421438"/>
              <a:ext cx="57955" cy="94537"/>
            </a:xfrm>
            <a:custGeom>
              <a:avLst/>
              <a:gdLst/>
              <a:ahLst/>
              <a:cxnLst/>
              <a:rect l="l" t="t" r="r" b="b"/>
              <a:pathLst>
                <a:path w="1806" h="2946" extrusionOk="0">
                  <a:moveTo>
                    <a:pt x="1426" y="412"/>
                  </a:moveTo>
                  <a:lnTo>
                    <a:pt x="1426" y="2534"/>
                  </a:lnTo>
                  <a:lnTo>
                    <a:pt x="412" y="2534"/>
                  </a:lnTo>
                  <a:lnTo>
                    <a:pt x="412" y="412"/>
                  </a:lnTo>
                  <a:close/>
                  <a:moveTo>
                    <a:pt x="191" y="0"/>
                  </a:moveTo>
                  <a:cubicBezTo>
                    <a:pt x="96" y="0"/>
                    <a:pt x="1" y="95"/>
                    <a:pt x="1" y="191"/>
                  </a:cubicBezTo>
                  <a:lnTo>
                    <a:pt x="1" y="2756"/>
                  </a:lnTo>
                  <a:cubicBezTo>
                    <a:pt x="1" y="2851"/>
                    <a:pt x="96" y="2946"/>
                    <a:pt x="191" y="2946"/>
                  </a:cubicBezTo>
                  <a:lnTo>
                    <a:pt x="1616" y="2946"/>
                  </a:lnTo>
                  <a:cubicBezTo>
                    <a:pt x="1711" y="2946"/>
                    <a:pt x="1806" y="2851"/>
                    <a:pt x="1806" y="2756"/>
                  </a:cubicBezTo>
                  <a:lnTo>
                    <a:pt x="1806" y="191"/>
                  </a:lnTo>
                  <a:cubicBezTo>
                    <a:pt x="1806" y="95"/>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5672649" y="3559649"/>
              <a:ext cx="75219" cy="75219"/>
            </a:xfrm>
            <a:custGeom>
              <a:avLst/>
              <a:gdLst/>
              <a:ahLst/>
              <a:cxnLst/>
              <a:rect l="l" t="t" r="r" b="b"/>
              <a:pathLst>
                <a:path w="2344" h="2344" extrusionOk="0">
                  <a:moveTo>
                    <a:pt x="1932" y="412"/>
                  </a:moveTo>
                  <a:lnTo>
                    <a:pt x="1932" y="1964"/>
                  </a:lnTo>
                  <a:lnTo>
                    <a:pt x="412" y="1964"/>
                  </a:lnTo>
                  <a:lnTo>
                    <a:pt x="412" y="412"/>
                  </a:lnTo>
                  <a:close/>
                  <a:moveTo>
                    <a:pt x="190" y="0"/>
                  </a:moveTo>
                  <a:cubicBezTo>
                    <a:pt x="95" y="0"/>
                    <a:pt x="0" y="95"/>
                    <a:pt x="0" y="222"/>
                  </a:cubicBezTo>
                  <a:lnTo>
                    <a:pt x="0" y="2154"/>
                  </a:lnTo>
                  <a:cubicBezTo>
                    <a:pt x="0" y="2249"/>
                    <a:pt x="95" y="2344"/>
                    <a:pt x="190" y="2344"/>
                  </a:cubicBezTo>
                  <a:lnTo>
                    <a:pt x="2154" y="2344"/>
                  </a:lnTo>
                  <a:cubicBezTo>
                    <a:pt x="2249" y="2344"/>
                    <a:pt x="2344" y="2249"/>
                    <a:pt x="2344" y="2154"/>
                  </a:cubicBezTo>
                  <a:lnTo>
                    <a:pt x="2344" y="222"/>
                  </a:lnTo>
                  <a:cubicBezTo>
                    <a:pt x="2344" y="95"/>
                    <a:pt x="2249" y="0"/>
                    <a:pt x="215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5781369" y="3559649"/>
              <a:ext cx="74224" cy="75219"/>
            </a:xfrm>
            <a:custGeom>
              <a:avLst/>
              <a:gdLst/>
              <a:ahLst/>
              <a:cxnLst/>
              <a:rect l="l" t="t" r="r" b="b"/>
              <a:pathLst>
                <a:path w="2313" h="2344" extrusionOk="0">
                  <a:moveTo>
                    <a:pt x="1932" y="412"/>
                  </a:moveTo>
                  <a:lnTo>
                    <a:pt x="1932" y="1964"/>
                  </a:lnTo>
                  <a:lnTo>
                    <a:pt x="381" y="1964"/>
                  </a:lnTo>
                  <a:lnTo>
                    <a:pt x="381" y="412"/>
                  </a:lnTo>
                  <a:close/>
                  <a:moveTo>
                    <a:pt x="191" y="0"/>
                  </a:moveTo>
                  <a:cubicBezTo>
                    <a:pt x="64" y="0"/>
                    <a:pt x="1" y="95"/>
                    <a:pt x="1" y="222"/>
                  </a:cubicBezTo>
                  <a:lnTo>
                    <a:pt x="1" y="2154"/>
                  </a:lnTo>
                  <a:cubicBezTo>
                    <a:pt x="1" y="2249"/>
                    <a:pt x="64" y="2344"/>
                    <a:pt x="191" y="2344"/>
                  </a:cubicBezTo>
                  <a:lnTo>
                    <a:pt x="2122" y="2344"/>
                  </a:lnTo>
                  <a:cubicBezTo>
                    <a:pt x="2217" y="2344"/>
                    <a:pt x="2312" y="2249"/>
                    <a:pt x="2312" y="2154"/>
                  </a:cubicBezTo>
                  <a:lnTo>
                    <a:pt x="2312" y="222"/>
                  </a:lnTo>
                  <a:cubicBezTo>
                    <a:pt x="2312"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5889096" y="3559649"/>
              <a:ext cx="75251" cy="75219"/>
            </a:xfrm>
            <a:custGeom>
              <a:avLst/>
              <a:gdLst/>
              <a:ahLst/>
              <a:cxnLst/>
              <a:rect l="l" t="t" r="r" b="b"/>
              <a:pathLst>
                <a:path w="2345" h="2344" extrusionOk="0">
                  <a:moveTo>
                    <a:pt x="1932" y="412"/>
                  </a:moveTo>
                  <a:lnTo>
                    <a:pt x="1932" y="1964"/>
                  </a:lnTo>
                  <a:lnTo>
                    <a:pt x="412" y="1964"/>
                  </a:lnTo>
                  <a:lnTo>
                    <a:pt x="412" y="412"/>
                  </a:lnTo>
                  <a:close/>
                  <a:moveTo>
                    <a:pt x="191" y="0"/>
                  </a:moveTo>
                  <a:cubicBezTo>
                    <a:pt x="96" y="0"/>
                    <a:pt x="1" y="95"/>
                    <a:pt x="1" y="222"/>
                  </a:cubicBezTo>
                  <a:lnTo>
                    <a:pt x="1" y="2154"/>
                  </a:lnTo>
                  <a:cubicBezTo>
                    <a:pt x="1" y="2249"/>
                    <a:pt x="96" y="2344"/>
                    <a:pt x="191" y="2344"/>
                  </a:cubicBezTo>
                  <a:lnTo>
                    <a:pt x="2122" y="2344"/>
                  </a:lnTo>
                  <a:cubicBezTo>
                    <a:pt x="2249" y="2344"/>
                    <a:pt x="2344" y="2249"/>
                    <a:pt x="2344" y="2154"/>
                  </a:cubicBezTo>
                  <a:lnTo>
                    <a:pt x="2344" y="222"/>
                  </a:lnTo>
                  <a:cubicBezTo>
                    <a:pt x="2344" y="95"/>
                    <a:pt x="2249" y="0"/>
                    <a:pt x="21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7"/>
            <p:cNvSpPr/>
            <p:nvPr/>
          </p:nvSpPr>
          <p:spPr>
            <a:xfrm>
              <a:off x="5672649" y="3651106"/>
              <a:ext cx="75219" cy="75251"/>
            </a:xfrm>
            <a:custGeom>
              <a:avLst/>
              <a:gdLst/>
              <a:ahLst/>
              <a:cxnLst/>
              <a:rect l="l" t="t" r="r" b="b"/>
              <a:pathLst>
                <a:path w="2344" h="2345" extrusionOk="0">
                  <a:moveTo>
                    <a:pt x="1932" y="412"/>
                  </a:moveTo>
                  <a:lnTo>
                    <a:pt x="1932" y="1964"/>
                  </a:lnTo>
                  <a:lnTo>
                    <a:pt x="412" y="1964"/>
                  </a:lnTo>
                  <a:lnTo>
                    <a:pt x="412" y="412"/>
                  </a:lnTo>
                  <a:close/>
                  <a:moveTo>
                    <a:pt x="190" y="1"/>
                  </a:moveTo>
                  <a:cubicBezTo>
                    <a:pt x="95" y="1"/>
                    <a:pt x="0" y="96"/>
                    <a:pt x="0" y="222"/>
                  </a:cubicBezTo>
                  <a:lnTo>
                    <a:pt x="0" y="2154"/>
                  </a:lnTo>
                  <a:cubicBezTo>
                    <a:pt x="0" y="2249"/>
                    <a:pt x="95" y="2344"/>
                    <a:pt x="190" y="2344"/>
                  </a:cubicBezTo>
                  <a:lnTo>
                    <a:pt x="2154" y="2344"/>
                  </a:lnTo>
                  <a:cubicBezTo>
                    <a:pt x="2249" y="2344"/>
                    <a:pt x="2344" y="2249"/>
                    <a:pt x="2344" y="2154"/>
                  </a:cubicBezTo>
                  <a:lnTo>
                    <a:pt x="2344" y="222"/>
                  </a:lnTo>
                  <a:cubicBezTo>
                    <a:pt x="2344" y="96"/>
                    <a:pt x="2249" y="1"/>
                    <a:pt x="215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7"/>
            <p:cNvSpPr/>
            <p:nvPr/>
          </p:nvSpPr>
          <p:spPr>
            <a:xfrm>
              <a:off x="5781369" y="3651106"/>
              <a:ext cx="74224" cy="75251"/>
            </a:xfrm>
            <a:custGeom>
              <a:avLst/>
              <a:gdLst/>
              <a:ahLst/>
              <a:cxnLst/>
              <a:rect l="l" t="t" r="r" b="b"/>
              <a:pathLst>
                <a:path w="2313" h="2345" extrusionOk="0">
                  <a:moveTo>
                    <a:pt x="1932" y="412"/>
                  </a:moveTo>
                  <a:lnTo>
                    <a:pt x="1932" y="1964"/>
                  </a:lnTo>
                  <a:lnTo>
                    <a:pt x="381" y="1964"/>
                  </a:lnTo>
                  <a:lnTo>
                    <a:pt x="381" y="412"/>
                  </a:lnTo>
                  <a:close/>
                  <a:moveTo>
                    <a:pt x="191" y="1"/>
                  </a:moveTo>
                  <a:cubicBezTo>
                    <a:pt x="64" y="1"/>
                    <a:pt x="1" y="96"/>
                    <a:pt x="1" y="222"/>
                  </a:cubicBezTo>
                  <a:lnTo>
                    <a:pt x="1" y="2154"/>
                  </a:lnTo>
                  <a:cubicBezTo>
                    <a:pt x="1" y="2249"/>
                    <a:pt x="64" y="2344"/>
                    <a:pt x="191" y="2344"/>
                  </a:cubicBezTo>
                  <a:lnTo>
                    <a:pt x="2122" y="2344"/>
                  </a:lnTo>
                  <a:cubicBezTo>
                    <a:pt x="2217" y="2344"/>
                    <a:pt x="2312" y="2249"/>
                    <a:pt x="2312" y="2154"/>
                  </a:cubicBezTo>
                  <a:lnTo>
                    <a:pt x="2312" y="222"/>
                  </a:lnTo>
                  <a:cubicBezTo>
                    <a:pt x="2312"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5889096" y="3651106"/>
              <a:ext cx="75251" cy="75251"/>
            </a:xfrm>
            <a:custGeom>
              <a:avLst/>
              <a:gdLst/>
              <a:ahLst/>
              <a:cxnLst/>
              <a:rect l="l" t="t" r="r" b="b"/>
              <a:pathLst>
                <a:path w="2345" h="2345" extrusionOk="0">
                  <a:moveTo>
                    <a:pt x="1932" y="412"/>
                  </a:moveTo>
                  <a:lnTo>
                    <a:pt x="1932" y="1964"/>
                  </a:lnTo>
                  <a:lnTo>
                    <a:pt x="412" y="1964"/>
                  </a:lnTo>
                  <a:lnTo>
                    <a:pt x="412" y="412"/>
                  </a:lnTo>
                  <a:close/>
                  <a:moveTo>
                    <a:pt x="191" y="1"/>
                  </a:moveTo>
                  <a:cubicBezTo>
                    <a:pt x="96" y="1"/>
                    <a:pt x="1" y="96"/>
                    <a:pt x="1" y="222"/>
                  </a:cubicBezTo>
                  <a:lnTo>
                    <a:pt x="1" y="2154"/>
                  </a:lnTo>
                  <a:cubicBezTo>
                    <a:pt x="1" y="2249"/>
                    <a:pt x="96" y="2344"/>
                    <a:pt x="191" y="2344"/>
                  </a:cubicBezTo>
                  <a:lnTo>
                    <a:pt x="2122" y="2344"/>
                  </a:lnTo>
                  <a:cubicBezTo>
                    <a:pt x="2249" y="2344"/>
                    <a:pt x="2344" y="2249"/>
                    <a:pt x="2344" y="2154"/>
                  </a:cubicBezTo>
                  <a:lnTo>
                    <a:pt x="2344" y="222"/>
                  </a:lnTo>
                  <a:cubicBezTo>
                    <a:pt x="2344" y="96"/>
                    <a:pt x="2249" y="1"/>
                    <a:pt x="21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3" name="Google Shape;2363;p27"/>
          <p:cNvSpPr txBox="1"/>
          <p:nvPr/>
        </p:nvSpPr>
        <p:spPr>
          <a:xfrm>
            <a:off x="457200" y="411475"/>
            <a:ext cx="4861500" cy="38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900" dirty="0">
                <a:latin typeface="Fira Sans Medium" panose="020B0503050000020004"/>
                <a:ea typeface="Fira Sans Medium" panose="020B0503050000020004"/>
                <a:cs typeface="Fira Sans Medium" panose="020B0503050000020004"/>
                <a:sym typeface="Fira Sans Medium" panose="020B0503050000020004"/>
              </a:rPr>
              <a:t>Fine tune hyperparameter</a:t>
            </a:r>
          </a:p>
        </p:txBody>
      </p:sp>
      <p:sp>
        <p:nvSpPr>
          <p:cNvPr id="2364" name="Google Shape;2364;p27"/>
          <p:cNvSpPr txBox="1"/>
          <p:nvPr/>
        </p:nvSpPr>
        <p:spPr>
          <a:xfrm>
            <a:off x="6006850" y="1008888"/>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latin typeface="Fira Sans" panose="020B0503050000020004"/>
                <a:ea typeface="Fira Sans" panose="020B0503050000020004"/>
                <a:cs typeface="Fira Sans" panose="020B0503050000020004"/>
                <a:sym typeface="Fira Sans" panose="020B0503050000020004"/>
              </a:rPr>
              <a:t>Add more layer and use dropout, L2</a:t>
            </a:r>
            <a:endParaRPr sz="1200" dirty="0">
              <a:latin typeface="Fira Sans" panose="020B0503050000020004"/>
              <a:ea typeface="Fira Sans" panose="020B0503050000020004"/>
              <a:cs typeface="Fira Sans" panose="020B0503050000020004"/>
              <a:sym typeface="Fira Sans" panose="020B0503050000020004"/>
            </a:endParaRPr>
          </a:p>
        </p:txBody>
      </p:sp>
      <p:sp>
        <p:nvSpPr>
          <p:cNvPr id="2365" name="Google Shape;2365;p27"/>
          <p:cNvSpPr txBox="1"/>
          <p:nvPr/>
        </p:nvSpPr>
        <p:spPr>
          <a:xfrm>
            <a:off x="6006850" y="1806591"/>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00B050"/>
                </a:solidFill>
                <a:latin typeface="Fira Sans" panose="020B0503050000020004"/>
                <a:ea typeface="Fira Sans" panose="020B0503050000020004"/>
                <a:cs typeface="Fira Sans" panose="020B0503050000020004"/>
                <a:sym typeface="Fira Sans" panose="020B0503050000020004"/>
              </a:rPr>
              <a:t>'</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min_samples_leaf</a:t>
            </a:r>
            <a:r>
              <a:rPr lang="en-US" sz="1200" dirty="0">
                <a:latin typeface="Fira Sans" panose="020B0503050000020004"/>
                <a:ea typeface="Fira Sans" panose="020B0503050000020004"/>
                <a:cs typeface="Fira Sans" panose="020B0503050000020004"/>
                <a:sym typeface="Fira Sans" panose="020B0503050000020004"/>
              </a:rPr>
              <a:t>': [4, 8 , 12], </a:t>
            </a:r>
            <a:r>
              <a:rPr lang="en-US" sz="1200" dirty="0">
                <a:solidFill>
                  <a:srgbClr val="00B050"/>
                </a:solidFill>
                <a:latin typeface="Fira Sans" panose="020B0503050000020004"/>
                <a:ea typeface="Fira Sans" panose="020B0503050000020004"/>
                <a:cs typeface="Fira Sans" panose="020B0503050000020004"/>
                <a:sym typeface="Fira Sans" panose="020B0503050000020004"/>
              </a:rPr>
              <a:t>'</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max_depth</a:t>
            </a:r>
            <a:r>
              <a:rPr lang="en-US" sz="1200" dirty="0">
                <a:latin typeface="Fira Sans" panose="020B0503050000020004"/>
                <a:ea typeface="Fira Sans" panose="020B0503050000020004"/>
                <a:cs typeface="Fira Sans" panose="020B0503050000020004"/>
                <a:sym typeface="Fira Sans" panose="020B0503050000020004"/>
              </a:rPr>
              <a:t>': [3, 5]</a:t>
            </a:r>
          </a:p>
        </p:txBody>
      </p:sp>
      <p:sp>
        <p:nvSpPr>
          <p:cNvPr id="2366" name="Google Shape;2366;p27"/>
          <p:cNvSpPr txBox="1"/>
          <p:nvPr/>
        </p:nvSpPr>
        <p:spPr>
          <a:xfrm>
            <a:off x="6006850" y="2604294"/>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200" dirty="0">
                <a:latin typeface="Fira Sans" panose="020B0503050000020004"/>
                <a:ea typeface="Fira Sans" panose="020B0503050000020004"/>
                <a:cs typeface="Fira Sans" panose="020B0503050000020004"/>
                <a:sym typeface="Fira Sans" panose="020B0503050000020004"/>
              </a:rPr>
              <a:t>"</a:t>
            </a:r>
            <a:r>
              <a:rPr lang="pt-BR" sz="1200" dirty="0">
                <a:solidFill>
                  <a:srgbClr val="00B050"/>
                </a:solidFill>
                <a:latin typeface="Fira Sans" panose="020B0503050000020004"/>
                <a:ea typeface="Fira Sans" panose="020B0503050000020004"/>
                <a:cs typeface="Fira Sans" panose="020B0503050000020004"/>
                <a:sym typeface="Fira Sans" panose="020B0503050000020004"/>
              </a:rPr>
              <a:t>n_estimators</a:t>
            </a:r>
            <a:r>
              <a:rPr lang="pt-BR" sz="1200" dirty="0">
                <a:latin typeface="Fira Sans" panose="020B0503050000020004"/>
                <a:ea typeface="Fira Sans" panose="020B0503050000020004"/>
                <a:cs typeface="Fira Sans" panose="020B0503050000020004"/>
                <a:sym typeface="Fira Sans" panose="020B0503050000020004"/>
              </a:rPr>
              <a:t>": [50, 100], "</a:t>
            </a:r>
            <a:r>
              <a:rPr lang="pt-BR" sz="1200" dirty="0">
                <a:solidFill>
                  <a:srgbClr val="00B050"/>
                </a:solidFill>
                <a:latin typeface="Fira Sans" panose="020B0503050000020004"/>
                <a:ea typeface="Fira Sans" panose="020B0503050000020004"/>
                <a:cs typeface="Fira Sans" panose="020B0503050000020004"/>
                <a:sym typeface="Fira Sans" panose="020B0503050000020004"/>
              </a:rPr>
              <a:t>max_samples</a:t>
            </a:r>
            <a:r>
              <a:rPr lang="pt-BR" sz="1200" dirty="0">
                <a:latin typeface="Fira Sans" panose="020B0503050000020004"/>
                <a:ea typeface="Fira Sans" panose="020B0503050000020004"/>
                <a:cs typeface="Fira Sans" panose="020B0503050000020004"/>
                <a:sym typeface="Fira Sans" panose="020B0503050000020004"/>
              </a:rPr>
              <a:t>“: : [0.5, 0.8]</a:t>
            </a:r>
            <a:endParaRPr lang="en-US" sz="1200" dirty="0">
              <a:latin typeface="Fira Sans" panose="020B0503050000020004"/>
              <a:ea typeface="Fira Sans" panose="020B0503050000020004"/>
              <a:cs typeface="Fira Sans" panose="020B0503050000020004"/>
              <a:sym typeface="Fira Sans" panose="020B0503050000020004"/>
            </a:endParaRPr>
          </a:p>
        </p:txBody>
      </p:sp>
      <p:sp>
        <p:nvSpPr>
          <p:cNvPr id="2367" name="Google Shape;2367;p27"/>
          <p:cNvSpPr txBox="1"/>
          <p:nvPr/>
        </p:nvSpPr>
        <p:spPr>
          <a:xfrm>
            <a:off x="6006850" y="3401997"/>
            <a:ext cx="2679900"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panose="020B0503050000020004"/>
                <a:ea typeface="Fira Sans" panose="020B0503050000020004"/>
                <a:cs typeface="Fira Sans" panose="020B0503050000020004"/>
                <a:sym typeface="Fira Sans" panose="020B0503050000020004"/>
              </a:rPr>
              <a:t>"</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max_depth</a:t>
            </a:r>
            <a:r>
              <a:rPr lang="en-US" sz="1200" dirty="0">
                <a:latin typeface="Fira Sans" panose="020B0503050000020004"/>
                <a:ea typeface="Fira Sans" panose="020B0503050000020004"/>
                <a:cs typeface="Fira Sans" panose="020B0503050000020004"/>
                <a:sym typeface="Fira Sans" panose="020B0503050000020004"/>
              </a:rPr>
              <a:t>": [3, 5, 7], "</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learning_rate</a:t>
            </a:r>
            <a:r>
              <a:rPr lang="en-US" sz="1200" dirty="0">
                <a:latin typeface="Fira Sans" panose="020B0503050000020004"/>
                <a:ea typeface="Fira Sans" panose="020B0503050000020004"/>
                <a:cs typeface="Fira Sans" panose="020B0503050000020004"/>
                <a:sym typeface="Fira Sans" panose="020B0503050000020004"/>
              </a:rPr>
              <a:t>": [0.005, 0.01, 0.1]</a:t>
            </a:r>
          </a:p>
        </p:txBody>
      </p:sp>
      <p:sp>
        <p:nvSpPr>
          <p:cNvPr id="2368" name="Google Shape;2368;p27"/>
          <p:cNvSpPr txBox="1"/>
          <p:nvPr/>
        </p:nvSpPr>
        <p:spPr>
          <a:xfrm>
            <a:off x="6006850" y="4199700"/>
            <a:ext cx="2981708" cy="46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latin typeface="Fira Sans" panose="020B0503050000020004"/>
                <a:ea typeface="Fira Sans" panose="020B0503050000020004"/>
                <a:cs typeface="Fira Sans" panose="020B0503050000020004"/>
                <a:sym typeface="Fira Sans" panose="020B0503050000020004"/>
              </a:rPr>
              <a:t>"</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n_estimators</a:t>
            </a:r>
            <a:r>
              <a:rPr lang="en-US" sz="1200" dirty="0">
                <a:latin typeface="Fira Sans" panose="020B0503050000020004"/>
                <a:ea typeface="Fira Sans" panose="020B0503050000020004"/>
                <a:cs typeface="Fira Sans" panose="020B0503050000020004"/>
                <a:sym typeface="Fira Sans" panose="020B0503050000020004"/>
              </a:rPr>
              <a:t>": [100, 200, 300, 400, 500], "</a:t>
            </a:r>
            <a:r>
              <a:rPr lang="en-US" sz="1200" dirty="0" err="1">
                <a:solidFill>
                  <a:srgbClr val="00B050"/>
                </a:solidFill>
                <a:latin typeface="Fira Sans" panose="020B0503050000020004"/>
                <a:ea typeface="Fira Sans" panose="020B0503050000020004"/>
                <a:cs typeface="Fira Sans" panose="020B0503050000020004"/>
                <a:sym typeface="Fira Sans" panose="020B0503050000020004"/>
              </a:rPr>
              <a:t>max_depth</a:t>
            </a:r>
            <a:r>
              <a:rPr lang="en-US" sz="1200" dirty="0">
                <a:latin typeface="Fira Sans" panose="020B0503050000020004"/>
                <a:ea typeface="Fira Sans" panose="020B0503050000020004"/>
                <a:cs typeface="Fira Sans" panose="020B0503050000020004"/>
                <a:sym typeface="Fira Sans" panose="020B0503050000020004"/>
              </a:rPr>
              <a:t>": [3, 4, 5, 6, 7]</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7EE9-318A-97AD-4159-0FB714276A67}"/>
              </a:ext>
            </a:extLst>
          </p:cNvPr>
          <p:cNvSpPr>
            <a:spLocks noGrp="1"/>
          </p:cNvSpPr>
          <p:nvPr>
            <p:ph type="title"/>
          </p:nvPr>
        </p:nvSpPr>
        <p:spPr>
          <a:xfrm>
            <a:off x="311700" y="311210"/>
            <a:ext cx="8520600" cy="572700"/>
          </a:xfrm>
        </p:spPr>
        <p:txBody>
          <a:bodyPr/>
          <a:lstStyle/>
          <a:p>
            <a:r>
              <a:rPr lang="en-US" dirty="0">
                <a:latin typeface="Fira Sans Medium" panose="020B0603050000020004" pitchFamily="34" charset="0"/>
              </a:rPr>
              <a:t>Neuron Network Fine Tune</a:t>
            </a:r>
          </a:p>
        </p:txBody>
      </p:sp>
      <p:graphicFrame>
        <p:nvGraphicFramePr>
          <p:cNvPr id="6" name="Table 6">
            <a:extLst>
              <a:ext uri="{FF2B5EF4-FFF2-40B4-BE49-F238E27FC236}">
                <a16:creationId xmlns:a16="http://schemas.microsoft.com/office/drawing/2014/main" id="{8D254860-0EAE-949E-96B4-A3C093A0B690}"/>
              </a:ext>
            </a:extLst>
          </p:cNvPr>
          <p:cNvGraphicFramePr>
            <a:graphicFrameLocks noGrp="1"/>
          </p:cNvGraphicFramePr>
          <p:nvPr>
            <p:extLst>
              <p:ext uri="{D42A27DB-BD31-4B8C-83A1-F6EECF244321}">
                <p14:modId xmlns:p14="http://schemas.microsoft.com/office/powerpoint/2010/main" val="1887072620"/>
              </p:ext>
            </p:extLst>
          </p:nvPr>
        </p:nvGraphicFramePr>
        <p:xfrm>
          <a:off x="1144860" y="995651"/>
          <a:ext cx="6594088" cy="3784600"/>
        </p:xfrm>
        <a:graphic>
          <a:graphicData uri="http://schemas.openxmlformats.org/drawingml/2006/table">
            <a:tbl>
              <a:tblPr firstRow="1" bandRow="1">
                <a:tableStyleId>{7DF18680-E054-41AD-8BC1-D1AEF772440D}</a:tableStyleId>
              </a:tblPr>
              <a:tblGrid>
                <a:gridCol w="2553533">
                  <a:extLst>
                    <a:ext uri="{9D8B030D-6E8A-4147-A177-3AD203B41FA5}">
                      <a16:colId xmlns:a16="http://schemas.microsoft.com/office/drawing/2014/main" val="2519270192"/>
                    </a:ext>
                  </a:extLst>
                </a:gridCol>
                <a:gridCol w="4040555">
                  <a:extLst>
                    <a:ext uri="{9D8B030D-6E8A-4147-A177-3AD203B41FA5}">
                      <a16:colId xmlns:a16="http://schemas.microsoft.com/office/drawing/2014/main" val="3574985239"/>
                    </a:ext>
                  </a:extLst>
                </a:gridCol>
              </a:tblGrid>
              <a:tr h="370840">
                <a:tc>
                  <a:txBody>
                    <a:bodyPr/>
                    <a:lstStyle/>
                    <a:p>
                      <a:pPr algn="ctr"/>
                      <a:r>
                        <a:rPr lang="en-US" dirty="0"/>
                        <a:t>Neuron Network 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Neuron Network 2</a:t>
                      </a:r>
                    </a:p>
                  </a:txBody>
                  <a:tcPr/>
                </a:tc>
                <a:extLst>
                  <a:ext uri="{0D108BD9-81ED-4DB2-BD59-A6C34878D82A}">
                    <a16:rowId xmlns:a16="http://schemas.microsoft.com/office/drawing/2014/main" val="2403414099"/>
                  </a:ext>
                </a:extLst>
              </a:tr>
              <a:tr h="370840">
                <a:tc>
                  <a:txBody>
                    <a:bodyPr/>
                    <a:lstStyle/>
                    <a:p>
                      <a:r>
                        <a:rPr lang="en-US" sz="1200" b="0" u="none" strike="noStrike" cap="none" dirty="0">
                          <a:solidFill>
                            <a:schemeClr val="dk1"/>
                          </a:solidFill>
                          <a:effectLst/>
                          <a:sym typeface="Arial"/>
                        </a:rPr>
                        <a:t>nn_model_fine_tune_1 = Sequential([</a:t>
                      </a:r>
                    </a:p>
                    <a:p>
                      <a:r>
                        <a:rPr lang="en-US" sz="1200" b="0" u="none" strike="noStrike" cap="none" dirty="0">
                          <a:solidFill>
                            <a:schemeClr val="dk1"/>
                          </a:solidFill>
                          <a:effectLst/>
                          <a:sym typeface="Arial"/>
                        </a:rPr>
                        <a:t>    Input(shape=(31, )),</a:t>
                      </a:r>
                    </a:p>
                    <a:p>
                      <a:r>
                        <a:rPr lang="en-US" sz="1200" b="0" u="none" strike="noStrike" cap="none" dirty="0">
                          <a:solidFill>
                            <a:schemeClr val="dk1"/>
                          </a:solidFill>
                          <a:effectLst/>
                          <a:sym typeface="Arial"/>
                        </a:rPr>
                        <a:t>    Dense(256,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Dense(128,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Dense(64,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Dense(32,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a:t>
                      </a:r>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    Dense(1, activation='linear')</a:t>
                      </a:r>
                    </a:p>
                    <a:p>
                      <a:r>
                        <a:rPr lang="en-US" sz="1200" b="0" u="none" strike="noStrike" cap="none" dirty="0">
                          <a:solidFill>
                            <a:schemeClr val="dk1"/>
                          </a:solidFill>
                          <a:effectLst/>
                          <a:sym typeface="Arial"/>
                        </a:rPr>
                        <a:t>])</a:t>
                      </a:r>
                    </a:p>
                    <a:p>
                      <a:endParaRPr lang="en-US" sz="1400" b="0" i="0" u="none" strike="noStrike" cap="none" dirty="0">
                        <a:solidFill>
                          <a:schemeClr val="dk1"/>
                        </a:solidFill>
                        <a:effectLst/>
                        <a:latin typeface="+mn-lt"/>
                        <a:ea typeface="+mn-ea"/>
                        <a:cs typeface="+mn-cs"/>
                        <a:sym typeface="Arial"/>
                      </a:endParaRPr>
                    </a:p>
                  </a:txBody>
                  <a:tcPr/>
                </a:tc>
                <a:tc>
                  <a:txBody>
                    <a:bodyPr/>
                    <a:lstStyle/>
                    <a:p>
                      <a:r>
                        <a:rPr lang="en-US" sz="1200" b="0" u="none" strike="noStrike" cap="none" dirty="0">
                          <a:solidFill>
                            <a:schemeClr val="dk1"/>
                          </a:solidFill>
                          <a:effectLst/>
                          <a:sym typeface="Arial"/>
                        </a:rPr>
                        <a:t>Input(shape=(31, )),</a:t>
                      </a:r>
                    </a:p>
                    <a:p>
                      <a:r>
                        <a:rPr lang="en-US" sz="1200" b="0" u="none" strike="noStrike" cap="none" dirty="0">
                          <a:solidFill>
                            <a:schemeClr val="dk1"/>
                          </a:solidFill>
                          <a:effectLst/>
                          <a:sym typeface="Arial"/>
                        </a:rPr>
                        <a:t>Dense(256,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Dropout(0.2),</a:t>
                      </a:r>
                    </a:p>
                    <a:p>
                      <a:r>
                        <a:rPr lang="en-US" sz="1200" b="0" u="none" strike="noStrike" cap="none" dirty="0">
                          <a:solidFill>
                            <a:schemeClr val="dk1"/>
                          </a:solidFill>
                          <a:effectLst/>
                          <a:sym typeface="Arial"/>
                        </a:rPr>
                        <a:t>Dense(128,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Dropout(0.2),</a:t>
                      </a:r>
                    </a:p>
                    <a:p>
                      <a:r>
                        <a:rPr lang="en-US" sz="1200" b="0" u="none" strike="noStrike" cap="none" dirty="0">
                          <a:solidFill>
                            <a:schemeClr val="dk1"/>
                          </a:solidFill>
                          <a:effectLst/>
                          <a:sym typeface="Arial"/>
                        </a:rPr>
                        <a:t>Dense(128,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Dropout(0.2),</a:t>
                      </a:r>
                    </a:p>
                    <a:p>
                      <a:r>
                        <a:rPr lang="en-US" sz="1200" b="0" u="none" strike="noStrike" cap="none" dirty="0">
                          <a:solidFill>
                            <a:schemeClr val="dk1"/>
                          </a:solidFill>
                          <a:effectLst/>
                          <a:sym typeface="Arial"/>
                        </a:rPr>
                        <a:t>Dense(64,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Dropout(0.2),</a:t>
                      </a:r>
                    </a:p>
                    <a:p>
                      <a:r>
                        <a:rPr lang="en-US" sz="1200" b="0" u="none" strike="noStrike" cap="none" dirty="0">
                          <a:solidFill>
                            <a:schemeClr val="dk1"/>
                          </a:solidFill>
                          <a:effectLst/>
                          <a:sym typeface="Arial"/>
                        </a:rPr>
                        <a:t>Dense(32, activation='</a:t>
                      </a:r>
                      <a:r>
                        <a:rPr lang="en-US" sz="1200" b="0" u="none" strike="noStrike" cap="none" dirty="0" err="1">
                          <a:solidFill>
                            <a:schemeClr val="dk1"/>
                          </a:solidFill>
                          <a:effectLst/>
                          <a:sym typeface="Arial"/>
                        </a:rPr>
                        <a:t>relu</a:t>
                      </a:r>
                      <a:r>
                        <a:rPr lang="en-US" sz="1200" b="0" u="none" strike="noStrike" cap="none" dirty="0">
                          <a:solidFill>
                            <a:schemeClr val="dk1"/>
                          </a:solidFill>
                          <a:effectLst/>
                          <a:sym typeface="Arial"/>
                        </a:rPr>
                        <a:t>'),</a:t>
                      </a:r>
                    </a:p>
                    <a:p>
                      <a:r>
                        <a:rPr lang="en-US" sz="1200" b="0" u="none" strike="noStrike" cap="none" dirty="0" err="1">
                          <a:solidFill>
                            <a:schemeClr val="dk1"/>
                          </a:solidFill>
                          <a:effectLst/>
                          <a:sym typeface="Arial"/>
                        </a:rPr>
                        <a:t>BatchNormalization</a:t>
                      </a:r>
                      <a:r>
                        <a:rPr lang="en-US" sz="1200" b="0" u="none" strike="noStrike" cap="none" dirty="0">
                          <a:solidFill>
                            <a:schemeClr val="dk1"/>
                          </a:solidFill>
                          <a:effectLst/>
                          <a:sym typeface="Arial"/>
                        </a:rPr>
                        <a:t>(),</a:t>
                      </a:r>
                    </a:p>
                    <a:p>
                      <a:r>
                        <a:rPr lang="en-US" sz="1200" b="0" u="none" strike="noStrike" cap="none" dirty="0">
                          <a:solidFill>
                            <a:schemeClr val="dk1"/>
                          </a:solidFill>
                          <a:effectLst/>
                          <a:sym typeface="Arial"/>
                        </a:rPr>
                        <a:t>Dropout(0.2),</a:t>
                      </a:r>
                    </a:p>
                    <a:p>
                      <a:r>
                        <a:rPr lang="en-US" sz="1200" b="0" u="none" strike="noStrike" cap="none" dirty="0">
                          <a:solidFill>
                            <a:schemeClr val="dk1"/>
                          </a:solidFill>
                          <a:effectLst/>
                          <a:sym typeface="Arial"/>
                        </a:rPr>
                        <a:t>Dense(1, activation='linear')</a:t>
                      </a:r>
                    </a:p>
                    <a:p>
                      <a:endParaRPr lang="en-US" dirty="0"/>
                    </a:p>
                  </a:txBody>
                  <a:tcPr/>
                </a:tc>
                <a:extLst>
                  <a:ext uri="{0D108BD9-81ED-4DB2-BD59-A6C34878D82A}">
                    <a16:rowId xmlns:a16="http://schemas.microsoft.com/office/drawing/2014/main" val="1626969940"/>
                  </a:ext>
                </a:extLst>
              </a:tr>
            </a:tbl>
          </a:graphicData>
        </a:graphic>
      </p:graphicFrame>
    </p:spTree>
    <p:extLst>
      <p:ext uri="{BB962C8B-B14F-4D97-AF65-F5344CB8AC3E}">
        <p14:creationId xmlns:p14="http://schemas.microsoft.com/office/powerpoint/2010/main" val="2710694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7EE9-318A-97AD-4159-0FB714276A67}"/>
              </a:ext>
            </a:extLst>
          </p:cNvPr>
          <p:cNvSpPr>
            <a:spLocks noGrp="1"/>
          </p:cNvSpPr>
          <p:nvPr>
            <p:ph type="title"/>
          </p:nvPr>
        </p:nvSpPr>
        <p:spPr>
          <a:xfrm>
            <a:off x="311700" y="205730"/>
            <a:ext cx="8520600" cy="572700"/>
          </a:xfrm>
        </p:spPr>
        <p:txBody>
          <a:bodyPr/>
          <a:lstStyle/>
          <a:p>
            <a:r>
              <a:rPr lang="en-US" dirty="0">
                <a:latin typeface="Fira Sans Medium" panose="020B0603050000020004" pitchFamily="34" charset="0"/>
              </a:rPr>
              <a:t>Evaluation fine tune</a:t>
            </a:r>
          </a:p>
        </p:txBody>
      </p:sp>
      <p:graphicFrame>
        <p:nvGraphicFramePr>
          <p:cNvPr id="4" name="Table 4">
            <a:extLst>
              <a:ext uri="{FF2B5EF4-FFF2-40B4-BE49-F238E27FC236}">
                <a16:creationId xmlns:a16="http://schemas.microsoft.com/office/drawing/2014/main" id="{F27F050D-F7E8-A75E-F9AA-55C6D75BC2DD}"/>
              </a:ext>
            </a:extLst>
          </p:cNvPr>
          <p:cNvGraphicFramePr>
            <a:graphicFrameLocks noGrp="1"/>
          </p:cNvGraphicFramePr>
          <p:nvPr>
            <p:extLst>
              <p:ext uri="{D42A27DB-BD31-4B8C-83A1-F6EECF244321}">
                <p14:modId xmlns:p14="http://schemas.microsoft.com/office/powerpoint/2010/main" val="4066623270"/>
              </p:ext>
            </p:extLst>
          </p:nvPr>
        </p:nvGraphicFramePr>
        <p:xfrm>
          <a:off x="441960" y="905500"/>
          <a:ext cx="8260080" cy="1875790"/>
        </p:xfrm>
        <a:graphic>
          <a:graphicData uri="http://schemas.openxmlformats.org/drawingml/2006/table">
            <a:tbl>
              <a:tblPr firstRow="1" bandRow="1">
                <a:tableStyleId>{7DF18680-E054-41AD-8BC1-D1AEF772440D}</a:tableStyleId>
              </a:tblPr>
              <a:tblGrid>
                <a:gridCol w="2042160">
                  <a:extLst>
                    <a:ext uri="{9D8B030D-6E8A-4147-A177-3AD203B41FA5}">
                      <a16:colId xmlns:a16="http://schemas.microsoft.com/office/drawing/2014/main" val="4275115266"/>
                    </a:ext>
                  </a:extLst>
                </a:gridCol>
                <a:gridCol w="6217920">
                  <a:extLst>
                    <a:ext uri="{9D8B030D-6E8A-4147-A177-3AD203B41FA5}">
                      <a16:colId xmlns:a16="http://schemas.microsoft.com/office/drawing/2014/main" val="2821677039"/>
                    </a:ext>
                  </a:extLst>
                </a:gridCol>
              </a:tblGrid>
              <a:tr h="370840">
                <a:tc>
                  <a:txBody>
                    <a:bodyPr/>
                    <a:lstStyle/>
                    <a:p>
                      <a:pPr algn="ctr"/>
                      <a:r>
                        <a:rPr lang="en-US" dirty="0"/>
                        <a:t>Model name</a:t>
                      </a:r>
                    </a:p>
                  </a:txBody>
                  <a:tcPr/>
                </a:tc>
                <a:tc>
                  <a:txBody>
                    <a:bodyPr/>
                    <a:lstStyle/>
                    <a:p>
                      <a:pPr algn="ctr"/>
                      <a:r>
                        <a:rPr lang="en-US" dirty="0"/>
                        <a:t>Best Parameters Part 1 (Month 1)</a:t>
                      </a:r>
                    </a:p>
                  </a:txBody>
                  <a:tcPr/>
                </a:tc>
                <a:extLst>
                  <a:ext uri="{0D108BD9-81ED-4DB2-BD59-A6C34878D82A}">
                    <a16:rowId xmlns:a16="http://schemas.microsoft.com/office/drawing/2014/main" val="3945860653"/>
                  </a:ext>
                </a:extLst>
              </a:tr>
              <a:tr h="392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Gradient</a:t>
                      </a:r>
                    </a:p>
                  </a:txBody>
                  <a:tcPr/>
                </a:tc>
                <a:tc>
                  <a:txBody>
                    <a:bodyPr/>
                    <a:lstStyle/>
                    <a:p>
                      <a:pPr algn="ct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min_samples_leaf</a:t>
                      </a:r>
                      <a:r>
                        <a:rPr lang="en-US" sz="1400" b="0" i="0" u="none" strike="noStrike" cap="none" dirty="0">
                          <a:solidFill>
                            <a:schemeClr val="dk1"/>
                          </a:solidFill>
                          <a:effectLst/>
                          <a:latin typeface="+mn-lt"/>
                          <a:ea typeface="+mn-ea"/>
                          <a:cs typeface="+mn-cs"/>
                          <a:sym typeface="Arial"/>
                        </a:rPr>
                        <a:t>': 4, '</a:t>
                      </a:r>
                      <a:r>
                        <a:rPr lang="en-US" sz="1400" b="0" i="0" u="none" strike="noStrike" cap="none" dirty="0" err="1">
                          <a:solidFill>
                            <a:schemeClr val="dk1"/>
                          </a:solidFill>
                          <a:effectLst/>
                          <a:latin typeface="+mn-lt"/>
                          <a:ea typeface="+mn-ea"/>
                          <a:cs typeface="+mn-cs"/>
                          <a:sym typeface="Arial"/>
                        </a:rPr>
                        <a:t>max_depth</a:t>
                      </a:r>
                      <a:r>
                        <a:rPr lang="en-US" sz="1400" b="0" i="0" u="none" strike="noStrike" cap="none" dirty="0">
                          <a:solidFill>
                            <a:schemeClr val="dk1"/>
                          </a:solidFill>
                          <a:effectLst/>
                          <a:latin typeface="+mn-lt"/>
                          <a:ea typeface="+mn-ea"/>
                          <a:cs typeface="+mn-cs"/>
                          <a:sym typeface="Arial"/>
                        </a:rPr>
                        <a:t>': 3}</a:t>
                      </a:r>
                      <a:endParaRPr lang="en-US" dirty="0"/>
                    </a:p>
                  </a:txBody>
                  <a:tcPr/>
                </a:tc>
                <a:extLst>
                  <a:ext uri="{0D108BD9-81ED-4DB2-BD59-A6C34878D82A}">
                    <a16:rowId xmlns:a16="http://schemas.microsoft.com/office/drawing/2014/main" val="222274996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Bagging</a:t>
                      </a:r>
                    </a:p>
                  </a:txBody>
                  <a:tcPr/>
                </a:tc>
                <a:tc>
                  <a:txBody>
                    <a:bodyPr/>
                    <a:lstStyle/>
                    <a:p>
                      <a:pPr algn="ctr"/>
                      <a:r>
                        <a:rPr lang="en-US" dirty="0"/>
                        <a:t> {'</a:t>
                      </a:r>
                      <a:r>
                        <a:rPr lang="en-US" dirty="0" err="1"/>
                        <a:t>n_estimators</a:t>
                      </a:r>
                      <a:r>
                        <a:rPr lang="en-US" dirty="0"/>
                        <a:t>': 100, '</a:t>
                      </a:r>
                      <a:r>
                        <a:rPr lang="en-US" dirty="0" err="1"/>
                        <a:t>max_samples</a:t>
                      </a:r>
                      <a:r>
                        <a:rPr lang="en-US" dirty="0"/>
                        <a:t>': 0.5}</a:t>
                      </a:r>
                    </a:p>
                  </a:txBody>
                  <a:tcPr/>
                </a:tc>
                <a:extLst>
                  <a:ext uri="{0D108BD9-81ED-4DB2-BD59-A6C34878D82A}">
                    <a16:rowId xmlns:a16="http://schemas.microsoft.com/office/drawing/2014/main" val="250372424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LGBM</a:t>
                      </a:r>
                    </a:p>
                  </a:txBody>
                  <a:tcPr/>
                </a:tc>
                <a:tc>
                  <a:txBody>
                    <a:bodyPr/>
                    <a:lstStyle/>
                    <a:p>
                      <a:pPr algn="ctr"/>
                      <a:r>
                        <a:rPr lang="en-US" dirty="0"/>
                        <a:t> {'</a:t>
                      </a:r>
                      <a:r>
                        <a:rPr lang="en-US" dirty="0" err="1"/>
                        <a:t>max_depth</a:t>
                      </a:r>
                      <a:r>
                        <a:rPr lang="en-US" dirty="0"/>
                        <a:t>': 5, '</a:t>
                      </a:r>
                      <a:r>
                        <a:rPr lang="en-US" dirty="0" err="1"/>
                        <a:t>learning_rate</a:t>
                      </a:r>
                      <a:r>
                        <a:rPr lang="en-US" dirty="0"/>
                        <a:t>': 0.01}</a:t>
                      </a:r>
                    </a:p>
                  </a:txBody>
                  <a:tcPr/>
                </a:tc>
                <a:extLst>
                  <a:ext uri="{0D108BD9-81ED-4DB2-BD59-A6C34878D82A}">
                    <a16:rowId xmlns:a16="http://schemas.microsoft.com/office/drawing/2014/main" val="187272086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XGB</a:t>
                      </a:r>
                    </a:p>
                  </a:txBody>
                  <a:tcPr/>
                </a:tc>
                <a:tc>
                  <a:txBody>
                    <a:bodyPr/>
                    <a:lstStyle/>
                    <a:p>
                      <a:pPr algn="ctr"/>
                      <a:r>
                        <a:rPr lang="en-US" dirty="0"/>
                        <a:t> {'</a:t>
                      </a:r>
                      <a:r>
                        <a:rPr lang="en-US" dirty="0" err="1"/>
                        <a:t>n_estimators</a:t>
                      </a:r>
                      <a:r>
                        <a:rPr lang="en-US" dirty="0"/>
                        <a:t>': 100, '</a:t>
                      </a:r>
                      <a:r>
                        <a:rPr lang="en-US" dirty="0" err="1"/>
                        <a:t>max_depth</a:t>
                      </a:r>
                      <a:r>
                        <a:rPr lang="en-US" dirty="0"/>
                        <a:t>': 3}</a:t>
                      </a:r>
                    </a:p>
                  </a:txBody>
                  <a:tcPr/>
                </a:tc>
                <a:extLst>
                  <a:ext uri="{0D108BD9-81ED-4DB2-BD59-A6C34878D82A}">
                    <a16:rowId xmlns:a16="http://schemas.microsoft.com/office/drawing/2014/main" val="3832580625"/>
                  </a:ext>
                </a:extLst>
              </a:tr>
            </a:tbl>
          </a:graphicData>
        </a:graphic>
      </p:graphicFrame>
      <p:graphicFrame>
        <p:nvGraphicFramePr>
          <p:cNvPr id="5" name="Table 4">
            <a:extLst>
              <a:ext uri="{FF2B5EF4-FFF2-40B4-BE49-F238E27FC236}">
                <a16:creationId xmlns:a16="http://schemas.microsoft.com/office/drawing/2014/main" id="{D49281E0-7948-F0A1-AAD7-C97EAAD74D35}"/>
              </a:ext>
            </a:extLst>
          </p:cNvPr>
          <p:cNvGraphicFramePr>
            <a:graphicFrameLocks noGrp="1"/>
          </p:cNvGraphicFramePr>
          <p:nvPr>
            <p:extLst>
              <p:ext uri="{D42A27DB-BD31-4B8C-83A1-F6EECF244321}">
                <p14:modId xmlns:p14="http://schemas.microsoft.com/office/powerpoint/2010/main" val="2940612606"/>
              </p:ext>
            </p:extLst>
          </p:nvPr>
        </p:nvGraphicFramePr>
        <p:xfrm>
          <a:off x="441960" y="3061980"/>
          <a:ext cx="8260080" cy="1875790"/>
        </p:xfrm>
        <a:graphic>
          <a:graphicData uri="http://schemas.openxmlformats.org/drawingml/2006/table">
            <a:tbl>
              <a:tblPr firstRow="1" bandRow="1">
                <a:tableStyleId>{7DF18680-E054-41AD-8BC1-D1AEF772440D}</a:tableStyleId>
              </a:tblPr>
              <a:tblGrid>
                <a:gridCol w="2042160">
                  <a:extLst>
                    <a:ext uri="{9D8B030D-6E8A-4147-A177-3AD203B41FA5}">
                      <a16:colId xmlns:a16="http://schemas.microsoft.com/office/drawing/2014/main" val="4275115266"/>
                    </a:ext>
                  </a:extLst>
                </a:gridCol>
                <a:gridCol w="6217920">
                  <a:extLst>
                    <a:ext uri="{9D8B030D-6E8A-4147-A177-3AD203B41FA5}">
                      <a16:colId xmlns:a16="http://schemas.microsoft.com/office/drawing/2014/main" val="2821677039"/>
                    </a:ext>
                  </a:extLst>
                </a:gridCol>
              </a:tblGrid>
              <a:tr h="370840">
                <a:tc>
                  <a:txBody>
                    <a:bodyPr/>
                    <a:lstStyle/>
                    <a:p>
                      <a:pPr algn="ctr"/>
                      <a:r>
                        <a:rPr lang="en-US" dirty="0"/>
                        <a:t>Model name</a:t>
                      </a:r>
                    </a:p>
                  </a:txBody>
                  <a:tcPr/>
                </a:tc>
                <a:tc>
                  <a:txBody>
                    <a:bodyPr/>
                    <a:lstStyle/>
                    <a:p>
                      <a:pPr algn="ctr"/>
                      <a:r>
                        <a:rPr lang="en-US" dirty="0"/>
                        <a:t>Best Parameters Part 1 (Month 6)</a:t>
                      </a:r>
                    </a:p>
                  </a:txBody>
                  <a:tcPr/>
                </a:tc>
                <a:extLst>
                  <a:ext uri="{0D108BD9-81ED-4DB2-BD59-A6C34878D82A}">
                    <a16:rowId xmlns:a16="http://schemas.microsoft.com/office/drawing/2014/main" val="3945860653"/>
                  </a:ext>
                </a:extLst>
              </a:tr>
              <a:tr h="392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Gradient</a:t>
                      </a:r>
                    </a:p>
                  </a:txBody>
                  <a:tcPr/>
                </a:tc>
                <a:tc>
                  <a:txBody>
                    <a:bodyPr/>
                    <a:lstStyle/>
                    <a:p>
                      <a:pPr algn="ct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min_samples_leaf</a:t>
                      </a:r>
                      <a:r>
                        <a:rPr lang="en-US" sz="1400" b="0" i="0" u="none" strike="noStrike" cap="none" dirty="0">
                          <a:solidFill>
                            <a:schemeClr val="dk1"/>
                          </a:solidFill>
                          <a:effectLst/>
                          <a:latin typeface="+mn-lt"/>
                          <a:ea typeface="+mn-ea"/>
                          <a:cs typeface="+mn-cs"/>
                          <a:sym typeface="Arial"/>
                        </a:rPr>
                        <a:t>': 12, '</a:t>
                      </a:r>
                      <a:r>
                        <a:rPr lang="en-US" sz="1400" b="0" i="0" u="none" strike="noStrike" cap="none" dirty="0" err="1">
                          <a:solidFill>
                            <a:schemeClr val="dk1"/>
                          </a:solidFill>
                          <a:effectLst/>
                          <a:latin typeface="+mn-lt"/>
                          <a:ea typeface="+mn-ea"/>
                          <a:cs typeface="+mn-cs"/>
                          <a:sym typeface="Arial"/>
                        </a:rPr>
                        <a:t>max_depth</a:t>
                      </a:r>
                      <a:r>
                        <a:rPr lang="en-US" sz="1400" b="0" i="0" u="none" strike="noStrike" cap="none" dirty="0">
                          <a:solidFill>
                            <a:schemeClr val="dk1"/>
                          </a:solidFill>
                          <a:effectLst/>
                          <a:latin typeface="+mn-lt"/>
                          <a:ea typeface="+mn-ea"/>
                          <a:cs typeface="+mn-cs"/>
                          <a:sym typeface="Arial"/>
                        </a:rPr>
                        <a:t>': 3}</a:t>
                      </a:r>
                      <a:endParaRPr lang="en-US" dirty="0"/>
                    </a:p>
                  </a:txBody>
                  <a:tcPr/>
                </a:tc>
                <a:extLst>
                  <a:ext uri="{0D108BD9-81ED-4DB2-BD59-A6C34878D82A}">
                    <a16:rowId xmlns:a16="http://schemas.microsoft.com/office/drawing/2014/main" val="222274996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Bagging</a:t>
                      </a:r>
                    </a:p>
                  </a:txBody>
                  <a:tcPr/>
                </a:tc>
                <a:tc>
                  <a:txBody>
                    <a:bodyPr/>
                    <a:lstStyle/>
                    <a:p>
                      <a:pPr algn="ctr"/>
                      <a:r>
                        <a:rPr lang="en-US" dirty="0"/>
                        <a:t> </a:t>
                      </a: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n_estimators</a:t>
                      </a:r>
                      <a:r>
                        <a:rPr lang="en-US" sz="1400" b="0" i="0" u="none" strike="noStrike" cap="none" dirty="0">
                          <a:solidFill>
                            <a:schemeClr val="dk1"/>
                          </a:solidFill>
                          <a:effectLst/>
                          <a:latin typeface="+mn-lt"/>
                          <a:ea typeface="+mn-ea"/>
                          <a:cs typeface="+mn-cs"/>
                          <a:sym typeface="Arial"/>
                        </a:rPr>
                        <a:t>': 100, '</a:t>
                      </a:r>
                      <a:r>
                        <a:rPr lang="en-US" sz="1400" b="0" i="0" u="none" strike="noStrike" cap="none" dirty="0" err="1">
                          <a:solidFill>
                            <a:schemeClr val="dk1"/>
                          </a:solidFill>
                          <a:effectLst/>
                          <a:latin typeface="+mn-lt"/>
                          <a:ea typeface="+mn-ea"/>
                          <a:cs typeface="+mn-cs"/>
                          <a:sym typeface="Arial"/>
                        </a:rPr>
                        <a:t>max_samples</a:t>
                      </a:r>
                      <a:r>
                        <a:rPr lang="en-US" sz="1400" b="0" i="0" u="none" strike="noStrike" cap="none" dirty="0">
                          <a:solidFill>
                            <a:schemeClr val="dk1"/>
                          </a:solidFill>
                          <a:effectLst/>
                          <a:latin typeface="+mn-lt"/>
                          <a:ea typeface="+mn-ea"/>
                          <a:cs typeface="+mn-cs"/>
                          <a:sym typeface="Arial"/>
                        </a:rPr>
                        <a:t>': 0.5}</a:t>
                      </a:r>
                      <a:endParaRPr lang="en-US" dirty="0"/>
                    </a:p>
                  </a:txBody>
                  <a:tcPr/>
                </a:tc>
                <a:extLst>
                  <a:ext uri="{0D108BD9-81ED-4DB2-BD59-A6C34878D82A}">
                    <a16:rowId xmlns:a16="http://schemas.microsoft.com/office/drawing/2014/main" val="250372424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LGBM</a:t>
                      </a:r>
                    </a:p>
                  </a:txBody>
                  <a:tcPr/>
                </a:tc>
                <a:tc>
                  <a:txBody>
                    <a:bodyPr/>
                    <a:lstStyle/>
                    <a:p>
                      <a:pPr algn="ctr"/>
                      <a:r>
                        <a:rPr lang="en-US" dirty="0"/>
                        <a:t> {'</a:t>
                      </a:r>
                      <a:r>
                        <a:rPr lang="en-US" dirty="0" err="1"/>
                        <a:t>max_depth</a:t>
                      </a:r>
                      <a:r>
                        <a:rPr lang="en-US" dirty="0"/>
                        <a:t>': 3, '</a:t>
                      </a:r>
                      <a:r>
                        <a:rPr lang="en-US" dirty="0" err="1"/>
                        <a:t>learning_rate</a:t>
                      </a:r>
                      <a:r>
                        <a:rPr lang="en-US" dirty="0"/>
                        <a:t>': 0.005}</a:t>
                      </a:r>
                    </a:p>
                  </a:txBody>
                  <a:tcPr/>
                </a:tc>
                <a:extLst>
                  <a:ext uri="{0D108BD9-81ED-4DB2-BD59-A6C34878D82A}">
                    <a16:rowId xmlns:a16="http://schemas.microsoft.com/office/drawing/2014/main" val="187272086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XGB</a:t>
                      </a:r>
                    </a:p>
                  </a:txBody>
                  <a:tcPr/>
                </a:tc>
                <a:tc>
                  <a:txBody>
                    <a:bodyPr/>
                    <a:lstStyle/>
                    <a:p>
                      <a:pPr algn="ctr"/>
                      <a:r>
                        <a:rPr lang="en-US" dirty="0"/>
                        <a:t>{'</a:t>
                      </a:r>
                      <a:r>
                        <a:rPr lang="en-US" dirty="0" err="1"/>
                        <a:t>n_estimators</a:t>
                      </a:r>
                      <a:r>
                        <a:rPr lang="en-US" dirty="0"/>
                        <a:t>': 100, '</a:t>
                      </a:r>
                      <a:r>
                        <a:rPr lang="en-US" dirty="0" err="1"/>
                        <a:t>max_depth</a:t>
                      </a:r>
                      <a:r>
                        <a:rPr lang="en-US" dirty="0"/>
                        <a:t>': 7}</a:t>
                      </a:r>
                    </a:p>
                  </a:txBody>
                  <a:tcPr/>
                </a:tc>
                <a:extLst>
                  <a:ext uri="{0D108BD9-81ED-4DB2-BD59-A6C34878D82A}">
                    <a16:rowId xmlns:a16="http://schemas.microsoft.com/office/drawing/2014/main" val="3832580625"/>
                  </a:ext>
                </a:extLst>
              </a:tr>
            </a:tbl>
          </a:graphicData>
        </a:graphic>
      </p:graphicFrame>
    </p:spTree>
    <p:extLst>
      <p:ext uri="{BB962C8B-B14F-4D97-AF65-F5344CB8AC3E}">
        <p14:creationId xmlns:p14="http://schemas.microsoft.com/office/powerpoint/2010/main" val="3324283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7EE9-318A-97AD-4159-0FB714276A67}"/>
              </a:ext>
            </a:extLst>
          </p:cNvPr>
          <p:cNvSpPr>
            <a:spLocks noGrp="1"/>
          </p:cNvSpPr>
          <p:nvPr>
            <p:ph type="title"/>
          </p:nvPr>
        </p:nvSpPr>
        <p:spPr>
          <a:xfrm>
            <a:off x="311700" y="205730"/>
            <a:ext cx="8520600" cy="572700"/>
          </a:xfrm>
        </p:spPr>
        <p:txBody>
          <a:bodyPr/>
          <a:lstStyle/>
          <a:p>
            <a:r>
              <a:rPr lang="en-US" dirty="0">
                <a:latin typeface="Fira Sans Medium" panose="020B0603050000020004" pitchFamily="34" charset="0"/>
              </a:rPr>
              <a:t>Evaluation fine tune</a:t>
            </a:r>
          </a:p>
        </p:txBody>
      </p:sp>
      <p:graphicFrame>
        <p:nvGraphicFramePr>
          <p:cNvPr id="4" name="Table 4">
            <a:extLst>
              <a:ext uri="{FF2B5EF4-FFF2-40B4-BE49-F238E27FC236}">
                <a16:creationId xmlns:a16="http://schemas.microsoft.com/office/drawing/2014/main" id="{F27F050D-F7E8-A75E-F9AA-55C6D75BC2DD}"/>
              </a:ext>
            </a:extLst>
          </p:cNvPr>
          <p:cNvGraphicFramePr>
            <a:graphicFrameLocks noGrp="1"/>
          </p:cNvGraphicFramePr>
          <p:nvPr>
            <p:extLst>
              <p:ext uri="{D42A27DB-BD31-4B8C-83A1-F6EECF244321}">
                <p14:modId xmlns:p14="http://schemas.microsoft.com/office/powerpoint/2010/main" val="2821065458"/>
              </p:ext>
            </p:extLst>
          </p:nvPr>
        </p:nvGraphicFramePr>
        <p:xfrm>
          <a:off x="441960" y="905500"/>
          <a:ext cx="8260080" cy="1875790"/>
        </p:xfrm>
        <a:graphic>
          <a:graphicData uri="http://schemas.openxmlformats.org/drawingml/2006/table">
            <a:tbl>
              <a:tblPr firstRow="1" bandRow="1">
                <a:tableStyleId>{7DF18680-E054-41AD-8BC1-D1AEF772440D}</a:tableStyleId>
              </a:tblPr>
              <a:tblGrid>
                <a:gridCol w="2042160">
                  <a:extLst>
                    <a:ext uri="{9D8B030D-6E8A-4147-A177-3AD203B41FA5}">
                      <a16:colId xmlns:a16="http://schemas.microsoft.com/office/drawing/2014/main" val="4275115266"/>
                    </a:ext>
                  </a:extLst>
                </a:gridCol>
                <a:gridCol w="6217920">
                  <a:extLst>
                    <a:ext uri="{9D8B030D-6E8A-4147-A177-3AD203B41FA5}">
                      <a16:colId xmlns:a16="http://schemas.microsoft.com/office/drawing/2014/main" val="2821677039"/>
                    </a:ext>
                  </a:extLst>
                </a:gridCol>
              </a:tblGrid>
              <a:tr h="370840">
                <a:tc>
                  <a:txBody>
                    <a:bodyPr/>
                    <a:lstStyle/>
                    <a:p>
                      <a:pPr algn="ctr"/>
                      <a:r>
                        <a:rPr lang="en-US" dirty="0"/>
                        <a:t>Model name</a:t>
                      </a:r>
                    </a:p>
                  </a:txBody>
                  <a:tcPr/>
                </a:tc>
                <a:tc>
                  <a:txBody>
                    <a:bodyPr/>
                    <a:lstStyle/>
                    <a:p>
                      <a:pPr algn="ctr"/>
                      <a:r>
                        <a:rPr lang="en-US" dirty="0"/>
                        <a:t>Best Parameters Part 1 (Month 12)</a:t>
                      </a:r>
                    </a:p>
                  </a:txBody>
                  <a:tcPr/>
                </a:tc>
                <a:extLst>
                  <a:ext uri="{0D108BD9-81ED-4DB2-BD59-A6C34878D82A}">
                    <a16:rowId xmlns:a16="http://schemas.microsoft.com/office/drawing/2014/main" val="3945860653"/>
                  </a:ext>
                </a:extLst>
              </a:tr>
              <a:tr h="392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Gradient</a:t>
                      </a:r>
                    </a:p>
                  </a:txBody>
                  <a:tcPr/>
                </a:tc>
                <a:tc>
                  <a:txBody>
                    <a:bodyPr/>
                    <a:lstStyle/>
                    <a:p>
                      <a:pPr algn="ct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min_samples_leaf</a:t>
                      </a:r>
                      <a:r>
                        <a:rPr lang="en-US" sz="1400" b="0" i="0" u="none" strike="noStrike" cap="none" dirty="0">
                          <a:solidFill>
                            <a:schemeClr val="dk1"/>
                          </a:solidFill>
                          <a:effectLst/>
                          <a:latin typeface="+mn-lt"/>
                          <a:ea typeface="+mn-ea"/>
                          <a:cs typeface="+mn-cs"/>
                          <a:sym typeface="Arial"/>
                        </a:rPr>
                        <a:t>': 4, '</a:t>
                      </a:r>
                      <a:r>
                        <a:rPr lang="en-US" sz="1400" b="0" i="0" u="none" strike="noStrike" cap="none" dirty="0" err="1">
                          <a:solidFill>
                            <a:schemeClr val="dk1"/>
                          </a:solidFill>
                          <a:effectLst/>
                          <a:latin typeface="+mn-lt"/>
                          <a:ea typeface="+mn-ea"/>
                          <a:cs typeface="+mn-cs"/>
                          <a:sym typeface="Arial"/>
                        </a:rPr>
                        <a:t>max_depth</a:t>
                      </a:r>
                      <a:r>
                        <a:rPr lang="en-US" sz="1400" b="0" i="0" u="none" strike="noStrike" cap="none" dirty="0">
                          <a:solidFill>
                            <a:schemeClr val="dk1"/>
                          </a:solidFill>
                          <a:effectLst/>
                          <a:latin typeface="+mn-lt"/>
                          <a:ea typeface="+mn-ea"/>
                          <a:cs typeface="+mn-cs"/>
                          <a:sym typeface="Arial"/>
                        </a:rPr>
                        <a:t>': 3}</a:t>
                      </a:r>
                      <a:endParaRPr lang="en-US" dirty="0"/>
                    </a:p>
                  </a:txBody>
                  <a:tcPr/>
                </a:tc>
                <a:extLst>
                  <a:ext uri="{0D108BD9-81ED-4DB2-BD59-A6C34878D82A}">
                    <a16:rowId xmlns:a16="http://schemas.microsoft.com/office/drawing/2014/main" val="222274996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Bagging</a:t>
                      </a:r>
                    </a:p>
                  </a:txBody>
                  <a:tcPr/>
                </a:tc>
                <a:tc>
                  <a:txBody>
                    <a:bodyPr/>
                    <a:lstStyle/>
                    <a:p>
                      <a:pPr algn="ctr"/>
                      <a:r>
                        <a:rPr lang="en-US" dirty="0"/>
                        <a:t> {'</a:t>
                      </a:r>
                      <a:r>
                        <a:rPr lang="en-US" dirty="0" err="1"/>
                        <a:t>n_estimators</a:t>
                      </a:r>
                      <a:r>
                        <a:rPr lang="en-US" dirty="0"/>
                        <a:t>': 100, '</a:t>
                      </a:r>
                      <a:r>
                        <a:rPr lang="en-US" dirty="0" err="1"/>
                        <a:t>max_samples</a:t>
                      </a:r>
                      <a:r>
                        <a:rPr lang="en-US" dirty="0"/>
                        <a:t>': 0.5}</a:t>
                      </a:r>
                    </a:p>
                  </a:txBody>
                  <a:tcPr/>
                </a:tc>
                <a:extLst>
                  <a:ext uri="{0D108BD9-81ED-4DB2-BD59-A6C34878D82A}">
                    <a16:rowId xmlns:a16="http://schemas.microsoft.com/office/drawing/2014/main" val="250372424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LGBM</a:t>
                      </a:r>
                    </a:p>
                  </a:txBody>
                  <a:tcPr/>
                </a:tc>
                <a:tc>
                  <a:txBody>
                    <a:bodyPr/>
                    <a:lstStyle/>
                    <a:p>
                      <a:pPr algn="ctr"/>
                      <a:r>
                        <a:rPr lang="en-US" dirty="0"/>
                        <a:t> {'</a:t>
                      </a:r>
                      <a:r>
                        <a:rPr lang="en-US" dirty="0" err="1"/>
                        <a:t>max_depth</a:t>
                      </a:r>
                      <a:r>
                        <a:rPr lang="en-US" dirty="0"/>
                        <a:t>’: 3, '</a:t>
                      </a:r>
                      <a:r>
                        <a:rPr lang="en-US" dirty="0" err="1"/>
                        <a:t>learning_rate</a:t>
                      </a:r>
                      <a:r>
                        <a:rPr lang="en-US" dirty="0"/>
                        <a:t>': 0.01}</a:t>
                      </a:r>
                    </a:p>
                  </a:txBody>
                  <a:tcPr/>
                </a:tc>
                <a:extLst>
                  <a:ext uri="{0D108BD9-81ED-4DB2-BD59-A6C34878D82A}">
                    <a16:rowId xmlns:a16="http://schemas.microsoft.com/office/drawing/2014/main" val="187272086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XGB</a:t>
                      </a:r>
                    </a:p>
                  </a:txBody>
                  <a:tcPr/>
                </a:tc>
                <a:tc>
                  <a:txBody>
                    <a:bodyPr/>
                    <a:lstStyle/>
                    <a:p>
                      <a:pPr algn="ctr"/>
                      <a:r>
                        <a:rPr lang="en-US" dirty="0"/>
                        <a:t> {'</a:t>
                      </a:r>
                      <a:r>
                        <a:rPr lang="en-US" dirty="0" err="1"/>
                        <a:t>n_estimators</a:t>
                      </a:r>
                      <a:r>
                        <a:rPr lang="en-US" dirty="0"/>
                        <a:t>': 100, '</a:t>
                      </a:r>
                      <a:r>
                        <a:rPr lang="en-US" dirty="0" err="1"/>
                        <a:t>max_depth</a:t>
                      </a:r>
                      <a:r>
                        <a:rPr lang="en-US" dirty="0"/>
                        <a:t>’: 4}</a:t>
                      </a:r>
                    </a:p>
                  </a:txBody>
                  <a:tcPr/>
                </a:tc>
                <a:extLst>
                  <a:ext uri="{0D108BD9-81ED-4DB2-BD59-A6C34878D82A}">
                    <a16:rowId xmlns:a16="http://schemas.microsoft.com/office/drawing/2014/main" val="3832580625"/>
                  </a:ext>
                </a:extLst>
              </a:tr>
            </a:tbl>
          </a:graphicData>
        </a:graphic>
      </p:graphicFrame>
      <p:graphicFrame>
        <p:nvGraphicFramePr>
          <p:cNvPr id="5" name="Table 4">
            <a:extLst>
              <a:ext uri="{FF2B5EF4-FFF2-40B4-BE49-F238E27FC236}">
                <a16:creationId xmlns:a16="http://schemas.microsoft.com/office/drawing/2014/main" id="{D49281E0-7948-F0A1-AAD7-C97EAAD74D35}"/>
              </a:ext>
            </a:extLst>
          </p:cNvPr>
          <p:cNvGraphicFramePr>
            <a:graphicFrameLocks noGrp="1"/>
          </p:cNvGraphicFramePr>
          <p:nvPr>
            <p:extLst>
              <p:ext uri="{D42A27DB-BD31-4B8C-83A1-F6EECF244321}">
                <p14:modId xmlns:p14="http://schemas.microsoft.com/office/powerpoint/2010/main" val="2399001628"/>
              </p:ext>
            </p:extLst>
          </p:nvPr>
        </p:nvGraphicFramePr>
        <p:xfrm>
          <a:off x="441960" y="3061980"/>
          <a:ext cx="8260080" cy="1875790"/>
        </p:xfrm>
        <a:graphic>
          <a:graphicData uri="http://schemas.openxmlformats.org/drawingml/2006/table">
            <a:tbl>
              <a:tblPr firstRow="1" bandRow="1">
                <a:tableStyleId>{7DF18680-E054-41AD-8BC1-D1AEF772440D}</a:tableStyleId>
              </a:tblPr>
              <a:tblGrid>
                <a:gridCol w="2042160">
                  <a:extLst>
                    <a:ext uri="{9D8B030D-6E8A-4147-A177-3AD203B41FA5}">
                      <a16:colId xmlns:a16="http://schemas.microsoft.com/office/drawing/2014/main" val="4275115266"/>
                    </a:ext>
                  </a:extLst>
                </a:gridCol>
                <a:gridCol w="6217920">
                  <a:extLst>
                    <a:ext uri="{9D8B030D-6E8A-4147-A177-3AD203B41FA5}">
                      <a16:colId xmlns:a16="http://schemas.microsoft.com/office/drawing/2014/main" val="2821677039"/>
                    </a:ext>
                  </a:extLst>
                </a:gridCol>
              </a:tblGrid>
              <a:tr h="370840">
                <a:tc>
                  <a:txBody>
                    <a:bodyPr/>
                    <a:lstStyle/>
                    <a:p>
                      <a:pPr algn="ctr"/>
                      <a:r>
                        <a:rPr lang="en-US" dirty="0"/>
                        <a:t>Model name</a:t>
                      </a:r>
                    </a:p>
                  </a:txBody>
                  <a:tcPr/>
                </a:tc>
                <a:tc>
                  <a:txBody>
                    <a:bodyPr/>
                    <a:lstStyle/>
                    <a:p>
                      <a:pPr algn="ctr"/>
                      <a:r>
                        <a:rPr lang="en-US" dirty="0"/>
                        <a:t>Best Parameters Part 1 (Month 24)</a:t>
                      </a:r>
                    </a:p>
                  </a:txBody>
                  <a:tcPr/>
                </a:tc>
                <a:extLst>
                  <a:ext uri="{0D108BD9-81ED-4DB2-BD59-A6C34878D82A}">
                    <a16:rowId xmlns:a16="http://schemas.microsoft.com/office/drawing/2014/main" val="3945860653"/>
                  </a:ext>
                </a:extLst>
              </a:tr>
              <a:tr h="392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Gradient</a:t>
                      </a:r>
                    </a:p>
                  </a:txBody>
                  <a:tcPr/>
                </a:tc>
                <a:tc>
                  <a:txBody>
                    <a:bodyPr/>
                    <a:lstStyle/>
                    <a:p>
                      <a:pPr algn="ct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min_samples_leaf</a:t>
                      </a:r>
                      <a:r>
                        <a:rPr lang="en-US" sz="1400" b="0" i="0" u="none" strike="noStrike" cap="none" dirty="0">
                          <a:solidFill>
                            <a:schemeClr val="dk1"/>
                          </a:solidFill>
                          <a:effectLst/>
                          <a:latin typeface="+mn-lt"/>
                          <a:ea typeface="+mn-ea"/>
                          <a:cs typeface="+mn-cs"/>
                          <a:sym typeface="Arial"/>
                        </a:rPr>
                        <a:t>': 12, '</a:t>
                      </a:r>
                      <a:r>
                        <a:rPr lang="en-US" sz="1400" b="0" i="0" u="none" strike="noStrike" cap="none" dirty="0" err="1">
                          <a:solidFill>
                            <a:schemeClr val="dk1"/>
                          </a:solidFill>
                          <a:effectLst/>
                          <a:latin typeface="+mn-lt"/>
                          <a:ea typeface="+mn-ea"/>
                          <a:cs typeface="+mn-cs"/>
                          <a:sym typeface="Arial"/>
                        </a:rPr>
                        <a:t>max_depth</a:t>
                      </a:r>
                      <a:r>
                        <a:rPr lang="en-US" sz="1400" b="0" i="0" u="none" strike="noStrike" cap="none" dirty="0">
                          <a:solidFill>
                            <a:schemeClr val="dk1"/>
                          </a:solidFill>
                          <a:effectLst/>
                          <a:latin typeface="+mn-lt"/>
                          <a:ea typeface="+mn-ea"/>
                          <a:cs typeface="+mn-cs"/>
                          <a:sym typeface="Arial"/>
                        </a:rPr>
                        <a:t>': 3}</a:t>
                      </a:r>
                      <a:endParaRPr lang="en-US" dirty="0"/>
                    </a:p>
                  </a:txBody>
                  <a:tcPr/>
                </a:tc>
                <a:extLst>
                  <a:ext uri="{0D108BD9-81ED-4DB2-BD59-A6C34878D82A}">
                    <a16:rowId xmlns:a16="http://schemas.microsoft.com/office/drawing/2014/main" val="2222749960"/>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Bagging</a:t>
                      </a:r>
                    </a:p>
                  </a:txBody>
                  <a:tcPr/>
                </a:tc>
                <a:tc>
                  <a:txBody>
                    <a:bodyPr/>
                    <a:lstStyle/>
                    <a:p>
                      <a:pPr algn="ctr"/>
                      <a:r>
                        <a:rPr lang="en-US" dirty="0"/>
                        <a:t> </a:t>
                      </a:r>
                      <a:r>
                        <a:rPr lang="en-US" sz="1400" b="0" i="0" u="none" strike="noStrike" cap="none" dirty="0">
                          <a:solidFill>
                            <a:schemeClr val="dk1"/>
                          </a:solidFill>
                          <a:effectLst/>
                          <a:latin typeface="+mn-lt"/>
                          <a:ea typeface="+mn-ea"/>
                          <a:cs typeface="+mn-cs"/>
                          <a:sym typeface="Arial"/>
                        </a:rPr>
                        <a:t>{'</a:t>
                      </a:r>
                      <a:r>
                        <a:rPr lang="en-US" sz="1400" b="0" i="0" u="none" strike="noStrike" cap="none" dirty="0" err="1">
                          <a:solidFill>
                            <a:schemeClr val="dk1"/>
                          </a:solidFill>
                          <a:effectLst/>
                          <a:latin typeface="+mn-lt"/>
                          <a:ea typeface="+mn-ea"/>
                          <a:cs typeface="+mn-cs"/>
                          <a:sym typeface="Arial"/>
                        </a:rPr>
                        <a:t>n_estimators</a:t>
                      </a:r>
                      <a:r>
                        <a:rPr lang="en-US" sz="1400" b="0" i="0" u="none" strike="noStrike" cap="none" dirty="0">
                          <a:solidFill>
                            <a:schemeClr val="dk1"/>
                          </a:solidFill>
                          <a:effectLst/>
                          <a:latin typeface="+mn-lt"/>
                          <a:ea typeface="+mn-ea"/>
                          <a:cs typeface="+mn-cs"/>
                          <a:sym typeface="Arial"/>
                        </a:rPr>
                        <a:t>': 100, '</a:t>
                      </a:r>
                      <a:r>
                        <a:rPr lang="en-US" sz="1400" b="0" i="0" u="none" strike="noStrike" cap="none" dirty="0" err="1">
                          <a:solidFill>
                            <a:schemeClr val="dk1"/>
                          </a:solidFill>
                          <a:effectLst/>
                          <a:latin typeface="+mn-lt"/>
                          <a:ea typeface="+mn-ea"/>
                          <a:cs typeface="+mn-cs"/>
                          <a:sym typeface="Arial"/>
                        </a:rPr>
                        <a:t>max_samples</a:t>
                      </a:r>
                      <a:r>
                        <a:rPr lang="en-US" sz="1400" b="0" i="0" u="none" strike="noStrike" cap="none" dirty="0">
                          <a:solidFill>
                            <a:schemeClr val="dk1"/>
                          </a:solidFill>
                          <a:effectLst/>
                          <a:latin typeface="+mn-lt"/>
                          <a:ea typeface="+mn-ea"/>
                          <a:cs typeface="+mn-cs"/>
                          <a:sym typeface="Arial"/>
                        </a:rPr>
                        <a:t>': 0.5}</a:t>
                      </a:r>
                      <a:endParaRPr lang="en-US" dirty="0"/>
                    </a:p>
                  </a:txBody>
                  <a:tcPr/>
                </a:tc>
                <a:extLst>
                  <a:ext uri="{0D108BD9-81ED-4DB2-BD59-A6C34878D82A}">
                    <a16:rowId xmlns:a16="http://schemas.microsoft.com/office/drawing/2014/main" val="250372424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LGBM</a:t>
                      </a:r>
                    </a:p>
                  </a:txBody>
                  <a:tcPr/>
                </a:tc>
                <a:tc>
                  <a:txBody>
                    <a:bodyPr/>
                    <a:lstStyle/>
                    <a:p>
                      <a:pPr algn="ctr"/>
                      <a:r>
                        <a:rPr lang="en-US" dirty="0"/>
                        <a:t> {'</a:t>
                      </a:r>
                      <a:r>
                        <a:rPr lang="en-US" dirty="0" err="1"/>
                        <a:t>max_depth</a:t>
                      </a:r>
                      <a:r>
                        <a:rPr lang="en-US" dirty="0"/>
                        <a:t>': 3, '</a:t>
                      </a:r>
                      <a:r>
                        <a:rPr lang="en-US" dirty="0" err="1"/>
                        <a:t>learning_rate</a:t>
                      </a:r>
                      <a:r>
                        <a:rPr lang="en-US" dirty="0"/>
                        <a:t>': 0.1}</a:t>
                      </a:r>
                    </a:p>
                  </a:txBody>
                  <a:tcPr/>
                </a:tc>
                <a:extLst>
                  <a:ext uri="{0D108BD9-81ED-4DB2-BD59-A6C34878D82A}">
                    <a16:rowId xmlns:a16="http://schemas.microsoft.com/office/drawing/2014/main" val="1872720863"/>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XGB</a:t>
                      </a:r>
                    </a:p>
                  </a:txBody>
                  <a:tcPr/>
                </a:tc>
                <a:tc>
                  <a:txBody>
                    <a:bodyPr/>
                    <a:lstStyle/>
                    <a:p>
                      <a:pPr algn="ctr"/>
                      <a:r>
                        <a:rPr lang="en-US" dirty="0"/>
                        <a:t>{'</a:t>
                      </a:r>
                      <a:r>
                        <a:rPr lang="en-US" dirty="0" err="1"/>
                        <a:t>n_estimators</a:t>
                      </a:r>
                      <a:r>
                        <a:rPr lang="en-US" dirty="0"/>
                        <a:t>': 100, '</a:t>
                      </a:r>
                      <a:r>
                        <a:rPr lang="en-US" dirty="0" err="1"/>
                        <a:t>max_depth</a:t>
                      </a:r>
                      <a:r>
                        <a:rPr lang="en-US" dirty="0"/>
                        <a:t>’: 4}</a:t>
                      </a:r>
                    </a:p>
                  </a:txBody>
                  <a:tcPr/>
                </a:tc>
                <a:extLst>
                  <a:ext uri="{0D108BD9-81ED-4DB2-BD59-A6C34878D82A}">
                    <a16:rowId xmlns:a16="http://schemas.microsoft.com/office/drawing/2014/main" val="3832580625"/>
                  </a:ext>
                </a:extLst>
              </a:tr>
            </a:tbl>
          </a:graphicData>
        </a:graphic>
      </p:graphicFrame>
    </p:spTree>
    <p:extLst>
      <p:ext uri="{BB962C8B-B14F-4D97-AF65-F5344CB8AC3E}">
        <p14:creationId xmlns:p14="http://schemas.microsoft.com/office/powerpoint/2010/main" val="334130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grpSp>
        <p:nvGrpSpPr>
          <p:cNvPr id="317" name="Google Shape;317;p15"/>
          <p:cNvGrpSpPr/>
          <p:nvPr/>
        </p:nvGrpSpPr>
        <p:grpSpPr>
          <a:xfrm>
            <a:off x="457175" y="1025829"/>
            <a:ext cx="8238506" cy="3710630"/>
            <a:chOff x="713150" y="1387900"/>
            <a:chExt cx="6337800" cy="2854550"/>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508875"/>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4245825" y="3517575"/>
              <a:ext cx="2681600" cy="724875"/>
            </a:xfrm>
            <a:custGeom>
              <a:avLst/>
              <a:gdLst/>
              <a:ahLst/>
              <a:cxnLst/>
              <a:rect l="l" t="t" r="r" b="b"/>
              <a:pathLst>
                <a:path w="107264" h="28995" extrusionOk="0">
                  <a:moveTo>
                    <a:pt x="52393" y="0"/>
                  </a:moveTo>
                  <a:cubicBezTo>
                    <a:pt x="28748" y="0"/>
                    <a:pt x="5005" y="642"/>
                    <a:pt x="3326" y="2304"/>
                  </a:cubicBezTo>
                  <a:cubicBezTo>
                    <a:pt x="1" y="5630"/>
                    <a:pt x="5163" y="27354"/>
                    <a:pt x="6936" y="27924"/>
                  </a:cubicBezTo>
                  <a:cubicBezTo>
                    <a:pt x="9508" y="28708"/>
                    <a:pt x="23747" y="28995"/>
                    <a:pt x="40589" y="28995"/>
                  </a:cubicBezTo>
                  <a:cubicBezTo>
                    <a:pt x="67309" y="28995"/>
                    <a:pt x="100579" y="28273"/>
                    <a:pt x="104192" y="27671"/>
                  </a:cubicBezTo>
                  <a:cubicBezTo>
                    <a:pt x="107264" y="27133"/>
                    <a:pt x="103432" y="3318"/>
                    <a:pt x="100867" y="1544"/>
                  </a:cubicBezTo>
                  <a:cubicBezTo>
                    <a:pt x="99584" y="642"/>
                    <a:pt x="76038" y="0"/>
                    <a:pt x="5239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6437325" y="3538750"/>
              <a:ext cx="490100" cy="688825"/>
            </a:xfrm>
            <a:custGeom>
              <a:avLst/>
              <a:gdLst/>
              <a:ahLst/>
              <a:cxnLst/>
              <a:rect l="l" t="t" r="r" b="b"/>
              <a:pathLst>
                <a:path w="19604" h="27553" extrusionOk="0">
                  <a:moveTo>
                    <a:pt x="8393" y="1"/>
                  </a:moveTo>
                  <a:cubicBezTo>
                    <a:pt x="6683" y="6113"/>
                    <a:pt x="4371" y="22137"/>
                    <a:pt x="1" y="27553"/>
                  </a:cubicBezTo>
                  <a:cubicBezTo>
                    <a:pt x="8551" y="27299"/>
                    <a:pt x="14917" y="27014"/>
                    <a:pt x="16532" y="26729"/>
                  </a:cubicBezTo>
                  <a:cubicBezTo>
                    <a:pt x="19604" y="26222"/>
                    <a:pt x="15772" y="2471"/>
                    <a:pt x="13207" y="697"/>
                  </a:cubicBezTo>
                  <a:cubicBezTo>
                    <a:pt x="12858" y="444"/>
                    <a:pt x="11117"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28325"/>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3950525" y="1768050"/>
              <a:ext cx="225650" cy="193625"/>
            </a:xfrm>
            <a:custGeom>
              <a:avLst/>
              <a:gdLst/>
              <a:ahLst/>
              <a:cxnLst/>
              <a:rect l="l" t="t" r="r" b="b"/>
              <a:pathLst>
                <a:path w="9026" h="7745" extrusionOk="0">
                  <a:moveTo>
                    <a:pt x="4845" y="0"/>
                  </a:moveTo>
                  <a:cubicBezTo>
                    <a:pt x="4606" y="0"/>
                    <a:pt x="4363" y="16"/>
                    <a:pt x="4117" y="49"/>
                  </a:cubicBezTo>
                  <a:cubicBezTo>
                    <a:pt x="1774" y="365"/>
                    <a:pt x="0" y="2075"/>
                    <a:pt x="222" y="3912"/>
                  </a:cubicBezTo>
                  <a:cubicBezTo>
                    <a:pt x="317" y="4704"/>
                    <a:pt x="760" y="5401"/>
                    <a:pt x="1457" y="5907"/>
                  </a:cubicBezTo>
                  <a:lnTo>
                    <a:pt x="1014" y="7744"/>
                  </a:lnTo>
                  <a:lnTo>
                    <a:pt x="2819" y="6541"/>
                  </a:lnTo>
                  <a:cubicBezTo>
                    <a:pt x="3225" y="6663"/>
                    <a:pt x="3657" y="6719"/>
                    <a:pt x="4115" y="6719"/>
                  </a:cubicBezTo>
                  <a:cubicBezTo>
                    <a:pt x="4372" y="6719"/>
                    <a:pt x="4636" y="6702"/>
                    <a:pt x="4909" y="6667"/>
                  </a:cubicBezTo>
                  <a:cubicBezTo>
                    <a:pt x="7284" y="6382"/>
                    <a:pt x="9026" y="4641"/>
                    <a:pt x="8804" y="2804"/>
                  </a:cubicBezTo>
                  <a:cubicBezTo>
                    <a:pt x="8634" y="1186"/>
                    <a:pt x="6911" y="0"/>
                    <a:pt x="4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5"/>
            <p:cNvSpPr/>
            <p:nvPr/>
          </p:nvSpPr>
          <p:spPr>
            <a:xfrm>
              <a:off x="4083525" y="1732100"/>
              <a:ext cx="226475" cy="200275"/>
            </a:xfrm>
            <a:custGeom>
              <a:avLst/>
              <a:gdLst/>
              <a:ahLst/>
              <a:cxnLst/>
              <a:rect l="l" t="t" r="r" b="b"/>
              <a:pathLst>
                <a:path w="9059" h="8011" extrusionOk="0">
                  <a:moveTo>
                    <a:pt x="4151" y="0"/>
                  </a:moveTo>
                  <a:cubicBezTo>
                    <a:pt x="2152" y="0"/>
                    <a:pt x="477" y="1103"/>
                    <a:pt x="254" y="2722"/>
                  </a:cubicBezTo>
                  <a:cubicBezTo>
                    <a:pt x="1" y="4558"/>
                    <a:pt x="1711" y="6300"/>
                    <a:pt x="4054" y="6680"/>
                  </a:cubicBezTo>
                  <a:cubicBezTo>
                    <a:pt x="4339" y="6716"/>
                    <a:pt x="4615" y="6734"/>
                    <a:pt x="4884" y="6734"/>
                  </a:cubicBezTo>
                  <a:cubicBezTo>
                    <a:pt x="5332" y="6734"/>
                    <a:pt x="5760" y="6684"/>
                    <a:pt x="6176" y="6585"/>
                  </a:cubicBezTo>
                  <a:lnTo>
                    <a:pt x="8108" y="8010"/>
                  </a:lnTo>
                  <a:lnTo>
                    <a:pt x="7538" y="5952"/>
                  </a:lnTo>
                  <a:cubicBezTo>
                    <a:pt x="8235" y="5477"/>
                    <a:pt x="8678" y="4812"/>
                    <a:pt x="8805" y="4020"/>
                  </a:cubicBezTo>
                  <a:cubicBezTo>
                    <a:pt x="9058" y="2183"/>
                    <a:pt x="7348" y="410"/>
                    <a:pt x="4973" y="62"/>
                  </a:cubicBezTo>
                  <a:cubicBezTo>
                    <a:pt x="4695" y="20"/>
                    <a:pt x="4420" y="0"/>
                    <a:pt x="4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3953675" y="3636925"/>
              <a:ext cx="485375" cy="486150"/>
            </a:xfrm>
            <a:custGeom>
              <a:avLst/>
              <a:gdLst/>
              <a:ahLst/>
              <a:cxnLst/>
              <a:rect l="l" t="t" r="r" b="b"/>
              <a:pathLst>
                <a:path w="19415" h="19446" extrusionOk="0">
                  <a:moveTo>
                    <a:pt x="9723" y="1"/>
                  </a:moveTo>
                  <a:cubicBezTo>
                    <a:pt x="4340" y="1"/>
                    <a:pt x="1" y="4371"/>
                    <a:pt x="1" y="9723"/>
                  </a:cubicBezTo>
                  <a:cubicBezTo>
                    <a:pt x="1" y="15075"/>
                    <a:pt x="4340" y="19445"/>
                    <a:pt x="9723" y="19445"/>
                  </a:cubicBezTo>
                  <a:cubicBezTo>
                    <a:pt x="15075" y="19445"/>
                    <a:pt x="19414" y="15075"/>
                    <a:pt x="19414" y="9723"/>
                  </a:cubicBezTo>
                  <a:cubicBezTo>
                    <a:pt x="19414"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4063725" y="3741900"/>
              <a:ext cx="232000" cy="296800"/>
            </a:xfrm>
            <a:custGeom>
              <a:avLst/>
              <a:gdLst/>
              <a:ahLst/>
              <a:cxnLst/>
              <a:rect l="l" t="t" r="r" b="b"/>
              <a:pathLst>
                <a:path w="9280" h="11872" extrusionOk="0">
                  <a:moveTo>
                    <a:pt x="5062" y="1"/>
                  </a:moveTo>
                  <a:cubicBezTo>
                    <a:pt x="4809" y="1"/>
                    <a:pt x="4565" y="17"/>
                    <a:pt x="4340" y="45"/>
                  </a:cubicBezTo>
                  <a:cubicBezTo>
                    <a:pt x="2534" y="235"/>
                    <a:pt x="1521" y="1470"/>
                    <a:pt x="1331" y="2547"/>
                  </a:cubicBezTo>
                  <a:cubicBezTo>
                    <a:pt x="1331" y="2547"/>
                    <a:pt x="1331" y="4510"/>
                    <a:pt x="1046" y="4922"/>
                  </a:cubicBezTo>
                  <a:cubicBezTo>
                    <a:pt x="793" y="5334"/>
                    <a:pt x="1" y="6506"/>
                    <a:pt x="349" y="6696"/>
                  </a:cubicBezTo>
                  <a:cubicBezTo>
                    <a:pt x="465" y="6763"/>
                    <a:pt x="630" y="6787"/>
                    <a:pt x="805" y="6787"/>
                  </a:cubicBezTo>
                  <a:cubicBezTo>
                    <a:pt x="1203" y="6787"/>
                    <a:pt x="1648" y="6664"/>
                    <a:pt x="1648" y="6664"/>
                  </a:cubicBezTo>
                  <a:lnTo>
                    <a:pt x="1648" y="6664"/>
                  </a:lnTo>
                  <a:cubicBezTo>
                    <a:pt x="1648" y="6664"/>
                    <a:pt x="1426" y="8437"/>
                    <a:pt x="2313" y="8659"/>
                  </a:cubicBezTo>
                  <a:cubicBezTo>
                    <a:pt x="3231" y="8849"/>
                    <a:pt x="3801" y="8912"/>
                    <a:pt x="3801" y="8912"/>
                  </a:cubicBezTo>
                  <a:lnTo>
                    <a:pt x="3801" y="11509"/>
                  </a:lnTo>
                  <a:cubicBezTo>
                    <a:pt x="3801" y="11509"/>
                    <a:pt x="4579" y="11871"/>
                    <a:pt x="5584" y="11871"/>
                  </a:cubicBezTo>
                  <a:cubicBezTo>
                    <a:pt x="6124" y="11871"/>
                    <a:pt x="6730" y="11767"/>
                    <a:pt x="7316" y="11446"/>
                  </a:cubicBezTo>
                  <a:lnTo>
                    <a:pt x="7221" y="8659"/>
                  </a:lnTo>
                  <a:cubicBezTo>
                    <a:pt x="7221" y="8659"/>
                    <a:pt x="9280" y="8026"/>
                    <a:pt x="9185" y="4510"/>
                  </a:cubicBezTo>
                  <a:cubicBezTo>
                    <a:pt x="9102" y="825"/>
                    <a:pt x="6837" y="1"/>
                    <a:pt x="50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4109650" y="3765975"/>
              <a:ext cx="146500" cy="84750"/>
            </a:xfrm>
            <a:custGeom>
              <a:avLst/>
              <a:gdLst/>
              <a:ahLst/>
              <a:cxnLst/>
              <a:rect l="l" t="t" r="r" b="b"/>
              <a:pathLst>
                <a:path w="5860" h="3390" extrusionOk="0">
                  <a:moveTo>
                    <a:pt x="2845" y="0"/>
                  </a:moveTo>
                  <a:cubicBezTo>
                    <a:pt x="2561" y="0"/>
                    <a:pt x="731" y="54"/>
                    <a:pt x="381" y="1426"/>
                  </a:cubicBezTo>
                  <a:cubicBezTo>
                    <a:pt x="1" y="2882"/>
                    <a:pt x="1394" y="3389"/>
                    <a:pt x="2883" y="3389"/>
                  </a:cubicBezTo>
                  <a:cubicBezTo>
                    <a:pt x="4529" y="3389"/>
                    <a:pt x="5860" y="3041"/>
                    <a:pt x="5860" y="2186"/>
                  </a:cubicBezTo>
                  <a:cubicBezTo>
                    <a:pt x="5860" y="1046"/>
                    <a:pt x="5575" y="32"/>
                    <a:pt x="2883" y="1"/>
                  </a:cubicBezTo>
                  <a:cubicBezTo>
                    <a:pt x="2883" y="1"/>
                    <a:pt x="2870" y="0"/>
                    <a:pt x="284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1789900" y="3097775"/>
              <a:ext cx="310375" cy="256750"/>
            </a:xfrm>
            <a:custGeom>
              <a:avLst/>
              <a:gdLst/>
              <a:ahLst/>
              <a:cxnLst/>
              <a:rect l="l" t="t" r="r" b="b"/>
              <a:pathLst>
                <a:path w="12415" h="10270" extrusionOk="0">
                  <a:moveTo>
                    <a:pt x="12415" y="0"/>
                  </a:moveTo>
                  <a:lnTo>
                    <a:pt x="3136" y="1393"/>
                  </a:lnTo>
                  <a:cubicBezTo>
                    <a:pt x="2692" y="2375"/>
                    <a:pt x="0" y="8107"/>
                    <a:pt x="190" y="8456"/>
                  </a:cubicBezTo>
                  <a:cubicBezTo>
                    <a:pt x="338" y="8702"/>
                    <a:pt x="4507" y="10270"/>
                    <a:pt x="7412" y="10270"/>
                  </a:cubicBezTo>
                  <a:cubicBezTo>
                    <a:pt x="8242" y="10270"/>
                    <a:pt x="8969" y="10141"/>
                    <a:pt x="9469" y="9817"/>
                  </a:cubicBezTo>
                  <a:cubicBezTo>
                    <a:pt x="11718" y="8361"/>
                    <a:pt x="12415" y="0"/>
                    <a:pt x="12415" y="0"/>
                  </a:cubicBezTo>
                  <a:close/>
                </a:path>
              </a:pathLst>
            </a:custGeom>
            <a:solidFill>
              <a:srgbClr val="FFA6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FDC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713150" y="3352700"/>
              <a:ext cx="1143275" cy="861425"/>
            </a:xfrm>
            <a:custGeom>
              <a:avLst/>
              <a:gdLst/>
              <a:ahLst/>
              <a:cxnLst/>
              <a:rect l="l" t="t" r="r" b="b"/>
              <a:pathLst>
                <a:path w="45731" h="34457" extrusionOk="0">
                  <a:moveTo>
                    <a:pt x="34836" y="0"/>
                  </a:moveTo>
                  <a:lnTo>
                    <a:pt x="15962" y="7823"/>
                  </a:lnTo>
                  <a:lnTo>
                    <a:pt x="0" y="15613"/>
                  </a:lnTo>
                  <a:cubicBezTo>
                    <a:pt x="3864" y="29072"/>
                    <a:pt x="14188" y="34456"/>
                    <a:pt x="14188" y="34456"/>
                  </a:cubicBezTo>
                  <a:cubicBezTo>
                    <a:pt x="27299" y="27362"/>
                    <a:pt x="45731" y="21884"/>
                    <a:pt x="45731" y="21884"/>
                  </a:cubicBezTo>
                  <a:lnTo>
                    <a:pt x="3483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228575" y="3322600"/>
              <a:ext cx="478225" cy="669050"/>
            </a:xfrm>
            <a:custGeom>
              <a:avLst/>
              <a:gdLst/>
              <a:ahLst/>
              <a:cxnLst/>
              <a:rect l="l" t="t" r="r" b="b"/>
              <a:pathLst>
                <a:path w="19129" h="26762" extrusionOk="0">
                  <a:moveTo>
                    <a:pt x="10767" y="1"/>
                  </a:moveTo>
                  <a:lnTo>
                    <a:pt x="0" y="6525"/>
                  </a:lnTo>
                  <a:cubicBezTo>
                    <a:pt x="0" y="6525"/>
                    <a:pt x="10197" y="20047"/>
                    <a:pt x="6460" y="26761"/>
                  </a:cubicBezTo>
                  <a:cubicBezTo>
                    <a:pt x="8044" y="26191"/>
                    <a:pt x="12636" y="18907"/>
                    <a:pt x="13903" y="18496"/>
                  </a:cubicBezTo>
                  <a:cubicBezTo>
                    <a:pt x="17418" y="17292"/>
                    <a:pt x="19128" y="16817"/>
                    <a:pt x="19128" y="16817"/>
                  </a:cubicBezTo>
                  <a:lnTo>
                    <a:pt x="10767"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1713100" y="1387900"/>
              <a:ext cx="608075" cy="934900"/>
            </a:xfrm>
            <a:custGeom>
              <a:avLst/>
              <a:gdLst/>
              <a:ahLst/>
              <a:cxnLst/>
              <a:rect l="l" t="t" r="r" b="b"/>
              <a:pathLst>
                <a:path w="24323" h="37396" extrusionOk="0">
                  <a:moveTo>
                    <a:pt x="11602" y="0"/>
                  </a:moveTo>
                  <a:cubicBezTo>
                    <a:pt x="11162" y="0"/>
                    <a:pt x="10728" y="197"/>
                    <a:pt x="10420" y="560"/>
                  </a:cubicBezTo>
                  <a:cubicBezTo>
                    <a:pt x="10008" y="1067"/>
                    <a:pt x="0" y="13608"/>
                    <a:pt x="6556" y="20607"/>
                  </a:cubicBezTo>
                  <a:cubicBezTo>
                    <a:pt x="8773" y="22982"/>
                    <a:pt x="11338" y="23995"/>
                    <a:pt x="13587" y="24945"/>
                  </a:cubicBezTo>
                  <a:cubicBezTo>
                    <a:pt x="17577" y="26560"/>
                    <a:pt x="20744" y="27827"/>
                    <a:pt x="21314" y="35998"/>
                  </a:cubicBezTo>
                  <a:cubicBezTo>
                    <a:pt x="21344" y="36783"/>
                    <a:pt x="22008" y="37396"/>
                    <a:pt x="22784" y="37396"/>
                  </a:cubicBezTo>
                  <a:cubicBezTo>
                    <a:pt x="22821" y="37396"/>
                    <a:pt x="22859" y="37394"/>
                    <a:pt x="22897" y="37391"/>
                  </a:cubicBezTo>
                  <a:cubicBezTo>
                    <a:pt x="22961" y="37391"/>
                    <a:pt x="23024" y="37391"/>
                    <a:pt x="23087" y="37360"/>
                  </a:cubicBezTo>
                  <a:cubicBezTo>
                    <a:pt x="23816" y="37233"/>
                    <a:pt x="24322" y="36568"/>
                    <a:pt x="24291" y="35808"/>
                  </a:cubicBezTo>
                  <a:cubicBezTo>
                    <a:pt x="23594" y="25769"/>
                    <a:pt x="19097" y="23932"/>
                    <a:pt x="14727" y="22158"/>
                  </a:cubicBezTo>
                  <a:cubicBezTo>
                    <a:pt x="12573" y="21272"/>
                    <a:pt x="10515" y="20448"/>
                    <a:pt x="8741" y="18548"/>
                  </a:cubicBezTo>
                  <a:cubicBezTo>
                    <a:pt x="4751" y="14336"/>
                    <a:pt x="10293" y="5501"/>
                    <a:pt x="12763" y="2429"/>
                  </a:cubicBezTo>
                  <a:cubicBezTo>
                    <a:pt x="13270" y="1795"/>
                    <a:pt x="13175" y="845"/>
                    <a:pt x="12541" y="339"/>
                  </a:cubicBezTo>
                  <a:cubicBezTo>
                    <a:pt x="12258" y="109"/>
                    <a:pt x="11928" y="0"/>
                    <a:pt x="11602"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1617300" y="2344750"/>
              <a:ext cx="330975" cy="184575"/>
            </a:xfrm>
            <a:custGeom>
              <a:avLst/>
              <a:gdLst/>
              <a:ahLst/>
              <a:cxnLst/>
              <a:rect l="l" t="t" r="r" b="b"/>
              <a:pathLst>
                <a:path w="13239" h="7383" extrusionOk="0">
                  <a:moveTo>
                    <a:pt x="9101" y="0"/>
                  </a:moveTo>
                  <a:cubicBezTo>
                    <a:pt x="6855" y="0"/>
                    <a:pt x="2510" y="1713"/>
                    <a:pt x="1362" y="2727"/>
                  </a:cubicBezTo>
                  <a:cubicBezTo>
                    <a:pt x="1" y="3899"/>
                    <a:pt x="317" y="7383"/>
                    <a:pt x="317" y="7383"/>
                  </a:cubicBezTo>
                  <a:lnTo>
                    <a:pt x="13238" y="3361"/>
                  </a:lnTo>
                  <a:cubicBezTo>
                    <a:pt x="13238" y="3361"/>
                    <a:pt x="11623" y="1017"/>
                    <a:pt x="10103" y="194"/>
                  </a:cubicBezTo>
                  <a:cubicBezTo>
                    <a:pt x="9864" y="60"/>
                    <a:pt x="9519" y="0"/>
                    <a:pt x="91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1813650" y="2344625"/>
              <a:ext cx="134625" cy="105525"/>
            </a:xfrm>
            <a:custGeom>
              <a:avLst/>
              <a:gdLst/>
              <a:ahLst/>
              <a:cxnLst/>
              <a:rect l="l" t="t" r="r" b="b"/>
              <a:pathLst>
                <a:path w="5385" h="4221" extrusionOk="0">
                  <a:moveTo>
                    <a:pt x="1243" y="0"/>
                  </a:moveTo>
                  <a:cubicBezTo>
                    <a:pt x="878" y="0"/>
                    <a:pt x="456" y="47"/>
                    <a:pt x="0" y="136"/>
                  </a:cubicBezTo>
                  <a:cubicBezTo>
                    <a:pt x="1204" y="1339"/>
                    <a:pt x="2059" y="2891"/>
                    <a:pt x="2661" y="4221"/>
                  </a:cubicBezTo>
                  <a:lnTo>
                    <a:pt x="5384" y="3366"/>
                  </a:lnTo>
                  <a:cubicBezTo>
                    <a:pt x="5384" y="3366"/>
                    <a:pt x="3769" y="1022"/>
                    <a:pt x="2249" y="199"/>
                  </a:cubicBezTo>
                  <a:cubicBezTo>
                    <a:pt x="2011" y="63"/>
                    <a:pt x="1665" y="0"/>
                    <a:pt x="124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1595125" y="2366825"/>
              <a:ext cx="360275" cy="178350"/>
            </a:xfrm>
            <a:custGeom>
              <a:avLst/>
              <a:gdLst/>
              <a:ahLst/>
              <a:cxnLst/>
              <a:rect l="l" t="t" r="r" b="b"/>
              <a:pathLst>
                <a:path w="14411" h="7134" extrusionOk="0">
                  <a:moveTo>
                    <a:pt x="12428" y="1"/>
                  </a:moveTo>
                  <a:cubicBezTo>
                    <a:pt x="12311" y="1"/>
                    <a:pt x="12190" y="13"/>
                    <a:pt x="12067" y="39"/>
                  </a:cubicBezTo>
                  <a:cubicBezTo>
                    <a:pt x="10578" y="388"/>
                    <a:pt x="2946" y="2985"/>
                    <a:pt x="1078" y="4600"/>
                  </a:cubicBezTo>
                  <a:cubicBezTo>
                    <a:pt x="191" y="5391"/>
                    <a:pt x="1" y="7133"/>
                    <a:pt x="1" y="7133"/>
                  </a:cubicBezTo>
                  <a:lnTo>
                    <a:pt x="14410" y="1148"/>
                  </a:lnTo>
                  <a:cubicBezTo>
                    <a:pt x="14410" y="1148"/>
                    <a:pt x="13576" y="1"/>
                    <a:pt x="1242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2700375" y="2150200"/>
              <a:ext cx="338100" cy="133700"/>
            </a:xfrm>
            <a:custGeom>
              <a:avLst/>
              <a:gdLst/>
              <a:ahLst/>
              <a:cxnLst/>
              <a:rect l="l" t="t" r="r" b="b"/>
              <a:pathLst>
                <a:path w="13524" h="5348" extrusionOk="0">
                  <a:moveTo>
                    <a:pt x="7572" y="1"/>
                  </a:moveTo>
                  <a:cubicBezTo>
                    <a:pt x="5207" y="1"/>
                    <a:pt x="2445" y="368"/>
                    <a:pt x="1743" y="1230"/>
                  </a:cubicBezTo>
                  <a:cubicBezTo>
                    <a:pt x="634" y="2561"/>
                    <a:pt x="1" y="5347"/>
                    <a:pt x="1" y="5347"/>
                  </a:cubicBezTo>
                  <a:lnTo>
                    <a:pt x="13523" y="4271"/>
                  </a:lnTo>
                  <a:cubicBezTo>
                    <a:pt x="13523" y="4271"/>
                    <a:pt x="12478" y="914"/>
                    <a:pt x="10800" y="344"/>
                  </a:cubicBezTo>
                  <a:cubicBezTo>
                    <a:pt x="10173" y="123"/>
                    <a:pt x="8939" y="1"/>
                    <a:pt x="75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2700375" y="2158775"/>
              <a:ext cx="95050" cy="125125"/>
            </a:xfrm>
            <a:custGeom>
              <a:avLst/>
              <a:gdLst/>
              <a:ahLst/>
              <a:cxnLst/>
              <a:rect l="l" t="t" r="r" b="b"/>
              <a:pathLst>
                <a:path w="3802" h="5005" extrusionOk="0">
                  <a:moveTo>
                    <a:pt x="3801" y="1"/>
                  </a:moveTo>
                  <a:lnTo>
                    <a:pt x="3801" y="1"/>
                  </a:lnTo>
                  <a:cubicBezTo>
                    <a:pt x="2819" y="191"/>
                    <a:pt x="2059" y="476"/>
                    <a:pt x="1743" y="887"/>
                  </a:cubicBezTo>
                  <a:cubicBezTo>
                    <a:pt x="634" y="2218"/>
                    <a:pt x="1" y="5004"/>
                    <a:pt x="1" y="5004"/>
                  </a:cubicBezTo>
                  <a:lnTo>
                    <a:pt x="2851" y="4783"/>
                  </a:lnTo>
                  <a:cubicBezTo>
                    <a:pt x="2914" y="3326"/>
                    <a:pt x="3136" y="1552"/>
                    <a:pt x="380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2682175" y="2199625"/>
              <a:ext cx="389550" cy="60525"/>
            </a:xfrm>
            <a:custGeom>
              <a:avLst/>
              <a:gdLst/>
              <a:ahLst/>
              <a:cxnLst/>
              <a:rect l="l" t="t" r="r" b="b"/>
              <a:pathLst>
                <a:path w="15582" h="2421" extrusionOk="0">
                  <a:moveTo>
                    <a:pt x="8200" y="0"/>
                  </a:moveTo>
                  <a:cubicBezTo>
                    <a:pt x="5423" y="0"/>
                    <a:pt x="2568" y="190"/>
                    <a:pt x="1742" y="330"/>
                  </a:cubicBezTo>
                  <a:cubicBezTo>
                    <a:pt x="380" y="552"/>
                    <a:pt x="0" y="2230"/>
                    <a:pt x="0" y="2230"/>
                  </a:cubicBezTo>
                  <a:lnTo>
                    <a:pt x="15582" y="2420"/>
                  </a:lnTo>
                  <a:cubicBezTo>
                    <a:pt x="15582" y="2420"/>
                    <a:pt x="14758" y="869"/>
                    <a:pt x="13650" y="489"/>
                  </a:cubicBezTo>
                  <a:cubicBezTo>
                    <a:pt x="12607" y="122"/>
                    <a:pt x="10428" y="0"/>
                    <a:pt x="820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2203975" y="2226400"/>
              <a:ext cx="212200" cy="240625"/>
            </a:xfrm>
            <a:custGeom>
              <a:avLst/>
              <a:gdLst/>
              <a:ahLst/>
              <a:cxnLst/>
              <a:rect l="l" t="t" r="r" b="b"/>
              <a:pathLst>
                <a:path w="8488" h="9625" extrusionOk="0">
                  <a:moveTo>
                    <a:pt x="5598" y="1"/>
                  </a:moveTo>
                  <a:cubicBezTo>
                    <a:pt x="5548" y="1"/>
                    <a:pt x="5497" y="7"/>
                    <a:pt x="5447" y="19"/>
                  </a:cubicBezTo>
                  <a:lnTo>
                    <a:pt x="665" y="938"/>
                  </a:lnTo>
                  <a:cubicBezTo>
                    <a:pt x="254" y="1001"/>
                    <a:pt x="0" y="1413"/>
                    <a:pt x="64" y="1793"/>
                  </a:cubicBezTo>
                  <a:lnTo>
                    <a:pt x="697" y="9013"/>
                  </a:lnTo>
                  <a:cubicBezTo>
                    <a:pt x="754" y="9383"/>
                    <a:pt x="1091" y="9625"/>
                    <a:pt x="1457" y="9625"/>
                  </a:cubicBezTo>
                  <a:cubicBezTo>
                    <a:pt x="1499" y="9625"/>
                    <a:pt x="1541" y="9621"/>
                    <a:pt x="1584" y="9615"/>
                  </a:cubicBezTo>
                  <a:lnTo>
                    <a:pt x="7823" y="8411"/>
                  </a:lnTo>
                  <a:cubicBezTo>
                    <a:pt x="8234" y="8348"/>
                    <a:pt x="8488" y="7936"/>
                    <a:pt x="8424" y="7525"/>
                  </a:cubicBezTo>
                  <a:lnTo>
                    <a:pt x="6302" y="589"/>
                  </a:lnTo>
                  <a:cubicBezTo>
                    <a:pt x="6247" y="259"/>
                    <a:pt x="5930" y="1"/>
                    <a:pt x="559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2207925" y="2261700"/>
              <a:ext cx="208250" cy="205550"/>
            </a:xfrm>
            <a:custGeom>
              <a:avLst/>
              <a:gdLst/>
              <a:ahLst/>
              <a:cxnLst/>
              <a:rect l="l" t="t" r="r" b="b"/>
              <a:pathLst>
                <a:path w="8330" h="8222" extrusionOk="0">
                  <a:moveTo>
                    <a:pt x="6398" y="1"/>
                  </a:moveTo>
                  <a:cubicBezTo>
                    <a:pt x="5384" y="191"/>
                    <a:pt x="4118" y="412"/>
                    <a:pt x="3231" y="602"/>
                  </a:cubicBezTo>
                  <a:cubicBezTo>
                    <a:pt x="2249" y="792"/>
                    <a:pt x="1077" y="919"/>
                    <a:pt x="1" y="1394"/>
                  </a:cubicBezTo>
                  <a:lnTo>
                    <a:pt x="539" y="7601"/>
                  </a:lnTo>
                  <a:cubicBezTo>
                    <a:pt x="622" y="7959"/>
                    <a:pt x="920" y="8221"/>
                    <a:pt x="1267" y="8221"/>
                  </a:cubicBezTo>
                  <a:cubicBezTo>
                    <a:pt x="1319" y="8221"/>
                    <a:pt x="1372" y="8215"/>
                    <a:pt x="1426" y="8203"/>
                  </a:cubicBezTo>
                  <a:lnTo>
                    <a:pt x="7665" y="6999"/>
                  </a:lnTo>
                  <a:cubicBezTo>
                    <a:pt x="8076" y="6936"/>
                    <a:pt x="8330" y="6524"/>
                    <a:pt x="8266" y="6113"/>
                  </a:cubicBezTo>
                  <a:lnTo>
                    <a:pt x="6398"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1384500" y="2233100"/>
              <a:ext cx="2357025" cy="1703500"/>
            </a:xfrm>
            <a:custGeom>
              <a:avLst/>
              <a:gdLst/>
              <a:ahLst/>
              <a:cxnLst/>
              <a:rect l="l" t="t" r="r" b="b"/>
              <a:pathLst>
                <a:path w="94281" h="68140" extrusionOk="0">
                  <a:moveTo>
                    <a:pt x="59223" y="1"/>
                  </a:moveTo>
                  <a:cubicBezTo>
                    <a:pt x="54028" y="1"/>
                    <a:pt x="46605" y="635"/>
                    <a:pt x="36326" y="2475"/>
                  </a:cubicBezTo>
                  <a:cubicBezTo>
                    <a:pt x="18275" y="6465"/>
                    <a:pt x="9186" y="10645"/>
                    <a:pt x="6716" y="13020"/>
                  </a:cubicBezTo>
                  <a:cubicBezTo>
                    <a:pt x="4277" y="15396"/>
                    <a:pt x="1554" y="32307"/>
                    <a:pt x="699" y="48965"/>
                  </a:cubicBezTo>
                  <a:cubicBezTo>
                    <a:pt x="0" y="63120"/>
                    <a:pt x="5271" y="68140"/>
                    <a:pt x="11158" y="68140"/>
                  </a:cubicBezTo>
                  <a:cubicBezTo>
                    <a:pt x="12212" y="68140"/>
                    <a:pt x="13285" y="67979"/>
                    <a:pt x="14348" y="67681"/>
                  </a:cubicBezTo>
                  <a:cubicBezTo>
                    <a:pt x="21315" y="65686"/>
                    <a:pt x="25527" y="41649"/>
                    <a:pt x="26731" y="38356"/>
                  </a:cubicBezTo>
                  <a:cubicBezTo>
                    <a:pt x="27174" y="37121"/>
                    <a:pt x="40348" y="34365"/>
                    <a:pt x="42565" y="33922"/>
                  </a:cubicBezTo>
                  <a:cubicBezTo>
                    <a:pt x="44359" y="33579"/>
                    <a:pt x="54085" y="31852"/>
                    <a:pt x="57815" y="31852"/>
                  </a:cubicBezTo>
                  <a:cubicBezTo>
                    <a:pt x="58563" y="31852"/>
                    <a:pt x="59070" y="31921"/>
                    <a:pt x="59223" y="32085"/>
                  </a:cubicBezTo>
                  <a:cubicBezTo>
                    <a:pt x="61493" y="34666"/>
                    <a:pt x="73934" y="54717"/>
                    <a:pt x="81218" y="54717"/>
                  </a:cubicBezTo>
                  <a:cubicBezTo>
                    <a:pt x="81352" y="54717"/>
                    <a:pt x="81483" y="54710"/>
                    <a:pt x="81613" y="54697"/>
                  </a:cubicBezTo>
                  <a:cubicBezTo>
                    <a:pt x="88802" y="53937"/>
                    <a:pt x="94281" y="47445"/>
                    <a:pt x="87313" y="32275"/>
                  </a:cubicBezTo>
                  <a:cubicBezTo>
                    <a:pt x="80315" y="17106"/>
                    <a:pt x="71511" y="2443"/>
                    <a:pt x="68344" y="1145"/>
                  </a:cubicBezTo>
                  <a:cubicBezTo>
                    <a:pt x="66835" y="526"/>
                    <a:pt x="63952" y="1"/>
                    <a:pt x="592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2544400" y="2825675"/>
              <a:ext cx="345225" cy="317775"/>
            </a:xfrm>
            <a:custGeom>
              <a:avLst/>
              <a:gdLst/>
              <a:ahLst/>
              <a:cxnLst/>
              <a:rect l="l" t="t" r="r" b="b"/>
              <a:pathLst>
                <a:path w="13809" h="12711" extrusionOk="0">
                  <a:moveTo>
                    <a:pt x="6916" y="0"/>
                  </a:moveTo>
                  <a:cubicBezTo>
                    <a:pt x="6516" y="0"/>
                    <a:pt x="6110" y="38"/>
                    <a:pt x="5701" y="117"/>
                  </a:cubicBezTo>
                  <a:cubicBezTo>
                    <a:pt x="2250" y="782"/>
                    <a:pt x="1" y="4107"/>
                    <a:pt x="666" y="7559"/>
                  </a:cubicBezTo>
                  <a:cubicBezTo>
                    <a:pt x="1252" y="10603"/>
                    <a:pt x="3907" y="12711"/>
                    <a:pt x="6893" y="12711"/>
                  </a:cubicBezTo>
                  <a:cubicBezTo>
                    <a:pt x="7294" y="12711"/>
                    <a:pt x="7700" y="12673"/>
                    <a:pt x="8108" y="12594"/>
                  </a:cubicBezTo>
                  <a:cubicBezTo>
                    <a:pt x="11560" y="11929"/>
                    <a:pt x="13809" y="8604"/>
                    <a:pt x="13144"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2580825" y="2860225"/>
              <a:ext cx="270800" cy="249475"/>
            </a:xfrm>
            <a:custGeom>
              <a:avLst/>
              <a:gdLst/>
              <a:ahLst/>
              <a:cxnLst/>
              <a:rect l="l" t="t" r="r" b="b"/>
              <a:pathLst>
                <a:path w="10832" h="9979" extrusionOk="0">
                  <a:moveTo>
                    <a:pt x="5465" y="0"/>
                  </a:moveTo>
                  <a:cubicBezTo>
                    <a:pt x="5146" y="0"/>
                    <a:pt x="4823" y="31"/>
                    <a:pt x="4498" y="96"/>
                  </a:cubicBezTo>
                  <a:cubicBezTo>
                    <a:pt x="1774" y="603"/>
                    <a:pt x="1" y="3232"/>
                    <a:pt x="539" y="5923"/>
                  </a:cubicBezTo>
                  <a:cubicBezTo>
                    <a:pt x="985" y="8318"/>
                    <a:pt x="3071" y="9978"/>
                    <a:pt x="5398" y="9978"/>
                  </a:cubicBezTo>
                  <a:cubicBezTo>
                    <a:pt x="5717" y="9978"/>
                    <a:pt x="6041" y="9947"/>
                    <a:pt x="6366" y="9882"/>
                  </a:cubicBezTo>
                  <a:cubicBezTo>
                    <a:pt x="9090" y="9375"/>
                    <a:pt x="10832" y="6747"/>
                    <a:pt x="10325" y="4055"/>
                  </a:cubicBezTo>
                  <a:cubicBezTo>
                    <a:pt x="9852" y="1660"/>
                    <a:pt x="7787" y="0"/>
                    <a:pt x="546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2612500" y="2889550"/>
              <a:ext cx="239125" cy="220175"/>
            </a:xfrm>
            <a:custGeom>
              <a:avLst/>
              <a:gdLst/>
              <a:ahLst/>
              <a:cxnLst/>
              <a:rect l="l" t="t" r="r" b="b"/>
              <a:pathLst>
                <a:path w="9565" h="8807" extrusionOk="0">
                  <a:moveTo>
                    <a:pt x="7348" y="0"/>
                  </a:moveTo>
                  <a:lnTo>
                    <a:pt x="7348" y="0"/>
                  </a:lnTo>
                  <a:cubicBezTo>
                    <a:pt x="7696" y="507"/>
                    <a:pt x="7949" y="1140"/>
                    <a:pt x="8076" y="1805"/>
                  </a:cubicBezTo>
                  <a:cubicBezTo>
                    <a:pt x="8615" y="4497"/>
                    <a:pt x="6841" y="7126"/>
                    <a:pt x="4149" y="7632"/>
                  </a:cubicBezTo>
                  <a:cubicBezTo>
                    <a:pt x="3834" y="7690"/>
                    <a:pt x="3522" y="7718"/>
                    <a:pt x="3216" y="7718"/>
                  </a:cubicBezTo>
                  <a:cubicBezTo>
                    <a:pt x="2009" y="7718"/>
                    <a:pt x="884" y="7288"/>
                    <a:pt x="1" y="6556"/>
                  </a:cubicBezTo>
                  <a:lnTo>
                    <a:pt x="1" y="6556"/>
                  </a:lnTo>
                  <a:cubicBezTo>
                    <a:pt x="904" y="7938"/>
                    <a:pt x="2455" y="8807"/>
                    <a:pt x="4129" y="8807"/>
                  </a:cubicBezTo>
                  <a:cubicBezTo>
                    <a:pt x="4449" y="8807"/>
                    <a:pt x="4774" y="8775"/>
                    <a:pt x="5099" y="8709"/>
                  </a:cubicBezTo>
                  <a:cubicBezTo>
                    <a:pt x="7823" y="8202"/>
                    <a:pt x="9565" y="5574"/>
                    <a:pt x="9058" y="2882"/>
                  </a:cubicBezTo>
                  <a:cubicBezTo>
                    <a:pt x="8836" y="1710"/>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1584050" y="2526300"/>
              <a:ext cx="538400" cy="495325"/>
            </a:xfrm>
            <a:custGeom>
              <a:avLst/>
              <a:gdLst/>
              <a:ahLst/>
              <a:cxnLst/>
              <a:rect l="l" t="t" r="r" b="b"/>
              <a:pathLst>
                <a:path w="21536" h="19813" extrusionOk="0">
                  <a:moveTo>
                    <a:pt x="10803" y="0"/>
                  </a:moveTo>
                  <a:cubicBezTo>
                    <a:pt x="10175" y="0"/>
                    <a:pt x="9539" y="60"/>
                    <a:pt x="8899" y="184"/>
                  </a:cubicBezTo>
                  <a:cubicBezTo>
                    <a:pt x="3516" y="1229"/>
                    <a:pt x="0" y="6423"/>
                    <a:pt x="1045" y="11775"/>
                  </a:cubicBezTo>
                  <a:cubicBezTo>
                    <a:pt x="1966" y="16519"/>
                    <a:pt x="6109" y="19813"/>
                    <a:pt x="10765" y="19813"/>
                  </a:cubicBezTo>
                  <a:cubicBezTo>
                    <a:pt x="11392" y="19813"/>
                    <a:pt x="12029" y="19753"/>
                    <a:pt x="12668" y="19629"/>
                  </a:cubicBezTo>
                  <a:cubicBezTo>
                    <a:pt x="18020" y="18615"/>
                    <a:pt x="21535" y="13422"/>
                    <a:pt x="20522" y="8038"/>
                  </a:cubicBezTo>
                  <a:cubicBezTo>
                    <a:pt x="19601" y="3294"/>
                    <a:pt x="15458" y="0"/>
                    <a:pt x="1080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a:off x="1618875" y="2557925"/>
              <a:ext cx="469525" cy="432300"/>
            </a:xfrm>
            <a:custGeom>
              <a:avLst/>
              <a:gdLst/>
              <a:ahLst/>
              <a:cxnLst/>
              <a:rect l="l" t="t" r="r" b="b"/>
              <a:pathLst>
                <a:path w="18781" h="17292" extrusionOk="0">
                  <a:moveTo>
                    <a:pt x="9391" y="1"/>
                  </a:moveTo>
                  <a:cubicBezTo>
                    <a:pt x="8853" y="1"/>
                    <a:pt x="8308" y="51"/>
                    <a:pt x="7760" y="154"/>
                  </a:cubicBezTo>
                  <a:cubicBezTo>
                    <a:pt x="3073" y="1073"/>
                    <a:pt x="1" y="5601"/>
                    <a:pt x="888" y="10288"/>
                  </a:cubicBezTo>
                  <a:cubicBezTo>
                    <a:pt x="1696" y="14416"/>
                    <a:pt x="5305" y="17291"/>
                    <a:pt x="9357" y="17291"/>
                  </a:cubicBezTo>
                  <a:cubicBezTo>
                    <a:pt x="9905" y="17291"/>
                    <a:pt x="10462" y="17238"/>
                    <a:pt x="11022" y="17129"/>
                  </a:cubicBezTo>
                  <a:cubicBezTo>
                    <a:pt x="15709" y="16210"/>
                    <a:pt x="18781" y="11682"/>
                    <a:pt x="17862" y="6995"/>
                  </a:cubicBezTo>
                  <a:cubicBezTo>
                    <a:pt x="17079" y="2855"/>
                    <a:pt x="13456" y="1"/>
                    <a:pt x="939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a:off x="1672725" y="2630650"/>
              <a:ext cx="414875" cy="359550"/>
            </a:xfrm>
            <a:custGeom>
              <a:avLst/>
              <a:gdLst/>
              <a:ahLst/>
              <a:cxnLst/>
              <a:rect l="l" t="t" r="r" b="b"/>
              <a:pathLst>
                <a:path w="16595" h="14382" extrusionOk="0">
                  <a:moveTo>
                    <a:pt x="13681" y="0"/>
                  </a:moveTo>
                  <a:lnTo>
                    <a:pt x="13681" y="0"/>
                  </a:lnTo>
                  <a:cubicBezTo>
                    <a:pt x="14283" y="919"/>
                    <a:pt x="14726" y="1964"/>
                    <a:pt x="14948" y="3104"/>
                  </a:cubicBezTo>
                  <a:cubicBezTo>
                    <a:pt x="15867" y="7791"/>
                    <a:pt x="12795" y="12320"/>
                    <a:pt x="8108" y="13238"/>
                  </a:cubicBezTo>
                  <a:cubicBezTo>
                    <a:pt x="7572" y="13336"/>
                    <a:pt x="7039" y="13384"/>
                    <a:pt x="6513" y="13384"/>
                  </a:cubicBezTo>
                  <a:cubicBezTo>
                    <a:pt x="3988" y="13384"/>
                    <a:pt x="1625" y="12291"/>
                    <a:pt x="0" y="10483"/>
                  </a:cubicBezTo>
                  <a:lnTo>
                    <a:pt x="0" y="10483"/>
                  </a:lnTo>
                  <a:cubicBezTo>
                    <a:pt x="1576" y="12860"/>
                    <a:pt x="4279" y="14381"/>
                    <a:pt x="7214" y="14381"/>
                  </a:cubicBezTo>
                  <a:cubicBezTo>
                    <a:pt x="7759" y="14381"/>
                    <a:pt x="8312" y="14329"/>
                    <a:pt x="8868" y="14220"/>
                  </a:cubicBezTo>
                  <a:cubicBezTo>
                    <a:pt x="13555" y="13301"/>
                    <a:pt x="16595" y="8773"/>
                    <a:pt x="15708" y="4086"/>
                  </a:cubicBezTo>
                  <a:cubicBezTo>
                    <a:pt x="15423" y="2502"/>
                    <a:pt x="14695" y="1109"/>
                    <a:pt x="1368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1684600" y="2739125"/>
              <a:ext cx="155200" cy="108900"/>
            </a:xfrm>
            <a:custGeom>
              <a:avLst/>
              <a:gdLst/>
              <a:ahLst/>
              <a:cxnLst/>
              <a:rect l="l" t="t" r="r" b="b"/>
              <a:pathLst>
                <a:path w="6208" h="4356" extrusionOk="0">
                  <a:moveTo>
                    <a:pt x="3864" y="0"/>
                  </a:moveTo>
                  <a:lnTo>
                    <a:pt x="824" y="570"/>
                  </a:lnTo>
                  <a:cubicBezTo>
                    <a:pt x="317" y="665"/>
                    <a:pt x="0" y="1140"/>
                    <a:pt x="95" y="1647"/>
                  </a:cubicBezTo>
                  <a:lnTo>
                    <a:pt x="475" y="3642"/>
                  </a:lnTo>
                  <a:cubicBezTo>
                    <a:pt x="559" y="4060"/>
                    <a:pt x="937" y="4355"/>
                    <a:pt x="1372" y="4355"/>
                  </a:cubicBezTo>
                  <a:cubicBezTo>
                    <a:pt x="1431" y="4355"/>
                    <a:pt x="1491" y="4350"/>
                    <a:pt x="1552" y="4339"/>
                  </a:cubicBezTo>
                  <a:lnTo>
                    <a:pt x="4561" y="3769"/>
                  </a:lnTo>
                  <a:lnTo>
                    <a:pt x="6208" y="1488"/>
                  </a:lnTo>
                  <a:lnTo>
                    <a:pt x="3864"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1867475" y="2699900"/>
              <a:ext cx="155225" cy="108900"/>
            </a:xfrm>
            <a:custGeom>
              <a:avLst/>
              <a:gdLst/>
              <a:ahLst/>
              <a:cxnLst/>
              <a:rect l="l" t="t" r="r" b="b"/>
              <a:pathLst>
                <a:path w="6209" h="4356" extrusionOk="0">
                  <a:moveTo>
                    <a:pt x="4836" y="0"/>
                  </a:moveTo>
                  <a:cubicBezTo>
                    <a:pt x="4777" y="0"/>
                    <a:pt x="4717" y="6"/>
                    <a:pt x="4656" y="17"/>
                  </a:cubicBezTo>
                  <a:lnTo>
                    <a:pt x="1648" y="587"/>
                  </a:lnTo>
                  <a:lnTo>
                    <a:pt x="1" y="2836"/>
                  </a:lnTo>
                  <a:lnTo>
                    <a:pt x="2376" y="4356"/>
                  </a:lnTo>
                  <a:lnTo>
                    <a:pt x="5385" y="3786"/>
                  </a:lnTo>
                  <a:cubicBezTo>
                    <a:pt x="5891" y="3659"/>
                    <a:pt x="6208" y="3216"/>
                    <a:pt x="6113" y="2709"/>
                  </a:cubicBezTo>
                  <a:lnTo>
                    <a:pt x="5733" y="714"/>
                  </a:lnTo>
                  <a:cubicBezTo>
                    <a:pt x="5649" y="296"/>
                    <a:pt x="5271" y="0"/>
                    <a:pt x="48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1692525" y="2768400"/>
              <a:ext cx="147275" cy="80375"/>
            </a:xfrm>
            <a:custGeom>
              <a:avLst/>
              <a:gdLst/>
              <a:ahLst/>
              <a:cxnLst/>
              <a:rect l="l" t="t" r="r" b="b"/>
              <a:pathLst>
                <a:path w="5891" h="3215" extrusionOk="0">
                  <a:moveTo>
                    <a:pt x="0" y="1616"/>
                  </a:moveTo>
                  <a:cubicBezTo>
                    <a:pt x="3" y="1628"/>
                    <a:pt x="5" y="1640"/>
                    <a:pt x="8" y="1652"/>
                  </a:cubicBezTo>
                  <a:lnTo>
                    <a:pt x="8" y="1652"/>
                  </a:lnTo>
                  <a:lnTo>
                    <a:pt x="0" y="1616"/>
                  </a:lnTo>
                  <a:close/>
                  <a:moveTo>
                    <a:pt x="5352" y="1"/>
                  </a:moveTo>
                  <a:lnTo>
                    <a:pt x="4085" y="1743"/>
                  </a:lnTo>
                  <a:lnTo>
                    <a:pt x="1077" y="2313"/>
                  </a:lnTo>
                  <a:cubicBezTo>
                    <a:pt x="1016" y="2324"/>
                    <a:pt x="956" y="2329"/>
                    <a:pt x="897" y="2329"/>
                  </a:cubicBezTo>
                  <a:cubicBezTo>
                    <a:pt x="474" y="2329"/>
                    <a:pt x="106" y="2051"/>
                    <a:pt x="8" y="1652"/>
                  </a:cubicBezTo>
                  <a:lnTo>
                    <a:pt x="8" y="1652"/>
                  </a:lnTo>
                  <a:lnTo>
                    <a:pt x="190" y="2471"/>
                  </a:lnTo>
                  <a:cubicBezTo>
                    <a:pt x="275" y="2893"/>
                    <a:pt x="659" y="3215"/>
                    <a:pt x="1077" y="3215"/>
                  </a:cubicBezTo>
                  <a:cubicBezTo>
                    <a:pt x="1129" y="3215"/>
                    <a:pt x="1182" y="3210"/>
                    <a:pt x="1235" y="3199"/>
                  </a:cubicBezTo>
                  <a:lnTo>
                    <a:pt x="4275" y="2598"/>
                  </a:lnTo>
                  <a:lnTo>
                    <a:pt x="5891" y="317"/>
                  </a:lnTo>
                  <a:lnTo>
                    <a:pt x="5352"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1867475" y="2746250"/>
              <a:ext cx="155225" cy="62550"/>
            </a:xfrm>
            <a:custGeom>
              <a:avLst/>
              <a:gdLst/>
              <a:ahLst/>
              <a:cxnLst/>
              <a:rect l="l" t="t" r="r" b="b"/>
              <a:pathLst>
                <a:path w="6209" h="2502" extrusionOk="0">
                  <a:moveTo>
                    <a:pt x="5955" y="0"/>
                  </a:moveTo>
                  <a:lnTo>
                    <a:pt x="5959" y="24"/>
                  </a:lnTo>
                  <a:lnTo>
                    <a:pt x="5959" y="24"/>
                  </a:lnTo>
                  <a:cubicBezTo>
                    <a:pt x="5958" y="16"/>
                    <a:pt x="5956" y="8"/>
                    <a:pt x="5955" y="0"/>
                  </a:cubicBezTo>
                  <a:close/>
                  <a:moveTo>
                    <a:pt x="5959" y="24"/>
                  </a:moveTo>
                  <a:cubicBezTo>
                    <a:pt x="6039" y="492"/>
                    <a:pt x="5724" y="983"/>
                    <a:pt x="5226" y="1077"/>
                  </a:cubicBezTo>
                  <a:lnTo>
                    <a:pt x="2218" y="1647"/>
                  </a:lnTo>
                  <a:lnTo>
                    <a:pt x="381" y="475"/>
                  </a:lnTo>
                  <a:lnTo>
                    <a:pt x="1" y="982"/>
                  </a:lnTo>
                  <a:lnTo>
                    <a:pt x="2376" y="2502"/>
                  </a:lnTo>
                  <a:lnTo>
                    <a:pt x="5385" y="1932"/>
                  </a:lnTo>
                  <a:cubicBezTo>
                    <a:pt x="5891" y="1837"/>
                    <a:pt x="6208" y="1362"/>
                    <a:pt x="6113" y="855"/>
                  </a:cubicBezTo>
                  <a:lnTo>
                    <a:pt x="5959" y="24"/>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1777225" y="2607275"/>
              <a:ext cx="111675" cy="152450"/>
            </a:xfrm>
            <a:custGeom>
              <a:avLst/>
              <a:gdLst/>
              <a:ahLst/>
              <a:cxnLst/>
              <a:rect l="l" t="t" r="r" b="b"/>
              <a:pathLst>
                <a:path w="4467" h="6098" extrusionOk="0">
                  <a:moveTo>
                    <a:pt x="2989" y="0"/>
                  </a:moveTo>
                  <a:cubicBezTo>
                    <a:pt x="2933" y="0"/>
                    <a:pt x="2876" y="6"/>
                    <a:pt x="2819" y="17"/>
                  </a:cubicBezTo>
                  <a:lnTo>
                    <a:pt x="824" y="397"/>
                  </a:lnTo>
                  <a:cubicBezTo>
                    <a:pt x="317" y="492"/>
                    <a:pt x="1" y="967"/>
                    <a:pt x="96" y="1442"/>
                  </a:cubicBezTo>
                  <a:lnTo>
                    <a:pt x="697" y="4482"/>
                  </a:lnTo>
                  <a:lnTo>
                    <a:pt x="2978" y="6097"/>
                  </a:lnTo>
                  <a:lnTo>
                    <a:pt x="4466" y="3754"/>
                  </a:lnTo>
                  <a:lnTo>
                    <a:pt x="3864" y="714"/>
                  </a:lnTo>
                  <a:cubicBezTo>
                    <a:pt x="3781" y="296"/>
                    <a:pt x="3403" y="0"/>
                    <a:pt x="29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1819200" y="2788200"/>
              <a:ext cx="110850" cy="152450"/>
            </a:xfrm>
            <a:custGeom>
              <a:avLst/>
              <a:gdLst/>
              <a:ahLst/>
              <a:cxnLst/>
              <a:rect l="l" t="t" r="r" b="b"/>
              <a:pathLst>
                <a:path w="4434" h="6098" extrusionOk="0">
                  <a:moveTo>
                    <a:pt x="1520" y="0"/>
                  </a:moveTo>
                  <a:lnTo>
                    <a:pt x="0" y="2344"/>
                  </a:lnTo>
                  <a:lnTo>
                    <a:pt x="570" y="5384"/>
                  </a:lnTo>
                  <a:cubicBezTo>
                    <a:pt x="654" y="5802"/>
                    <a:pt x="1032" y="6098"/>
                    <a:pt x="1467" y="6098"/>
                  </a:cubicBezTo>
                  <a:cubicBezTo>
                    <a:pt x="1526" y="6098"/>
                    <a:pt x="1586" y="6092"/>
                    <a:pt x="1647" y="6081"/>
                  </a:cubicBezTo>
                  <a:lnTo>
                    <a:pt x="3610" y="5701"/>
                  </a:lnTo>
                  <a:cubicBezTo>
                    <a:pt x="4117" y="5606"/>
                    <a:pt x="4434" y="5131"/>
                    <a:pt x="4339" y="4656"/>
                  </a:cubicBezTo>
                  <a:lnTo>
                    <a:pt x="3769" y="1616"/>
                  </a:lnTo>
                  <a:lnTo>
                    <a:pt x="1520"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1828700" y="2607275"/>
              <a:ext cx="60200" cy="152450"/>
            </a:xfrm>
            <a:custGeom>
              <a:avLst/>
              <a:gdLst/>
              <a:ahLst/>
              <a:cxnLst/>
              <a:rect l="l" t="t" r="r" b="b"/>
              <a:pathLst>
                <a:path w="2408" h="6098" extrusionOk="0">
                  <a:moveTo>
                    <a:pt x="40" y="137"/>
                  </a:moveTo>
                  <a:cubicBezTo>
                    <a:pt x="27" y="139"/>
                    <a:pt x="13" y="141"/>
                    <a:pt x="0" y="144"/>
                  </a:cubicBezTo>
                  <a:lnTo>
                    <a:pt x="40" y="137"/>
                  </a:lnTo>
                  <a:close/>
                  <a:moveTo>
                    <a:pt x="929" y="0"/>
                  </a:moveTo>
                  <a:cubicBezTo>
                    <a:pt x="873" y="0"/>
                    <a:pt x="817" y="6"/>
                    <a:pt x="760" y="17"/>
                  </a:cubicBezTo>
                  <a:lnTo>
                    <a:pt x="40" y="137"/>
                  </a:lnTo>
                  <a:lnTo>
                    <a:pt x="40" y="137"/>
                  </a:lnTo>
                  <a:cubicBezTo>
                    <a:pt x="87" y="130"/>
                    <a:pt x="133" y="127"/>
                    <a:pt x="179" y="127"/>
                  </a:cubicBezTo>
                  <a:cubicBezTo>
                    <a:pt x="615" y="127"/>
                    <a:pt x="993" y="426"/>
                    <a:pt x="1077" y="872"/>
                  </a:cubicBezTo>
                  <a:lnTo>
                    <a:pt x="1647" y="3881"/>
                  </a:lnTo>
                  <a:lnTo>
                    <a:pt x="475" y="5781"/>
                  </a:lnTo>
                  <a:lnTo>
                    <a:pt x="919" y="6097"/>
                  </a:lnTo>
                  <a:lnTo>
                    <a:pt x="2407" y="3754"/>
                  </a:lnTo>
                  <a:lnTo>
                    <a:pt x="1805" y="745"/>
                  </a:lnTo>
                  <a:cubicBezTo>
                    <a:pt x="1722" y="299"/>
                    <a:pt x="1343" y="0"/>
                    <a:pt x="929"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5"/>
            <p:cNvSpPr/>
            <p:nvPr/>
          </p:nvSpPr>
          <p:spPr>
            <a:xfrm>
              <a:off x="1849275" y="2788200"/>
              <a:ext cx="80775" cy="146500"/>
            </a:xfrm>
            <a:custGeom>
              <a:avLst/>
              <a:gdLst/>
              <a:ahLst/>
              <a:cxnLst/>
              <a:rect l="l" t="t" r="r" b="b"/>
              <a:pathLst>
                <a:path w="3231" h="5860" extrusionOk="0">
                  <a:moveTo>
                    <a:pt x="317" y="0"/>
                  </a:moveTo>
                  <a:lnTo>
                    <a:pt x="1" y="444"/>
                  </a:lnTo>
                  <a:lnTo>
                    <a:pt x="1837" y="1774"/>
                  </a:lnTo>
                  <a:lnTo>
                    <a:pt x="2407" y="4782"/>
                  </a:lnTo>
                  <a:cubicBezTo>
                    <a:pt x="2500" y="5276"/>
                    <a:pt x="2201" y="5740"/>
                    <a:pt x="1717" y="5851"/>
                  </a:cubicBezTo>
                  <a:lnTo>
                    <a:pt x="1717" y="5851"/>
                  </a:lnTo>
                  <a:lnTo>
                    <a:pt x="2439" y="5701"/>
                  </a:lnTo>
                  <a:cubicBezTo>
                    <a:pt x="2914" y="5606"/>
                    <a:pt x="3231" y="5131"/>
                    <a:pt x="3136" y="4656"/>
                  </a:cubicBezTo>
                  <a:lnTo>
                    <a:pt x="2566" y="1616"/>
                  </a:lnTo>
                  <a:lnTo>
                    <a:pt x="317" y="0"/>
                  </a:lnTo>
                  <a:close/>
                  <a:moveTo>
                    <a:pt x="1717" y="5851"/>
                  </a:moveTo>
                  <a:lnTo>
                    <a:pt x="1679" y="5859"/>
                  </a:lnTo>
                  <a:cubicBezTo>
                    <a:pt x="1692" y="5857"/>
                    <a:pt x="1705" y="5854"/>
                    <a:pt x="1717" y="585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5"/>
            <p:cNvSpPr/>
            <p:nvPr/>
          </p:nvSpPr>
          <p:spPr>
            <a:xfrm>
              <a:off x="1384500" y="2614025"/>
              <a:ext cx="668275" cy="1322575"/>
            </a:xfrm>
            <a:custGeom>
              <a:avLst/>
              <a:gdLst/>
              <a:ahLst/>
              <a:cxnLst/>
              <a:rect l="l" t="t" r="r" b="b"/>
              <a:pathLst>
                <a:path w="26731" h="52903" extrusionOk="0">
                  <a:moveTo>
                    <a:pt x="5544" y="0"/>
                  </a:moveTo>
                  <a:lnTo>
                    <a:pt x="5544" y="0"/>
                  </a:lnTo>
                  <a:cubicBezTo>
                    <a:pt x="3454" y="5574"/>
                    <a:pt x="1427" y="19730"/>
                    <a:pt x="699" y="33728"/>
                  </a:cubicBezTo>
                  <a:cubicBezTo>
                    <a:pt x="0" y="47883"/>
                    <a:pt x="5294" y="52903"/>
                    <a:pt x="11168" y="52903"/>
                  </a:cubicBezTo>
                  <a:cubicBezTo>
                    <a:pt x="12220" y="52903"/>
                    <a:pt x="13290" y="52742"/>
                    <a:pt x="14348" y="52444"/>
                  </a:cubicBezTo>
                  <a:cubicBezTo>
                    <a:pt x="21315" y="50449"/>
                    <a:pt x="25527" y="26412"/>
                    <a:pt x="26731" y="23119"/>
                  </a:cubicBezTo>
                  <a:cubicBezTo>
                    <a:pt x="7697" y="21408"/>
                    <a:pt x="5164" y="8266"/>
                    <a:pt x="5544" y="0"/>
                  </a:cubicBezTo>
                  <a:close/>
                </a:path>
              </a:pathLst>
            </a:custGeom>
            <a:solidFill>
              <a:srgbClr val="2A3F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5"/>
            <p:cNvSpPr/>
            <p:nvPr/>
          </p:nvSpPr>
          <p:spPr>
            <a:xfrm>
              <a:off x="2865050" y="2284675"/>
              <a:ext cx="876475" cy="1316375"/>
            </a:xfrm>
            <a:custGeom>
              <a:avLst/>
              <a:gdLst/>
              <a:ahLst/>
              <a:cxnLst/>
              <a:rect l="l" t="t" r="r" b="b"/>
              <a:pathLst>
                <a:path w="35059" h="52655" extrusionOk="0">
                  <a:moveTo>
                    <a:pt x="10388" y="0"/>
                  </a:moveTo>
                  <a:lnTo>
                    <a:pt x="10388" y="0"/>
                  </a:lnTo>
                  <a:cubicBezTo>
                    <a:pt x="14284" y="8487"/>
                    <a:pt x="15550" y="21598"/>
                    <a:pt x="1" y="30086"/>
                  </a:cubicBezTo>
                  <a:cubicBezTo>
                    <a:pt x="2364" y="32729"/>
                    <a:pt x="14712" y="52654"/>
                    <a:pt x="21964" y="52654"/>
                  </a:cubicBezTo>
                  <a:cubicBezTo>
                    <a:pt x="22098" y="52654"/>
                    <a:pt x="22229" y="52648"/>
                    <a:pt x="22359" y="52634"/>
                  </a:cubicBezTo>
                  <a:cubicBezTo>
                    <a:pt x="29580" y="51874"/>
                    <a:pt x="35059" y="45382"/>
                    <a:pt x="28091" y="30212"/>
                  </a:cubicBezTo>
                  <a:cubicBezTo>
                    <a:pt x="21853" y="16721"/>
                    <a:pt x="14220" y="3642"/>
                    <a:pt x="1038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5"/>
            <p:cNvSpPr/>
            <p:nvPr/>
          </p:nvSpPr>
          <p:spPr>
            <a:xfrm>
              <a:off x="1683025" y="3055000"/>
              <a:ext cx="369750" cy="410950"/>
            </a:xfrm>
            <a:custGeom>
              <a:avLst/>
              <a:gdLst/>
              <a:ahLst/>
              <a:cxnLst/>
              <a:rect l="l" t="t" r="r" b="b"/>
              <a:pathLst>
                <a:path w="14790" h="16438" extrusionOk="0">
                  <a:moveTo>
                    <a:pt x="63" y="1"/>
                  </a:moveTo>
                  <a:lnTo>
                    <a:pt x="0" y="96"/>
                  </a:lnTo>
                  <a:cubicBezTo>
                    <a:pt x="0" y="96"/>
                    <a:pt x="4307" y="12985"/>
                    <a:pt x="11971" y="16437"/>
                  </a:cubicBezTo>
                  <a:cubicBezTo>
                    <a:pt x="13364" y="11307"/>
                    <a:pt x="14314" y="6778"/>
                    <a:pt x="14790" y="5511"/>
                  </a:cubicBezTo>
                  <a:cubicBezTo>
                    <a:pt x="7981" y="4878"/>
                    <a:pt x="3294" y="2788"/>
                    <a:pt x="63"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5"/>
            <p:cNvSpPr/>
            <p:nvPr/>
          </p:nvSpPr>
          <p:spPr>
            <a:xfrm>
              <a:off x="1603050" y="3160300"/>
              <a:ext cx="795700" cy="852900"/>
            </a:xfrm>
            <a:custGeom>
              <a:avLst/>
              <a:gdLst/>
              <a:ahLst/>
              <a:cxnLst/>
              <a:rect l="l" t="t" r="r" b="b"/>
              <a:pathLst>
                <a:path w="31828" h="34116" extrusionOk="0">
                  <a:moveTo>
                    <a:pt x="25505" y="0"/>
                  </a:moveTo>
                  <a:cubicBezTo>
                    <a:pt x="19801" y="0"/>
                    <a:pt x="10641" y="5226"/>
                    <a:pt x="10641" y="5226"/>
                  </a:cubicBezTo>
                  <a:cubicBezTo>
                    <a:pt x="8139" y="7000"/>
                    <a:pt x="7791" y="8963"/>
                    <a:pt x="8741" y="10863"/>
                  </a:cubicBezTo>
                  <a:cubicBezTo>
                    <a:pt x="9375" y="12162"/>
                    <a:pt x="10800" y="12383"/>
                    <a:pt x="10800" y="12383"/>
                  </a:cubicBezTo>
                  <a:cubicBezTo>
                    <a:pt x="9185" y="13112"/>
                    <a:pt x="7823" y="13713"/>
                    <a:pt x="7316" y="14632"/>
                  </a:cubicBezTo>
                  <a:cubicBezTo>
                    <a:pt x="5606" y="17704"/>
                    <a:pt x="8234" y="20047"/>
                    <a:pt x="8234" y="20047"/>
                  </a:cubicBezTo>
                  <a:cubicBezTo>
                    <a:pt x="8234" y="20047"/>
                    <a:pt x="3199" y="21314"/>
                    <a:pt x="4149" y="25209"/>
                  </a:cubicBezTo>
                  <a:cubicBezTo>
                    <a:pt x="4751" y="27679"/>
                    <a:pt x="7158" y="28059"/>
                    <a:pt x="7158" y="28059"/>
                  </a:cubicBezTo>
                  <a:cubicBezTo>
                    <a:pt x="5543" y="30656"/>
                    <a:pt x="0" y="30783"/>
                    <a:pt x="0" y="30783"/>
                  </a:cubicBezTo>
                  <a:cubicBezTo>
                    <a:pt x="431" y="33278"/>
                    <a:pt x="2115" y="34115"/>
                    <a:pt x="4422" y="34115"/>
                  </a:cubicBezTo>
                  <a:cubicBezTo>
                    <a:pt x="7035" y="34115"/>
                    <a:pt x="10448" y="33040"/>
                    <a:pt x="13745" y="32081"/>
                  </a:cubicBezTo>
                  <a:cubicBezTo>
                    <a:pt x="20110" y="30181"/>
                    <a:pt x="19192" y="24164"/>
                    <a:pt x="19192" y="24164"/>
                  </a:cubicBezTo>
                  <a:cubicBezTo>
                    <a:pt x="25621" y="22739"/>
                    <a:pt x="24417" y="16279"/>
                    <a:pt x="24417" y="16279"/>
                  </a:cubicBezTo>
                  <a:cubicBezTo>
                    <a:pt x="29041" y="13682"/>
                    <a:pt x="26888" y="8171"/>
                    <a:pt x="26888" y="8171"/>
                  </a:cubicBezTo>
                  <a:cubicBezTo>
                    <a:pt x="26888" y="8171"/>
                    <a:pt x="31828" y="5353"/>
                    <a:pt x="29294" y="1584"/>
                  </a:cubicBezTo>
                  <a:cubicBezTo>
                    <a:pt x="28531" y="442"/>
                    <a:pt x="27164" y="0"/>
                    <a:pt x="2550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5"/>
            <p:cNvSpPr/>
            <p:nvPr/>
          </p:nvSpPr>
          <p:spPr>
            <a:xfrm>
              <a:off x="1898375" y="3161100"/>
              <a:ext cx="500375" cy="790175"/>
            </a:xfrm>
            <a:custGeom>
              <a:avLst/>
              <a:gdLst/>
              <a:ahLst/>
              <a:cxnLst/>
              <a:rect l="l" t="t" r="r" b="b"/>
              <a:pathLst>
                <a:path w="20015" h="31607" extrusionOk="0">
                  <a:moveTo>
                    <a:pt x="14346" y="1"/>
                  </a:moveTo>
                  <a:lnTo>
                    <a:pt x="14346" y="1"/>
                  </a:lnTo>
                  <a:cubicBezTo>
                    <a:pt x="15455" y="856"/>
                    <a:pt x="16785" y="2217"/>
                    <a:pt x="16785" y="3579"/>
                  </a:cubicBezTo>
                  <a:cubicBezTo>
                    <a:pt x="16785" y="5859"/>
                    <a:pt x="14156" y="8013"/>
                    <a:pt x="8867" y="9723"/>
                  </a:cubicBezTo>
                  <a:cubicBezTo>
                    <a:pt x="8867" y="9723"/>
                    <a:pt x="11939" y="8984"/>
                    <a:pt x="13482" y="8984"/>
                  </a:cubicBezTo>
                  <a:cubicBezTo>
                    <a:pt x="13909" y="8984"/>
                    <a:pt x="14218" y="9041"/>
                    <a:pt x="14314" y="9185"/>
                  </a:cubicBezTo>
                  <a:cubicBezTo>
                    <a:pt x="15138" y="10388"/>
                    <a:pt x="14473" y="14252"/>
                    <a:pt x="12161" y="15455"/>
                  </a:cubicBezTo>
                  <a:cubicBezTo>
                    <a:pt x="9849" y="16658"/>
                    <a:pt x="3515" y="18717"/>
                    <a:pt x="3515" y="18717"/>
                  </a:cubicBezTo>
                  <a:cubicBezTo>
                    <a:pt x="3515" y="18717"/>
                    <a:pt x="8899" y="17862"/>
                    <a:pt x="11464" y="17102"/>
                  </a:cubicBezTo>
                  <a:cubicBezTo>
                    <a:pt x="11480" y="17098"/>
                    <a:pt x="11496" y="17096"/>
                    <a:pt x="11511" y="17096"/>
                  </a:cubicBezTo>
                  <a:cubicBezTo>
                    <a:pt x="12106" y="17096"/>
                    <a:pt x="12232" y="20062"/>
                    <a:pt x="10039" y="21884"/>
                  </a:cubicBezTo>
                  <a:cubicBezTo>
                    <a:pt x="7822" y="23784"/>
                    <a:pt x="6461" y="23974"/>
                    <a:pt x="6461" y="23974"/>
                  </a:cubicBezTo>
                  <a:lnTo>
                    <a:pt x="0" y="26064"/>
                  </a:lnTo>
                  <a:cubicBezTo>
                    <a:pt x="0" y="26064"/>
                    <a:pt x="4329" y="25363"/>
                    <a:pt x="5625" y="25363"/>
                  </a:cubicBezTo>
                  <a:cubicBezTo>
                    <a:pt x="5786" y="25363"/>
                    <a:pt x="5901" y="25374"/>
                    <a:pt x="5954" y="25399"/>
                  </a:cubicBezTo>
                  <a:cubicBezTo>
                    <a:pt x="6619" y="25716"/>
                    <a:pt x="6334" y="28883"/>
                    <a:pt x="3104" y="31606"/>
                  </a:cubicBezTo>
                  <a:cubicBezTo>
                    <a:pt x="8171" y="29389"/>
                    <a:pt x="7411" y="24132"/>
                    <a:pt x="7411" y="24132"/>
                  </a:cubicBezTo>
                  <a:cubicBezTo>
                    <a:pt x="13808" y="22707"/>
                    <a:pt x="12604" y="16247"/>
                    <a:pt x="12604" y="16247"/>
                  </a:cubicBezTo>
                  <a:cubicBezTo>
                    <a:pt x="17228" y="13650"/>
                    <a:pt x="15075" y="8139"/>
                    <a:pt x="15075" y="8139"/>
                  </a:cubicBezTo>
                  <a:cubicBezTo>
                    <a:pt x="15075" y="8139"/>
                    <a:pt x="20015" y="5321"/>
                    <a:pt x="17481" y="1552"/>
                  </a:cubicBezTo>
                  <a:cubicBezTo>
                    <a:pt x="16816" y="571"/>
                    <a:pt x="15708" y="96"/>
                    <a:pt x="14346"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5"/>
            <p:cNvSpPr/>
            <p:nvPr/>
          </p:nvSpPr>
          <p:spPr>
            <a:xfrm>
              <a:off x="2865050" y="2783450"/>
              <a:ext cx="274775" cy="467150"/>
            </a:xfrm>
            <a:custGeom>
              <a:avLst/>
              <a:gdLst/>
              <a:ahLst/>
              <a:cxnLst/>
              <a:rect l="l" t="t" r="r" b="b"/>
              <a:pathLst>
                <a:path w="10991" h="18686" extrusionOk="0">
                  <a:moveTo>
                    <a:pt x="10705" y="0"/>
                  </a:moveTo>
                  <a:lnTo>
                    <a:pt x="10705" y="0"/>
                  </a:lnTo>
                  <a:cubicBezTo>
                    <a:pt x="8773" y="3674"/>
                    <a:pt x="5385" y="7189"/>
                    <a:pt x="1" y="10135"/>
                  </a:cubicBezTo>
                  <a:cubicBezTo>
                    <a:pt x="919" y="11148"/>
                    <a:pt x="3263" y="14695"/>
                    <a:pt x="6240" y="18685"/>
                  </a:cubicBezTo>
                  <a:cubicBezTo>
                    <a:pt x="10990" y="12858"/>
                    <a:pt x="10768" y="1742"/>
                    <a:pt x="107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5"/>
            <p:cNvSpPr/>
            <p:nvPr/>
          </p:nvSpPr>
          <p:spPr>
            <a:xfrm>
              <a:off x="2255425" y="2559425"/>
              <a:ext cx="198750" cy="116300"/>
            </a:xfrm>
            <a:custGeom>
              <a:avLst/>
              <a:gdLst/>
              <a:ahLst/>
              <a:cxnLst/>
              <a:rect l="l" t="t" r="r" b="b"/>
              <a:pathLst>
                <a:path w="7950" h="4652" extrusionOk="0">
                  <a:moveTo>
                    <a:pt x="6197" y="0"/>
                  </a:moveTo>
                  <a:cubicBezTo>
                    <a:pt x="6096" y="0"/>
                    <a:pt x="5994" y="10"/>
                    <a:pt x="5891" y="31"/>
                  </a:cubicBezTo>
                  <a:lnTo>
                    <a:pt x="1363" y="886"/>
                  </a:lnTo>
                  <a:cubicBezTo>
                    <a:pt x="539" y="1044"/>
                    <a:pt x="1" y="1804"/>
                    <a:pt x="159" y="2564"/>
                  </a:cubicBezTo>
                  <a:lnTo>
                    <a:pt x="349" y="3514"/>
                  </a:lnTo>
                  <a:cubicBezTo>
                    <a:pt x="460" y="4180"/>
                    <a:pt x="1082" y="4652"/>
                    <a:pt x="1788" y="4652"/>
                  </a:cubicBezTo>
                  <a:cubicBezTo>
                    <a:pt x="1888" y="4652"/>
                    <a:pt x="1989" y="4642"/>
                    <a:pt x="2091" y="4623"/>
                  </a:cubicBezTo>
                  <a:lnTo>
                    <a:pt x="6620" y="3768"/>
                  </a:lnTo>
                  <a:cubicBezTo>
                    <a:pt x="7411" y="3609"/>
                    <a:pt x="7950" y="2849"/>
                    <a:pt x="7791" y="2058"/>
                  </a:cubicBezTo>
                  <a:lnTo>
                    <a:pt x="7633" y="1139"/>
                  </a:lnTo>
                  <a:cubicBezTo>
                    <a:pt x="7495" y="450"/>
                    <a:pt x="6877" y="0"/>
                    <a:pt x="6197"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282350" y="2699800"/>
              <a:ext cx="198750" cy="116850"/>
            </a:xfrm>
            <a:custGeom>
              <a:avLst/>
              <a:gdLst/>
              <a:ahLst/>
              <a:cxnLst/>
              <a:rect l="l" t="t" r="r" b="b"/>
              <a:pathLst>
                <a:path w="7950" h="4674" extrusionOk="0">
                  <a:moveTo>
                    <a:pt x="6155" y="1"/>
                  </a:moveTo>
                  <a:cubicBezTo>
                    <a:pt x="6068" y="1"/>
                    <a:pt x="5980" y="8"/>
                    <a:pt x="5891" y="21"/>
                  </a:cubicBezTo>
                  <a:lnTo>
                    <a:pt x="1362" y="908"/>
                  </a:lnTo>
                  <a:cubicBezTo>
                    <a:pt x="539" y="1066"/>
                    <a:pt x="1" y="1826"/>
                    <a:pt x="159" y="2586"/>
                  </a:cubicBezTo>
                  <a:lnTo>
                    <a:pt x="349" y="3536"/>
                  </a:lnTo>
                  <a:cubicBezTo>
                    <a:pt x="488" y="4202"/>
                    <a:pt x="1088" y="4674"/>
                    <a:pt x="1789" y="4674"/>
                  </a:cubicBezTo>
                  <a:cubicBezTo>
                    <a:pt x="1888" y="4674"/>
                    <a:pt x="1989" y="4664"/>
                    <a:pt x="2091" y="4645"/>
                  </a:cubicBezTo>
                  <a:lnTo>
                    <a:pt x="6619" y="3758"/>
                  </a:lnTo>
                  <a:cubicBezTo>
                    <a:pt x="7411" y="3600"/>
                    <a:pt x="7949" y="2871"/>
                    <a:pt x="7823" y="2080"/>
                  </a:cubicBezTo>
                  <a:lnTo>
                    <a:pt x="7633" y="1161"/>
                  </a:lnTo>
                  <a:cubicBezTo>
                    <a:pt x="7492" y="455"/>
                    <a:pt x="6872" y="1"/>
                    <a:pt x="615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5"/>
            <p:cNvSpPr/>
            <p:nvPr/>
          </p:nvSpPr>
          <p:spPr>
            <a:xfrm>
              <a:off x="2276025" y="2577900"/>
              <a:ext cx="157575" cy="79175"/>
            </a:xfrm>
            <a:custGeom>
              <a:avLst/>
              <a:gdLst/>
              <a:ahLst/>
              <a:cxnLst/>
              <a:rect l="l" t="t" r="r" b="b"/>
              <a:pathLst>
                <a:path w="6303" h="3167" extrusionOk="0">
                  <a:moveTo>
                    <a:pt x="5369" y="0"/>
                  </a:moveTo>
                  <a:cubicBezTo>
                    <a:pt x="5312" y="0"/>
                    <a:pt x="5253" y="7"/>
                    <a:pt x="5194" y="20"/>
                  </a:cubicBezTo>
                  <a:lnTo>
                    <a:pt x="665" y="875"/>
                  </a:lnTo>
                  <a:cubicBezTo>
                    <a:pt x="254" y="970"/>
                    <a:pt x="0" y="1319"/>
                    <a:pt x="64" y="1699"/>
                  </a:cubicBezTo>
                  <a:lnTo>
                    <a:pt x="254" y="2617"/>
                  </a:lnTo>
                  <a:cubicBezTo>
                    <a:pt x="310" y="2954"/>
                    <a:pt x="614" y="3166"/>
                    <a:pt x="969" y="3166"/>
                  </a:cubicBezTo>
                  <a:cubicBezTo>
                    <a:pt x="1015" y="3166"/>
                    <a:pt x="1062" y="3163"/>
                    <a:pt x="1109" y="3155"/>
                  </a:cubicBezTo>
                  <a:lnTo>
                    <a:pt x="5637" y="2269"/>
                  </a:lnTo>
                  <a:cubicBezTo>
                    <a:pt x="6049" y="2205"/>
                    <a:pt x="6302" y="1857"/>
                    <a:pt x="6239" y="1477"/>
                  </a:cubicBezTo>
                  <a:lnTo>
                    <a:pt x="6049" y="527"/>
                  </a:lnTo>
                  <a:cubicBezTo>
                    <a:pt x="5995" y="229"/>
                    <a:pt x="5708" y="0"/>
                    <a:pt x="536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5"/>
            <p:cNvSpPr/>
            <p:nvPr/>
          </p:nvSpPr>
          <p:spPr>
            <a:xfrm>
              <a:off x="2302925" y="2718775"/>
              <a:ext cx="158375" cy="79225"/>
            </a:xfrm>
            <a:custGeom>
              <a:avLst/>
              <a:gdLst/>
              <a:ahLst/>
              <a:cxnLst/>
              <a:rect l="l" t="t" r="r" b="b"/>
              <a:pathLst>
                <a:path w="6335" h="3169" extrusionOk="0">
                  <a:moveTo>
                    <a:pt x="5384" y="0"/>
                  </a:moveTo>
                  <a:cubicBezTo>
                    <a:pt x="5322" y="0"/>
                    <a:pt x="5259" y="7"/>
                    <a:pt x="5195" y="22"/>
                  </a:cubicBezTo>
                  <a:lnTo>
                    <a:pt x="666" y="877"/>
                  </a:lnTo>
                  <a:cubicBezTo>
                    <a:pt x="286" y="972"/>
                    <a:pt x="1" y="1321"/>
                    <a:pt x="64" y="1701"/>
                  </a:cubicBezTo>
                  <a:lnTo>
                    <a:pt x="254" y="2619"/>
                  </a:lnTo>
                  <a:cubicBezTo>
                    <a:pt x="310" y="2956"/>
                    <a:pt x="640" y="3168"/>
                    <a:pt x="979" y="3168"/>
                  </a:cubicBezTo>
                  <a:cubicBezTo>
                    <a:pt x="1022" y="3168"/>
                    <a:pt x="1066" y="3165"/>
                    <a:pt x="1109" y="3158"/>
                  </a:cubicBezTo>
                  <a:lnTo>
                    <a:pt x="5638" y="2271"/>
                  </a:lnTo>
                  <a:cubicBezTo>
                    <a:pt x="6050" y="2207"/>
                    <a:pt x="6335" y="1827"/>
                    <a:pt x="6240" y="1479"/>
                  </a:cubicBezTo>
                  <a:lnTo>
                    <a:pt x="6081" y="529"/>
                  </a:lnTo>
                  <a:cubicBezTo>
                    <a:pt x="6001" y="208"/>
                    <a:pt x="5718" y="0"/>
                    <a:pt x="538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279175" y="2598975"/>
              <a:ext cx="154425" cy="58100"/>
            </a:xfrm>
            <a:custGeom>
              <a:avLst/>
              <a:gdLst/>
              <a:ahLst/>
              <a:cxnLst/>
              <a:rect l="l" t="t" r="r" b="b"/>
              <a:pathLst>
                <a:path w="6177" h="2324" extrusionOk="0">
                  <a:moveTo>
                    <a:pt x="1" y="1141"/>
                  </a:moveTo>
                  <a:cubicBezTo>
                    <a:pt x="3" y="1155"/>
                    <a:pt x="6" y="1168"/>
                    <a:pt x="9" y="1182"/>
                  </a:cubicBezTo>
                  <a:lnTo>
                    <a:pt x="9" y="1182"/>
                  </a:lnTo>
                  <a:lnTo>
                    <a:pt x="1" y="1141"/>
                  </a:lnTo>
                  <a:close/>
                  <a:moveTo>
                    <a:pt x="5986" y="1"/>
                  </a:moveTo>
                  <a:cubicBezTo>
                    <a:pt x="6050" y="349"/>
                    <a:pt x="5796" y="729"/>
                    <a:pt x="5385" y="792"/>
                  </a:cubicBezTo>
                  <a:lnTo>
                    <a:pt x="856" y="1679"/>
                  </a:lnTo>
                  <a:cubicBezTo>
                    <a:pt x="809" y="1686"/>
                    <a:pt x="762" y="1690"/>
                    <a:pt x="717" y="1690"/>
                  </a:cubicBezTo>
                  <a:cubicBezTo>
                    <a:pt x="376" y="1690"/>
                    <a:pt x="82" y="1495"/>
                    <a:pt x="9" y="1182"/>
                  </a:cubicBezTo>
                  <a:lnTo>
                    <a:pt x="9" y="1182"/>
                  </a:lnTo>
                  <a:lnTo>
                    <a:pt x="128" y="1774"/>
                  </a:lnTo>
                  <a:cubicBezTo>
                    <a:pt x="184" y="2111"/>
                    <a:pt x="488" y="2323"/>
                    <a:pt x="843" y="2323"/>
                  </a:cubicBezTo>
                  <a:cubicBezTo>
                    <a:pt x="889" y="2323"/>
                    <a:pt x="936" y="2320"/>
                    <a:pt x="983" y="2312"/>
                  </a:cubicBezTo>
                  <a:lnTo>
                    <a:pt x="5511" y="1426"/>
                  </a:lnTo>
                  <a:cubicBezTo>
                    <a:pt x="5923" y="1362"/>
                    <a:pt x="6176" y="982"/>
                    <a:pt x="6113" y="634"/>
                  </a:cubicBezTo>
                  <a:lnTo>
                    <a:pt x="5986"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5"/>
            <p:cNvSpPr/>
            <p:nvPr/>
          </p:nvSpPr>
          <p:spPr>
            <a:xfrm>
              <a:off x="2306100" y="2739125"/>
              <a:ext cx="155200" cy="58875"/>
            </a:xfrm>
            <a:custGeom>
              <a:avLst/>
              <a:gdLst/>
              <a:ahLst/>
              <a:cxnLst/>
              <a:rect l="l" t="t" r="r" b="b"/>
              <a:pathLst>
                <a:path w="6208" h="2355" extrusionOk="0">
                  <a:moveTo>
                    <a:pt x="6018" y="0"/>
                  </a:moveTo>
                  <a:lnTo>
                    <a:pt x="6022" y="30"/>
                  </a:lnTo>
                  <a:lnTo>
                    <a:pt x="6022" y="30"/>
                  </a:lnTo>
                  <a:cubicBezTo>
                    <a:pt x="6021" y="20"/>
                    <a:pt x="6019" y="10"/>
                    <a:pt x="6018" y="0"/>
                  </a:cubicBezTo>
                  <a:close/>
                  <a:moveTo>
                    <a:pt x="1" y="1172"/>
                  </a:moveTo>
                  <a:cubicBezTo>
                    <a:pt x="3" y="1185"/>
                    <a:pt x="5" y="1197"/>
                    <a:pt x="8" y="1210"/>
                  </a:cubicBezTo>
                  <a:lnTo>
                    <a:pt x="8" y="1210"/>
                  </a:lnTo>
                  <a:lnTo>
                    <a:pt x="1" y="1172"/>
                  </a:lnTo>
                  <a:close/>
                  <a:moveTo>
                    <a:pt x="6022" y="30"/>
                  </a:moveTo>
                  <a:lnTo>
                    <a:pt x="6022" y="30"/>
                  </a:lnTo>
                  <a:cubicBezTo>
                    <a:pt x="6066" y="398"/>
                    <a:pt x="5785" y="731"/>
                    <a:pt x="5384" y="823"/>
                  </a:cubicBezTo>
                  <a:lnTo>
                    <a:pt x="856" y="1678"/>
                  </a:lnTo>
                  <a:cubicBezTo>
                    <a:pt x="796" y="1693"/>
                    <a:pt x="736" y="1700"/>
                    <a:pt x="677" y="1700"/>
                  </a:cubicBezTo>
                  <a:cubicBezTo>
                    <a:pt x="368" y="1700"/>
                    <a:pt x="78" y="1509"/>
                    <a:pt x="8" y="1210"/>
                  </a:cubicBezTo>
                  <a:lnTo>
                    <a:pt x="8" y="1210"/>
                  </a:lnTo>
                  <a:lnTo>
                    <a:pt x="127" y="1805"/>
                  </a:lnTo>
                  <a:cubicBezTo>
                    <a:pt x="183" y="2142"/>
                    <a:pt x="488" y="2354"/>
                    <a:pt x="843" y="2354"/>
                  </a:cubicBezTo>
                  <a:cubicBezTo>
                    <a:pt x="889" y="2354"/>
                    <a:pt x="935" y="2351"/>
                    <a:pt x="982" y="2344"/>
                  </a:cubicBezTo>
                  <a:lnTo>
                    <a:pt x="5511" y="1457"/>
                  </a:lnTo>
                  <a:cubicBezTo>
                    <a:pt x="5923" y="1393"/>
                    <a:pt x="6208" y="1013"/>
                    <a:pt x="6113" y="665"/>
                  </a:cubicBezTo>
                  <a:lnTo>
                    <a:pt x="6022" y="3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5"/>
            <p:cNvSpPr/>
            <p:nvPr/>
          </p:nvSpPr>
          <p:spPr>
            <a:xfrm>
              <a:off x="1825525" y="1387900"/>
              <a:ext cx="219325" cy="463725"/>
            </a:xfrm>
            <a:custGeom>
              <a:avLst/>
              <a:gdLst/>
              <a:ahLst/>
              <a:cxnLst/>
              <a:rect l="l" t="t" r="r" b="b"/>
              <a:pathLst>
                <a:path w="8773" h="18549" extrusionOk="0">
                  <a:moveTo>
                    <a:pt x="7105" y="0"/>
                  </a:moveTo>
                  <a:cubicBezTo>
                    <a:pt x="6665" y="0"/>
                    <a:pt x="6231" y="197"/>
                    <a:pt x="5923" y="560"/>
                  </a:cubicBezTo>
                  <a:cubicBezTo>
                    <a:pt x="5638" y="909"/>
                    <a:pt x="1014" y="6704"/>
                    <a:pt x="0" y="12594"/>
                  </a:cubicBezTo>
                  <a:cubicBezTo>
                    <a:pt x="476" y="15223"/>
                    <a:pt x="2281" y="17535"/>
                    <a:pt x="4244" y="18548"/>
                  </a:cubicBezTo>
                  <a:cubicBezTo>
                    <a:pt x="254" y="14336"/>
                    <a:pt x="5796" y="5501"/>
                    <a:pt x="8266" y="2429"/>
                  </a:cubicBezTo>
                  <a:cubicBezTo>
                    <a:pt x="8773" y="1795"/>
                    <a:pt x="8678" y="845"/>
                    <a:pt x="8044" y="339"/>
                  </a:cubicBezTo>
                  <a:cubicBezTo>
                    <a:pt x="7761" y="109"/>
                    <a:pt x="7431" y="0"/>
                    <a:pt x="710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5"/>
            <p:cNvSpPr/>
            <p:nvPr/>
          </p:nvSpPr>
          <p:spPr>
            <a:xfrm>
              <a:off x="2747100" y="2315225"/>
              <a:ext cx="239900" cy="221525"/>
            </a:xfrm>
            <a:custGeom>
              <a:avLst/>
              <a:gdLst/>
              <a:ahLst/>
              <a:cxnLst/>
              <a:rect l="l" t="t" r="r" b="b"/>
              <a:pathLst>
                <a:path w="9596" h="8861" extrusionOk="0">
                  <a:moveTo>
                    <a:pt x="4782" y="1"/>
                  </a:moveTo>
                  <a:cubicBezTo>
                    <a:pt x="4511" y="1"/>
                    <a:pt x="4235" y="26"/>
                    <a:pt x="3959" y="76"/>
                  </a:cubicBezTo>
                  <a:cubicBezTo>
                    <a:pt x="1552" y="552"/>
                    <a:pt x="0" y="2863"/>
                    <a:pt x="444" y="5270"/>
                  </a:cubicBezTo>
                  <a:cubicBezTo>
                    <a:pt x="864" y="7401"/>
                    <a:pt x="2724" y="8861"/>
                    <a:pt x="4814" y="8861"/>
                  </a:cubicBezTo>
                  <a:cubicBezTo>
                    <a:pt x="5086" y="8861"/>
                    <a:pt x="5361" y="8836"/>
                    <a:pt x="5637" y="8785"/>
                  </a:cubicBezTo>
                  <a:cubicBezTo>
                    <a:pt x="8044" y="8310"/>
                    <a:pt x="9596" y="5999"/>
                    <a:pt x="9153" y="3592"/>
                  </a:cubicBezTo>
                  <a:cubicBezTo>
                    <a:pt x="8732" y="1461"/>
                    <a:pt x="6873" y="1"/>
                    <a:pt x="478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5"/>
            <p:cNvSpPr/>
            <p:nvPr/>
          </p:nvSpPr>
          <p:spPr>
            <a:xfrm>
              <a:off x="2777175" y="2342750"/>
              <a:ext cx="180550" cy="165950"/>
            </a:xfrm>
            <a:custGeom>
              <a:avLst/>
              <a:gdLst/>
              <a:ahLst/>
              <a:cxnLst/>
              <a:rect l="l" t="t" r="r" b="b"/>
              <a:pathLst>
                <a:path w="7222" h="6638" extrusionOk="0">
                  <a:moveTo>
                    <a:pt x="3568" y="1"/>
                  </a:moveTo>
                  <a:cubicBezTo>
                    <a:pt x="3373" y="1"/>
                    <a:pt x="3176" y="17"/>
                    <a:pt x="2978" y="52"/>
                  </a:cubicBezTo>
                  <a:cubicBezTo>
                    <a:pt x="1172" y="401"/>
                    <a:pt x="1" y="2142"/>
                    <a:pt x="349" y="3948"/>
                  </a:cubicBezTo>
                  <a:cubicBezTo>
                    <a:pt x="656" y="5538"/>
                    <a:pt x="2045" y="6637"/>
                    <a:pt x="3585" y="6637"/>
                  </a:cubicBezTo>
                  <a:cubicBezTo>
                    <a:pt x="3792" y="6637"/>
                    <a:pt x="4002" y="6617"/>
                    <a:pt x="4213" y="6576"/>
                  </a:cubicBezTo>
                  <a:cubicBezTo>
                    <a:pt x="6018" y="6228"/>
                    <a:pt x="7221" y="4486"/>
                    <a:pt x="6873" y="2712"/>
                  </a:cubicBezTo>
                  <a:cubicBezTo>
                    <a:pt x="6563" y="1106"/>
                    <a:pt x="5149" y="1"/>
                    <a:pt x="356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796175" y="2363825"/>
              <a:ext cx="160750" cy="145525"/>
            </a:xfrm>
            <a:custGeom>
              <a:avLst/>
              <a:gdLst/>
              <a:ahLst/>
              <a:cxnLst/>
              <a:rect l="l" t="t" r="r" b="b"/>
              <a:pathLst>
                <a:path w="6430" h="5821" extrusionOk="0">
                  <a:moveTo>
                    <a:pt x="5036" y="1"/>
                  </a:moveTo>
                  <a:lnTo>
                    <a:pt x="5036" y="1"/>
                  </a:lnTo>
                  <a:cubicBezTo>
                    <a:pt x="5226" y="318"/>
                    <a:pt x="5385" y="698"/>
                    <a:pt x="5480" y="1109"/>
                  </a:cubicBezTo>
                  <a:cubicBezTo>
                    <a:pt x="5828" y="2914"/>
                    <a:pt x="4624" y="4656"/>
                    <a:pt x="2819" y="5005"/>
                  </a:cubicBezTo>
                  <a:cubicBezTo>
                    <a:pt x="2616" y="5042"/>
                    <a:pt x="2414" y="5059"/>
                    <a:pt x="2214" y="5059"/>
                  </a:cubicBezTo>
                  <a:cubicBezTo>
                    <a:pt x="1389" y="5059"/>
                    <a:pt x="613" y="4755"/>
                    <a:pt x="1" y="4245"/>
                  </a:cubicBezTo>
                  <a:lnTo>
                    <a:pt x="1" y="4245"/>
                  </a:lnTo>
                  <a:cubicBezTo>
                    <a:pt x="622" y="5216"/>
                    <a:pt x="1680" y="5820"/>
                    <a:pt x="2842" y="5820"/>
                  </a:cubicBezTo>
                  <a:cubicBezTo>
                    <a:pt x="3043" y="5820"/>
                    <a:pt x="3247" y="5802"/>
                    <a:pt x="3453" y="5765"/>
                  </a:cubicBezTo>
                  <a:cubicBezTo>
                    <a:pt x="5258" y="5416"/>
                    <a:pt x="6430" y="3675"/>
                    <a:pt x="6081" y="1869"/>
                  </a:cubicBezTo>
                  <a:cubicBezTo>
                    <a:pt x="5955" y="1109"/>
                    <a:pt x="5575" y="476"/>
                    <a:pt x="503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5"/>
            <p:cNvSpPr/>
            <p:nvPr/>
          </p:nvSpPr>
          <p:spPr>
            <a:xfrm>
              <a:off x="2804900" y="2615875"/>
              <a:ext cx="240700" cy="221175"/>
            </a:xfrm>
            <a:custGeom>
              <a:avLst/>
              <a:gdLst/>
              <a:ahLst/>
              <a:cxnLst/>
              <a:rect l="l" t="t" r="r" b="b"/>
              <a:pathLst>
                <a:path w="9628" h="8847" extrusionOk="0">
                  <a:moveTo>
                    <a:pt x="4816" y="0"/>
                  </a:moveTo>
                  <a:cubicBezTo>
                    <a:pt x="4534" y="0"/>
                    <a:pt x="4247" y="28"/>
                    <a:pt x="3959" y="85"/>
                  </a:cubicBezTo>
                  <a:cubicBezTo>
                    <a:pt x="1584" y="528"/>
                    <a:pt x="0" y="2872"/>
                    <a:pt x="475" y="5247"/>
                  </a:cubicBezTo>
                  <a:cubicBezTo>
                    <a:pt x="865" y="7365"/>
                    <a:pt x="2704" y="8846"/>
                    <a:pt x="4780" y="8846"/>
                  </a:cubicBezTo>
                  <a:cubicBezTo>
                    <a:pt x="5062" y="8846"/>
                    <a:pt x="5349" y="8819"/>
                    <a:pt x="5637" y="8762"/>
                  </a:cubicBezTo>
                  <a:cubicBezTo>
                    <a:pt x="8044" y="8319"/>
                    <a:pt x="9628" y="5975"/>
                    <a:pt x="9152" y="3600"/>
                  </a:cubicBezTo>
                  <a:cubicBezTo>
                    <a:pt x="8734" y="1481"/>
                    <a:pt x="6893" y="0"/>
                    <a:pt x="48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834975" y="2643375"/>
              <a:ext cx="180550" cy="166175"/>
            </a:xfrm>
            <a:custGeom>
              <a:avLst/>
              <a:gdLst/>
              <a:ahLst/>
              <a:cxnLst/>
              <a:rect l="l" t="t" r="r" b="b"/>
              <a:pathLst>
                <a:path w="7222" h="6647" extrusionOk="0">
                  <a:moveTo>
                    <a:pt x="3615" y="0"/>
                  </a:moveTo>
                  <a:cubicBezTo>
                    <a:pt x="3405" y="0"/>
                    <a:pt x="3192" y="20"/>
                    <a:pt x="2977" y="61"/>
                  </a:cubicBezTo>
                  <a:cubicBezTo>
                    <a:pt x="1172" y="410"/>
                    <a:pt x="1" y="2152"/>
                    <a:pt x="349" y="3957"/>
                  </a:cubicBezTo>
                  <a:cubicBezTo>
                    <a:pt x="656" y="5548"/>
                    <a:pt x="2045" y="6646"/>
                    <a:pt x="3606" y="6646"/>
                  </a:cubicBezTo>
                  <a:cubicBezTo>
                    <a:pt x="3817" y="6646"/>
                    <a:pt x="4030" y="6627"/>
                    <a:pt x="4244" y="6585"/>
                  </a:cubicBezTo>
                  <a:cubicBezTo>
                    <a:pt x="6018" y="6237"/>
                    <a:pt x="7221" y="4495"/>
                    <a:pt x="6873" y="2690"/>
                  </a:cubicBezTo>
                  <a:cubicBezTo>
                    <a:pt x="6566" y="1099"/>
                    <a:pt x="5176" y="0"/>
                    <a:pt x="36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5"/>
            <p:cNvSpPr/>
            <p:nvPr/>
          </p:nvSpPr>
          <p:spPr>
            <a:xfrm>
              <a:off x="2854775" y="2663900"/>
              <a:ext cx="159950" cy="145775"/>
            </a:xfrm>
            <a:custGeom>
              <a:avLst/>
              <a:gdLst/>
              <a:ahLst/>
              <a:cxnLst/>
              <a:rect l="l" t="t" r="r" b="b"/>
              <a:pathLst>
                <a:path w="6398" h="5831" extrusionOk="0">
                  <a:moveTo>
                    <a:pt x="5004" y="0"/>
                  </a:moveTo>
                  <a:lnTo>
                    <a:pt x="5004" y="0"/>
                  </a:lnTo>
                  <a:cubicBezTo>
                    <a:pt x="5194" y="349"/>
                    <a:pt x="5352" y="729"/>
                    <a:pt x="5447" y="1141"/>
                  </a:cubicBezTo>
                  <a:cubicBezTo>
                    <a:pt x="5796" y="2946"/>
                    <a:pt x="4592" y="4687"/>
                    <a:pt x="2819" y="5036"/>
                  </a:cubicBezTo>
                  <a:cubicBezTo>
                    <a:pt x="2617" y="5073"/>
                    <a:pt x="2415" y="5090"/>
                    <a:pt x="2215" y="5090"/>
                  </a:cubicBezTo>
                  <a:cubicBezTo>
                    <a:pt x="1381" y="5090"/>
                    <a:pt x="588" y="4781"/>
                    <a:pt x="0" y="4244"/>
                  </a:cubicBezTo>
                  <a:lnTo>
                    <a:pt x="0" y="4244"/>
                  </a:lnTo>
                  <a:cubicBezTo>
                    <a:pt x="588" y="5206"/>
                    <a:pt x="1650" y="5830"/>
                    <a:pt x="2804" y="5830"/>
                  </a:cubicBezTo>
                  <a:cubicBezTo>
                    <a:pt x="3018" y="5830"/>
                    <a:pt x="3235" y="5809"/>
                    <a:pt x="3452" y="5764"/>
                  </a:cubicBezTo>
                  <a:cubicBezTo>
                    <a:pt x="5226" y="5416"/>
                    <a:pt x="6397" y="3674"/>
                    <a:pt x="6081" y="1869"/>
                  </a:cubicBezTo>
                  <a:cubicBezTo>
                    <a:pt x="5922"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614075" y="2496550"/>
              <a:ext cx="240725" cy="221525"/>
            </a:xfrm>
            <a:custGeom>
              <a:avLst/>
              <a:gdLst/>
              <a:ahLst/>
              <a:cxnLst/>
              <a:rect l="l" t="t" r="r" b="b"/>
              <a:pathLst>
                <a:path w="9629" h="8861" extrusionOk="0">
                  <a:moveTo>
                    <a:pt x="4806" y="0"/>
                  </a:moveTo>
                  <a:cubicBezTo>
                    <a:pt x="4536" y="0"/>
                    <a:pt x="4264" y="25"/>
                    <a:pt x="3991" y="76"/>
                  </a:cubicBezTo>
                  <a:cubicBezTo>
                    <a:pt x="1584" y="551"/>
                    <a:pt x="1" y="2863"/>
                    <a:pt x="476" y="5269"/>
                  </a:cubicBezTo>
                  <a:cubicBezTo>
                    <a:pt x="896" y="7400"/>
                    <a:pt x="2756" y="8860"/>
                    <a:pt x="4847" y="8860"/>
                  </a:cubicBezTo>
                  <a:cubicBezTo>
                    <a:pt x="5118" y="8860"/>
                    <a:pt x="5393" y="8836"/>
                    <a:pt x="5670" y="8785"/>
                  </a:cubicBezTo>
                  <a:cubicBezTo>
                    <a:pt x="8045" y="8310"/>
                    <a:pt x="9628" y="5998"/>
                    <a:pt x="9153" y="3591"/>
                  </a:cubicBezTo>
                  <a:cubicBezTo>
                    <a:pt x="8761" y="1461"/>
                    <a:pt x="6880" y="0"/>
                    <a:pt x="480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5"/>
            <p:cNvSpPr/>
            <p:nvPr/>
          </p:nvSpPr>
          <p:spPr>
            <a:xfrm>
              <a:off x="2644175" y="2524600"/>
              <a:ext cx="180525" cy="166150"/>
            </a:xfrm>
            <a:custGeom>
              <a:avLst/>
              <a:gdLst/>
              <a:ahLst/>
              <a:cxnLst/>
              <a:rect l="l" t="t" r="r" b="b"/>
              <a:pathLst>
                <a:path w="7221" h="6646" extrusionOk="0">
                  <a:moveTo>
                    <a:pt x="3615" y="1"/>
                  </a:moveTo>
                  <a:cubicBezTo>
                    <a:pt x="3405" y="1"/>
                    <a:pt x="3191" y="21"/>
                    <a:pt x="2977" y="62"/>
                  </a:cubicBezTo>
                  <a:cubicBezTo>
                    <a:pt x="1172" y="410"/>
                    <a:pt x="0" y="2152"/>
                    <a:pt x="349" y="3926"/>
                  </a:cubicBezTo>
                  <a:cubicBezTo>
                    <a:pt x="656" y="5521"/>
                    <a:pt x="2052" y="6646"/>
                    <a:pt x="3618" y="6646"/>
                  </a:cubicBezTo>
                  <a:cubicBezTo>
                    <a:pt x="3825" y="6646"/>
                    <a:pt x="4034" y="6626"/>
                    <a:pt x="4244" y="6586"/>
                  </a:cubicBezTo>
                  <a:cubicBezTo>
                    <a:pt x="6049" y="6206"/>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5"/>
            <p:cNvSpPr/>
            <p:nvPr/>
          </p:nvSpPr>
          <p:spPr>
            <a:xfrm>
              <a:off x="2663975" y="2545150"/>
              <a:ext cx="160725" cy="145500"/>
            </a:xfrm>
            <a:custGeom>
              <a:avLst/>
              <a:gdLst/>
              <a:ahLst/>
              <a:cxnLst/>
              <a:rect l="l" t="t" r="r" b="b"/>
              <a:pathLst>
                <a:path w="6429" h="5820" extrusionOk="0">
                  <a:moveTo>
                    <a:pt x="5004" y="0"/>
                  </a:moveTo>
                  <a:lnTo>
                    <a:pt x="5004" y="0"/>
                  </a:lnTo>
                  <a:cubicBezTo>
                    <a:pt x="5225" y="317"/>
                    <a:pt x="5384" y="697"/>
                    <a:pt x="5447" y="1109"/>
                  </a:cubicBezTo>
                  <a:cubicBezTo>
                    <a:pt x="5795" y="2914"/>
                    <a:pt x="4624" y="4655"/>
                    <a:pt x="2819" y="5004"/>
                  </a:cubicBezTo>
                  <a:cubicBezTo>
                    <a:pt x="2615" y="5041"/>
                    <a:pt x="2413" y="5059"/>
                    <a:pt x="2214" y="5059"/>
                  </a:cubicBezTo>
                  <a:cubicBezTo>
                    <a:pt x="1389" y="5059"/>
                    <a:pt x="612" y="4754"/>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5"/>
            <p:cNvSpPr/>
            <p:nvPr/>
          </p:nvSpPr>
          <p:spPr>
            <a:xfrm>
              <a:off x="2937100" y="2434575"/>
              <a:ext cx="240725" cy="221150"/>
            </a:xfrm>
            <a:custGeom>
              <a:avLst/>
              <a:gdLst/>
              <a:ahLst/>
              <a:cxnLst/>
              <a:rect l="l" t="t" r="r" b="b"/>
              <a:pathLst>
                <a:path w="9629" h="8846" extrusionOk="0">
                  <a:moveTo>
                    <a:pt x="4840" y="0"/>
                  </a:moveTo>
                  <a:cubicBezTo>
                    <a:pt x="4560" y="0"/>
                    <a:pt x="4276" y="28"/>
                    <a:pt x="3991" y="84"/>
                  </a:cubicBezTo>
                  <a:cubicBezTo>
                    <a:pt x="1584" y="528"/>
                    <a:pt x="1" y="2871"/>
                    <a:pt x="476" y="5247"/>
                  </a:cubicBezTo>
                  <a:cubicBezTo>
                    <a:pt x="894" y="7365"/>
                    <a:pt x="2736" y="8846"/>
                    <a:pt x="4813" y="8846"/>
                  </a:cubicBezTo>
                  <a:cubicBezTo>
                    <a:pt x="5095" y="8846"/>
                    <a:pt x="5382" y="8819"/>
                    <a:pt x="5670" y="8762"/>
                  </a:cubicBezTo>
                  <a:cubicBezTo>
                    <a:pt x="8045" y="8287"/>
                    <a:pt x="9628" y="5975"/>
                    <a:pt x="9153" y="3568"/>
                  </a:cubicBezTo>
                  <a:cubicBezTo>
                    <a:pt x="8763" y="1477"/>
                    <a:pt x="6901" y="0"/>
                    <a:pt x="484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5"/>
            <p:cNvSpPr/>
            <p:nvPr/>
          </p:nvSpPr>
          <p:spPr>
            <a:xfrm>
              <a:off x="2967200" y="2462050"/>
              <a:ext cx="180525" cy="166200"/>
            </a:xfrm>
            <a:custGeom>
              <a:avLst/>
              <a:gdLst/>
              <a:ahLst/>
              <a:cxnLst/>
              <a:rect l="l" t="t" r="r" b="b"/>
              <a:pathLst>
                <a:path w="7221" h="6648" extrusionOk="0">
                  <a:moveTo>
                    <a:pt x="3615" y="1"/>
                  </a:moveTo>
                  <a:cubicBezTo>
                    <a:pt x="3405" y="1"/>
                    <a:pt x="3191" y="21"/>
                    <a:pt x="2977" y="62"/>
                  </a:cubicBezTo>
                  <a:cubicBezTo>
                    <a:pt x="1172" y="411"/>
                    <a:pt x="0" y="2152"/>
                    <a:pt x="349" y="3958"/>
                  </a:cubicBezTo>
                  <a:cubicBezTo>
                    <a:pt x="656" y="5548"/>
                    <a:pt x="2045" y="6647"/>
                    <a:pt x="3606" y="6647"/>
                  </a:cubicBezTo>
                  <a:cubicBezTo>
                    <a:pt x="3816" y="6647"/>
                    <a:pt x="4030" y="6627"/>
                    <a:pt x="4244" y="6586"/>
                  </a:cubicBezTo>
                  <a:cubicBezTo>
                    <a:pt x="6049" y="6238"/>
                    <a:pt x="7221" y="4496"/>
                    <a:pt x="6872" y="2691"/>
                  </a:cubicBezTo>
                  <a:cubicBezTo>
                    <a:pt x="6565" y="1100"/>
                    <a:pt x="5176" y="1"/>
                    <a:pt x="361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5"/>
            <p:cNvSpPr/>
            <p:nvPr/>
          </p:nvSpPr>
          <p:spPr>
            <a:xfrm>
              <a:off x="2987000" y="2482600"/>
              <a:ext cx="160725" cy="145500"/>
            </a:xfrm>
            <a:custGeom>
              <a:avLst/>
              <a:gdLst/>
              <a:ahLst/>
              <a:cxnLst/>
              <a:rect l="l" t="t" r="r" b="b"/>
              <a:pathLst>
                <a:path w="6429" h="5820" extrusionOk="0">
                  <a:moveTo>
                    <a:pt x="5004" y="0"/>
                  </a:moveTo>
                  <a:cubicBezTo>
                    <a:pt x="5225" y="349"/>
                    <a:pt x="5384" y="697"/>
                    <a:pt x="5447" y="1140"/>
                  </a:cubicBezTo>
                  <a:cubicBezTo>
                    <a:pt x="5795" y="2914"/>
                    <a:pt x="4624" y="4656"/>
                    <a:pt x="2819" y="5004"/>
                  </a:cubicBezTo>
                  <a:cubicBezTo>
                    <a:pt x="2595" y="5051"/>
                    <a:pt x="2373" y="5074"/>
                    <a:pt x="2154" y="5074"/>
                  </a:cubicBezTo>
                  <a:cubicBezTo>
                    <a:pt x="1351" y="5074"/>
                    <a:pt x="597" y="4767"/>
                    <a:pt x="0" y="4244"/>
                  </a:cubicBezTo>
                  <a:lnTo>
                    <a:pt x="0" y="4244"/>
                  </a:lnTo>
                  <a:cubicBezTo>
                    <a:pt x="594" y="5216"/>
                    <a:pt x="1671" y="5819"/>
                    <a:pt x="2839" y="5819"/>
                  </a:cubicBezTo>
                  <a:cubicBezTo>
                    <a:pt x="3042" y="5819"/>
                    <a:pt x="3246" y="5801"/>
                    <a:pt x="3452" y="5764"/>
                  </a:cubicBezTo>
                  <a:cubicBezTo>
                    <a:pt x="5257" y="5416"/>
                    <a:pt x="6429" y="3674"/>
                    <a:pt x="6080" y="1869"/>
                  </a:cubicBezTo>
                  <a:cubicBezTo>
                    <a:pt x="5954" y="1109"/>
                    <a:pt x="5542" y="475"/>
                    <a:pt x="500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5"/>
            <p:cNvSpPr/>
            <p:nvPr/>
          </p:nvSpPr>
          <p:spPr>
            <a:xfrm>
              <a:off x="3025775" y="2511075"/>
              <a:ext cx="76825" cy="80000"/>
            </a:xfrm>
            <a:custGeom>
              <a:avLst/>
              <a:gdLst/>
              <a:ahLst/>
              <a:cxnLst/>
              <a:rect l="l" t="t" r="r" b="b"/>
              <a:pathLst>
                <a:path w="3073" h="3200" extrusionOk="0">
                  <a:moveTo>
                    <a:pt x="824" y="920"/>
                  </a:moveTo>
                  <a:lnTo>
                    <a:pt x="2028" y="1331"/>
                  </a:lnTo>
                  <a:lnTo>
                    <a:pt x="1046" y="2155"/>
                  </a:lnTo>
                  <a:lnTo>
                    <a:pt x="824" y="920"/>
                  </a:lnTo>
                  <a:close/>
                  <a:moveTo>
                    <a:pt x="343" y="0"/>
                  </a:moveTo>
                  <a:cubicBezTo>
                    <a:pt x="263" y="0"/>
                    <a:pt x="189" y="35"/>
                    <a:pt x="127" y="96"/>
                  </a:cubicBezTo>
                  <a:cubicBezTo>
                    <a:pt x="32" y="160"/>
                    <a:pt x="1" y="255"/>
                    <a:pt x="1" y="350"/>
                  </a:cubicBezTo>
                  <a:cubicBezTo>
                    <a:pt x="1" y="381"/>
                    <a:pt x="1" y="413"/>
                    <a:pt x="1" y="445"/>
                  </a:cubicBezTo>
                  <a:lnTo>
                    <a:pt x="476" y="2915"/>
                  </a:lnTo>
                  <a:cubicBezTo>
                    <a:pt x="507" y="3042"/>
                    <a:pt x="603" y="3137"/>
                    <a:pt x="698" y="3168"/>
                  </a:cubicBezTo>
                  <a:cubicBezTo>
                    <a:pt x="761" y="3200"/>
                    <a:pt x="793" y="3200"/>
                    <a:pt x="824" y="3200"/>
                  </a:cubicBezTo>
                  <a:cubicBezTo>
                    <a:pt x="919" y="3200"/>
                    <a:pt x="983" y="3168"/>
                    <a:pt x="1046" y="3105"/>
                  </a:cubicBezTo>
                  <a:lnTo>
                    <a:pt x="2946" y="1458"/>
                  </a:lnTo>
                  <a:cubicBezTo>
                    <a:pt x="3041" y="1395"/>
                    <a:pt x="3073" y="1300"/>
                    <a:pt x="3073" y="1205"/>
                  </a:cubicBezTo>
                  <a:cubicBezTo>
                    <a:pt x="3073" y="1173"/>
                    <a:pt x="3073" y="1141"/>
                    <a:pt x="3073" y="1110"/>
                  </a:cubicBezTo>
                  <a:cubicBezTo>
                    <a:pt x="3041" y="983"/>
                    <a:pt x="2978" y="888"/>
                    <a:pt x="2851" y="856"/>
                  </a:cubicBezTo>
                  <a:lnTo>
                    <a:pt x="476" y="33"/>
                  </a:lnTo>
                  <a:cubicBezTo>
                    <a:pt x="431" y="11"/>
                    <a:pt x="386" y="0"/>
                    <a:pt x="343"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5"/>
            <p:cNvSpPr/>
            <p:nvPr/>
          </p:nvSpPr>
          <p:spPr>
            <a:xfrm>
              <a:off x="2851600" y="2381925"/>
              <a:ext cx="32500" cy="84850"/>
            </a:xfrm>
            <a:custGeom>
              <a:avLst/>
              <a:gdLst/>
              <a:ahLst/>
              <a:cxnLst/>
              <a:rect l="l" t="t" r="r" b="b"/>
              <a:pathLst>
                <a:path w="1300" h="3394" extrusionOk="0">
                  <a:moveTo>
                    <a:pt x="376" y="0"/>
                  </a:moveTo>
                  <a:cubicBezTo>
                    <a:pt x="357" y="0"/>
                    <a:pt x="337" y="2"/>
                    <a:pt x="317" y="5"/>
                  </a:cubicBezTo>
                  <a:cubicBezTo>
                    <a:pt x="127" y="69"/>
                    <a:pt x="1" y="227"/>
                    <a:pt x="32" y="449"/>
                  </a:cubicBezTo>
                  <a:lnTo>
                    <a:pt x="571" y="3109"/>
                  </a:lnTo>
                  <a:cubicBezTo>
                    <a:pt x="602" y="3267"/>
                    <a:pt x="729" y="3394"/>
                    <a:pt x="919" y="3394"/>
                  </a:cubicBezTo>
                  <a:cubicBezTo>
                    <a:pt x="919" y="3394"/>
                    <a:pt x="951" y="3394"/>
                    <a:pt x="982" y="3362"/>
                  </a:cubicBezTo>
                  <a:cubicBezTo>
                    <a:pt x="1172" y="3331"/>
                    <a:pt x="1299" y="3141"/>
                    <a:pt x="1267" y="2951"/>
                  </a:cubicBezTo>
                  <a:lnTo>
                    <a:pt x="729" y="290"/>
                  </a:lnTo>
                  <a:cubicBezTo>
                    <a:pt x="701" y="120"/>
                    <a:pt x="545" y="0"/>
                    <a:pt x="37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5"/>
            <p:cNvSpPr/>
            <p:nvPr/>
          </p:nvSpPr>
          <p:spPr>
            <a:xfrm>
              <a:off x="2824675" y="2408850"/>
              <a:ext cx="86325" cy="31025"/>
            </a:xfrm>
            <a:custGeom>
              <a:avLst/>
              <a:gdLst/>
              <a:ahLst/>
              <a:cxnLst/>
              <a:rect l="l" t="t" r="r" b="b"/>
              <a:pathLst>
                <a:path w="3453" h="1241" extrusionOk="0">
                  <a:moveTo>
                    <a:pt x="3068" y="0"/>
                  </a:moveTo>
                  <a:cubicBezTo>
                    <a:pt x="3049" y="0"/>
                    <a:pt x="3029" y="2"/>
                    <a:pt x="3009" y="5"/>
                  </a:cubicBezTo>
                  <a:lnTo>
                    <a:pt x="318" y="512"/>
                  </a:lnTo>
                  <a:cubicBezTo>
                    <a:pt x="128" y="575"/>
                    <a:pt x="1" y="733"/>
                    <a:pt x="64" y="955"/>
                  </a:cubicBezTo>
                  <a:cubicBezTo>
                    <a:pt x="96" y="1113"/>
                    <a:pt x="223" y="1240"/>
                    <a:pt x="413" y="1240"/>
                  </a:cubicBezTo>
                  <a:cubicBezTo>
                    <a:pt x="413" y="1240"/>
                    <a:pt x="444" y="1240"/>
                    <a:pt x="476" y="1208"/>
                  </a:cubicBezTo>
                  <a:lnTo>
                    <a:pt x="3136" y="702"/>
                  </a:lnTo>
                  <a:cubicBezTo>
                    <a:pt x="3326" y="670"/>
                    <a:pt x="3453" y="480"/>
                    <a:pt x="3421" y="290"/>
                  </a:cubicBezTo>
                  <a:cubicBezTo>
                    <a:pt x="3393" y="120"/>
                    <a:pt x="3237" y="0"/>
                    <a:pt x="3068"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5"/>
            <p:cNvSpPr/>
            <p:nvPr/>
          </p:nvSpPr>
          <p:spPr>
            <a:xfrm>
              <a:off x="2694050" y="2566650"/>
              <a:ext cx="82375" cy="79850"/>
            </a:xfrm>
            <a:custGeom>
              <a:avLst/>
              <a:gdLst/>
              <a:ahLst/>
              <a:cxnLst/>
              <a:rect l="l" t="t" r="r" b="b"/>
              <a:pathLst>
                <a:path w="3295" h="3194" extrusionOk="0">
                  <a:moveTo>
                    <a:pt x="1647" y="724"/>
                  </a:moveTo>
                  <a:cubicBezTo>
                    <a:pt x="2059" y="724"/>
                    <a:pt x="2439" y="1009"/>
                    <a:pt x="2534" y="1420"/>
                  </a:cubicBezTo>
                  <a:cubicBezTo>
                    <a:pt x="2566" y="1674"/>
                    <a:pt x="2534" y="1895"/>
                    <a:pt x="2376" y="2117"/>
                  </a:cubicBezTo>
                  <a:cubicBezTo>
                    <a:pt x="2249" y="2307"/>
                    <a:pt x="2059" y="2434"/>
                    <a:pt x="1806" y="2465"/>
                  </a:cubicBezTo>
                  <a:cubicBezTo>
                    <a:pt x="1746" y="2482"/>
                    <a:pt x="1685" y="2490"/>
                    <a:pt x="1622" y="2490"/>
                  </a:cubicBezTo>
                  <a:cubicBezTo>
                    <a:pt x="1453" y="2490"/>
                    <a:pt x="1280" y="2431"/>
                    <a:pt x="1141" y="2339"/>
                  </a:cubicBezTo>
                  <a:cubicBezTo>
                    <a:pt x="951" y="2212"/>
                    <a:pt x="824" y="1990"/>
                    <a:pt x="761" y="1769"/>
                  </a:cubicBezTo>
                  <a:cubicBezTo>
                    <a:pt x="729" y="1547"/>
                    <a:pt x="761" y="1294"/>
                    <a:pt x="919" y="1104"/>
                  </a:cubicBezTo>
                  <a:cubicBezTo>
                    <a:pt x="1046" y="914"/>
                    <a:pt x="1236" y="787"/>
                    <a:pt x="1489" y="724"/>
                  </a:cubicBezTo>
                  <a:close/>
                  <a:moveTo>
                    <a:pt x="1650" y="0"/>
                  </a:moveTo>
                  <a:cubicBezTo>
                    <a:pt x="1555" y="0"/>
                    <a:pt x="1458" y="9"/>
                    <a:pt x="1362" y="27"/>
                  </a:cubicBezTo>
                  <a:cubicBezTo>
                    <a:pt x="919" y="122"/>
                    <a:pt x="570" y="344"/>
                    <a:pt x="317" y="692"/>
                  </a:cubicBezTo>
                  <a:cubicBezTo>
                    <a:pt x="95" y="1072"/>
                    <a:pt x="0" y="1484"/>
                    <a:pt x="64" y="1895"/>
                  </a:cubicBezTo>
                  <a:cubicBezTo>
                    <a:pt x="159" y="2339"/>
                    <a:pt x="412" y="2687"/>
                    <a:pt x="761" y="2940"/>
                  </a:cubicBezTo>
                  <a:cubicBezTo>
                    <a:pt x="1014" y="3099"/>
                    <a:pt x="1331" y="3194"/>
                    <a:pt x="1647" y="3194"/>
                  </a:cubicBezTo>
                  <a:cubicBezTo>
                    <a:pt x="1742" y="3194"/>
                    <a:pt x="1837" y="3194"/>
                    <a:pt x="1964" y="3162"/>
                  </a:cubicBezTo>
                  <a:cubicBezTo>
                    <a:pt x="2376" y="3099"/>
                    <a:pt x="2724" y="2845"/>
                    <a:pt x="2977" y="2497"/>
                  </a:cubicBezTo>
                  <a:cubicBezTo>
                    <a:pt x="3231" y="2149"/>
                    <a:pt x="3294" y="1705"/>
                    <a:pt x="3231" y="1294"/>
                  </a:cubicBezTo>
                  <a:cubicBezTo>
                    <a:pt x="3090" y="535"/>
                    <a:pt x="2401" y="0"/>
                    <a:pt x="1650"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5"/>
            <p:cNvSpPr/>
            <p:nvPr/>
          </p:nvSpPr>
          <p:spPr>
            <a:xfrm>
              <a:off x="2879325" y="2688900"/>
              <a:ext cx="91050" cy="71625"/>
            </a:xfrm>
            <a:custGeom>
              <a:avLst/>
              <a:gdLst/>
              <a:ahLst/>
              <a:cxnLst/>
              <a:rect l="l" t="t" r="r" b="b"/>
              <a:pathLst>
                <a:path w="3642" h="2865" extrusionOk="0">
                  <a:moveTo>
                    <a:pt x="2660" y="774"/>
                  </a:moveTo>
                  <a:lnTo>
                    <a:pt x="2850" y="1724"/>
                  </a:lnTo>
                  <a:lnTo>
                    <a:pt x="982" y="2072"/>
                  </a:lnTo>
                  <a:lnTo>
                    <a:pt x="792" y="1122"/>
                  </a:lnTo>
                  <a:lnTo>
                    <a:pt x="2660" y="774"/>
                  </a:lnTo>
                  <a:close/>
                  <a:moveTo>
                    <a:pt x="2965" y="1"/>
                  </a:moveTo>
                  <a:cubicBezTo>
                    <a:pt x="2938" y="1"/>
                    <a:pt x="2910" y="5"/>
                    <a:pt x="2882" y="14"/>
                  </a:cubicBezTo>
                  <a:lnTo>
                    <a:pt x="317" y="489"/>
                  </a:lnTo>
                  <a:cubicBezTo>
                    <a:pt x="127" y="521"/>
                    <a:pt x="0" y="711"/>
                    <a:pt x="32" y="901"/>
                  </a:cubicBezTo>
                  <a:lnTo>
                    <a:pt x="348" y="2579"/>
                  </a:lnTo>
                  <a:cubicBezTo>
                    <a:pt x="348" y="2674"/>
                    <a:pt x="412" y="2737"/>
                    <a:pt x="507" y="2801"/>
                  </a:cubicBezTo>
                  <a:cubicBezTo>
                    <a:pt x="538" y="2832"/>
                    <a:pt x="633" y="2864"/>
                    <a:pt x="697" y="2864"/>
                  </a:cubicBezTo>
                  <a:cubicBezTo>
                    <a:pt x="697" y="2864"/>
                    <a:pt x="728" y="2864"/>
                    <a:pt x="760" y="2832"/>
                  </a:cubicBezTo>
                  <a:lnTo>
                    <a:pt x="3325" y="2357"/>
                  </a:lnTo>
                  <a:cubicBezTo>
                    <a:pt x="3515" y="2326"/>
                    <a:pt x="3642" y="2136"/>
                    <a:pt x="3610" y="1946"/>
                  </a:cubicBezTo>
                  <a:lnTo>
                    <a:pt x="3294" y="267"/>
                  </a:lnTo>
                  <a:cubicBezTo>
                    <a:pt x="3262" y="204"/>
                    <a:pt x="3230" y="109"/>
                    <a:pt x="3135" y="46"/>
                  </a:cubicBezTo>
                  <a:cubicBezTo>
                    <a:pt x="3090" y="23"/>
                    <a:pt x="3030" y="1"/>
                    <a:pt x="2965"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22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5"/>
            <p:cNvSpPr/>
            <p:nvPr/>
          </p:nvSpPr>
          <p:spPr>
            <a:xfrm>
              <a:off x="1999700" y="2930975"/>
              <a:ext cx="345225" cy="317775"/>
            </a:xfrm>
            <a:custGeom>
              <a:avLst/>
              <a:gdLst/>
              <a:ahLst/>
              <a:cxnLst/>
              <a:rect l="l" t="t" r="r" b="b"/>
              <a:pathLst>
                <a:path w="13809" h="12711" extrusionOk="0">
                  <a:moveTo>
                    <a:pt x="6916" y="0"/>
                  </a:moveTo>
                  <a:cubicBezTo>
                    <a:pt x="6516" y="0"/>
                    <a:pt x="6109" y="38"/>
                    <a:pt x="5701" y="117"/>
                  </a:cubicBezTo>
                  <a:cubicBezTo>
                    <a:pt x="2249" y="782"/>
                    <a:pt x="1" y="4107"/>
                    <a:pt x="666" y="7559"/>
                  </a:cubicBezTo>
                  <a:cubicBezTo>
                    <a:pt x="1252" y="10603"/>
                    <a:pt x="3907" y="12711"/>
                    <a:pt x="6893" y="12711"/>
                  </a:cubicBezTo>
                  <a:cubicBezTo>
                    <a:pt x="7293" y="12711"/>
                    <a:pt x="7700" y="12673"/>
                    <a:pt x="8108" y="12594"/>
                  </a:cubicBezTo>
                  <a:cubicBezTo>
                    <a:pt x="11560" y="11929"/>
                    <a:pt x="13808" y="8604"/>
                    <a:pt x="13143" y="5152"/>
                  </a:cubicBezTo>
                  <a:cubicBezTo>
                    <a:pt x="12557" y="2108"/>
                    <a:pt x="9902" y="0"/>
                    <a:pt x="6916"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5"/>
            <p:cNvSpPr/>
            <p:nvPr/>
          </p:nvSpPr>
          <p:spPr>
            <a:xfrm>
              <a:off x="2036925" y="2965500"/>
              <a:ext cx="270775" cy="249250"/>
            </a:xfrm>
            <a:custGeom>
              <a:avLst/>
              <a:gdLst/>
              <a:ahLst/>
              <a:cxnLst/>
              <a:rect l="l" t="t" r="r" b="b"/>
              <a:pathLst>
                <a:path w="10831" h="9970" extrusionOk="0">
                  <a:moveTo>
                    <a:pt x="5444" y="1"/>
                  </a:moveTo>
                  <a:cubicBezTo>
                    <a:pt x="5122" y="1"/>
                    <a:pt x="4795" y="32"/>
                    <a:pt x="4465" y="97"/>
                  </a:cubicBezTo>
                  <a:cubicBezTo>
                    <a:pt x="1774" y="604"/>
                    <a:pt x="0" y="3233"/>
                    <a:pt x="539" y="5924"/>
                  </a:cubicBezTo>
                  <a:cubicBezTo>
                    <a:pt x="987" y="8307"/>
                    <a:pt x="3097" y="9969"/>
                    <a:pt x="5442" y="9969"/>
                  </a:cubicBezTo>
                  <a:cubicBezTo>
                    <a:pt x="5747" y="9969"/>
                    <a:pt x="6056" y="9941"/>
                    <a:pt x="6366" y="9883"/>
                  </a:cubicBezTo>
                  <a:cubicBezTo>
                    <a:pt x="9057" y="9345"/>
                    <a:pt x="10831" y="6748"/>
                    <a:pt x="10324" y="4024"/>
                  </a:cubicBezTo>
                  <a:cubicBezTo>
                    <a:pt x="9851" y="1658"/>
                    <a:pt x="7787" y="1"/>
                    <a:pt x="544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5"/>
            <p:cNvSpPr/>
            <p:nvPr/>
          </p:nvSpPr>
          <p:spPr>
            <a:xfrm>
              <a:off x="2068575" y="2994050"/>
              <a:ext cx="239125" cy="220675"/>
            </a:xfrm>
            <a:custGeom>
              <a:avLst/>
              <a:gdLst/>
              <a:ahLst/>
              <a:cxnLst/>
              <a:rect l="l" t="t" r="r" b="b"/>
              <a:pathLst>
                <a:path w="9565" h="8827" extrusionOk="0">
                  <a:moveTo>
                    <a:pt x="7348" y="0"/>
                  </a:moveTo>
                  <a:lnTo>
                    <a:pt x="7348" y="0"/>
                  </a:lnTo>
                  <a:cubicBezTo>
                    <a:pt x="7696" y="539"/>
                    <a:pt x="7950" y="1140"/>
                    <a:pt x="8077" y="1806"/>
                  </a:cubicBezTo>
                  <a:cubicBezTo>
                    <a:pt x="8615" y="4497"/>
                    <a:pt x="6841" y="7126"/>
                    <a:pt x="4118" y="7664"/>
                  </a:cubicBezTo>
                  <a:cubicBezTo>
                    <a:pt x="3810" y="7722"/>
                    <a:pt x="3503" y="7750"/>
                    <a:pt x="3200" y="7750"/>
                  </a:cubicBezTo>
                  <a:cubicBezTo>
                    <a:pt x="2010" y="7750"/>
                    <a:pt x="885" y="7320"/>
                    <a:pt x="1" y="6588"/>
                  </a:cubicBezTo>
                  <a:lnTo>
                    <a:pt x="1" y="6588"/>
                  </a:lnTo>
                  <a:cubicBezTo>
                    <a:pt x="914" y="7958"/>
                    <a:pt x="2489" y="8826"/>
                    <a:pt x="4183" y="8826"/>
                  </a:cubicBezTo>
                  <a:cubicBezTo>
                    <a:pt x="4486" y="8826"/>
                    <a:pt x="4792" y="8799"/>
                    <a:pt x="5100" y="8741"/>
                  </a:cubicBezTo>
                  <a:cubicBezTo>
                    <a:pt x="7791" y="8203"/>
                    <a:pt x="9565" y="5606"/>
                    <a:pt x="9058" y="2882"/>
                  </a:cubicBezTo>
                  <a:cubicBezTo>
                    <a:pt x="8837" y="1711"/>
                    <a:pt x="8203" y="697"/>
                    <a:pt x="734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5"/>
            <p:cNvSpPr/>
            <p:nvPr/>
          </p:nvSpPr>
          <p:spPr>
            <a:xfrm>
              <a:off x="713150" y="2614075"/>
              <a:ext cx="914475" cy="1128975"/>
            </a:xfrm>
            <a:custGeom>
              <a:avLst/>
              <a:gdLst/>
              <a:ahLst/>
              <a:cxnLst/>
              <a:rect l="l" t="t" r="r" b="b"/>
              <a:pathLst>
                <a:path w="36579" h="45159" extrusionOk="0">
                  <a:moveTo>
                    <a:pt x="28947" y="0"/>
                  </a:moveTo>
                  <a:cubicBezTo>
                    <a:pt x="28319" y="0"/>
                    <a:pt x="27699" y="294"/>
                    <a:pt x="27173" y="980"/>
                  </a:cubicBezTo>
                  <a:cubicBezTo>
                    <a:pt x="25716" y="2880"/>
                    <a:pt x="26064" y="6744"/>
                    <a:pt x="21852" y="11716"/>
                  </a:cubicBezTo>
                  <a:cubicBezTo>
                    <a:pt x="18812" y="15294"/>
                    <a:pt x="20934" y="22357"/>
                    <a:pt x="16310" y="30084"/>
                  </a:cubicBezTo>
                  <a:cubicBezTo>
                    <a:pt x="11718" y="37811"/>
                    <a:pt x="0" y="45158"/>
                    <a:pt x="0" y="45158"/>
                  </a:cubicBezTo>
                  <a:lnTo>
                    <a:pt x="22929" y="45095"/>
                  </a:lnTo>
                  <a:cubicBezTo>
                    <a:pt x="36578" y="36354"/>
                    <a:pt x="29738" y="19855"/>
                    <a:pt x="29738" y="19855"/>
                  </a:cubicBezTo>
                  <a:cubicBezTo>
                    <a:pt x="35565" y="14661"/>
                    <a:pt x="32715" y="3862"/>
                    <a:pt x="31860" y="2215"/>
                  </a:cubicBezTo>
                  <a:cubicBezTo>
                    <a:pt x="31192" y="920"/>
                    <a:pt x="30059" y="0"/>
                    <a:pt x="2894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5"/>
            <p:cNvSpPr/>
            <p:nvPr/>
          </p:nvSpPr>
          <p:spPr>
            <a:xfrm>
              <a:off x="713150" y="3531625"/>
              <a:ext cx="908925" cy="682500"/>
            </a:xfrm>
            <a:custGeom>
              <a:avLst/>
              <a:gdLst/>
              <a:ahLst/>
              <a:cxnLst/>
              <a:rect l="l" t="t" r="r" b="b"/>
              <a:pathLst>
                <a:path w="36357" h="27300" extrusionOk="0">
                  <a:moveTo>
                    <a:pt x="10800" y="1"/>
                  </a:moveTo>
                  <a:cubicBezTo>
                    <a:pt x="7253" y="3421"/>
                    <a:pt x="3294" y="6239"/>
                    <a:pt x="1299" y="7601"/>
                  </a:cubicBezTo>
                  <a:lnTo>
                    <a:pt x="0" y="8456"/>
                  </a:lnTo>
                  <a:cubicBezTo>
                    <a:pt x="3864" y="21915"/>
                    <a:pt x="14188" y="27299"/>
                    <a:pt x="14188" y="27299"/>
                  </a:cubicBezTo>
                  <a:cubicBezTo>
                    <a:pt x="14505" y="27141"/>
                    <a:pt x="14790" y="26982"/>
                    <a:pt x="15107" y="26792"/>
                  </a:cubicBezTo>
                  <a:cubicBezTo>
                    <a:pt x="15202" y="26761"/>
                    <a:pt x="15297" y="26697"/>
                    <a:pt x="15392" y="26666"/>
                  </a:cubicBezTo>
                  <a:cubicBezTo>
                    <a:pt x="15613" y="26539"/>
                    <a:pt x="15867" y="26412"/>
                    <a:pt x="16088" y="26286"/>
                  </a:cubicBezTo>
                  <a:cubicBezTo>
                    <a:pt x="16183" y="26254"/>
                    <a:pt x="16278" y="26191"/>
                    <a:pt x="16373" y="26159"/>
                  </a:cubicBezTo>
                  <a:cubicBezTo>
                    <a:pt x="17007" y="25811"/>
                    <a:pt x="17672" y="25494"/>
                    <a:pt x="18337" y="25177"/>
                  </a:cubicBezTo>
                  <a:cubicBezTo>
                    <a:pt x="18400" y="25146"/>
                    <a:pt x="18464" y="25114"/>
                    <a:pt x="18527" y="25082"/>
                  </a:cubicBezTo>
                  <a:cubicBezTo>
                    <a:pt x="18812" y="24956"/>
                    <a:pt x="19097" y="24829"/>
                    <a:pt x="19382" y="24671"/>
                  </a:cubicBezTo>
                  <a:cubicBezTo>
                    <a:pt x="19445" y="24639"/>
                    <a:pt x="19509" y="24639"/>
                    <a:pt x="19540" y="24607"/>
                  </a:cubicBezTo>
                  <a:cubicBezTo>
                    <a:pt x="20237" y="24291"/>
                    <a:pt x="20965" y="23942"/>
                    <a:pt x="21662" y="23626"/>
                  </a:cubicBezTo>
                  <a:cubicBezTo>
                    <a:pt x="21694" y="23626"/>
                    <a:pt x="21725" y="23626"/>
                    <a:pt x="21757" y="23594"/>
                  </a:cubicBezTo>
                  <a:cubicBezTo>
                    <a:pt x="22074" y="23467"/>
                    <a:pt x="22390" y="23309"/>
                    <a:pt x="22707" y="23182"/>
                  </a:cubicBezTo>
                  <a:cubicBezTo>
                    <a:pt x="27521" y="21060"/>
                    <a:pt x="32366" y="19224"/>
                    <a:pt x="36357" y="17830"/>
                  </a:cubicBezTo>
                  <a:cubicBezTo>
                    <a:pt x="36008" y="17323"/>
                    <a:pt x="35755" y="16722"/>
                    <a:pt x="35596" y="15930"/>
                  </a:cubicBezTo>
                  <a:lnTo>
                    <a:pt x="35723" y="15930"/>
                  </a:lnTo>
                  <a:cubicBezTo>
                    <a:pt x="33665" y="15392"/>
                    <a:pt x="31733" y="14125"/>
                    <a:pt x="30308" y="11876"/>
                  </a:cubicBezTo>
                  <a:lnTo>
                    <a:pt x="30308" y="11876"/>
                  </a:lnTo>
                  <a:cubicBezTo>
                    <a:pt x="31163" y="15233"/>
                    <a:pt x="28439" y="17260"/>
                    <a:pt x="24101" y="19350"/>
                  </a:cubicBezTo>
                  <a:cubicBezTo>
                    <a:pt x="24101" y="19350"/>
                    <a:pt x="22287" y="20180"/>
                    <a:pt x="19933" y="20180"/>
                  </a:cubicBezTo>
                  <a:cubicBezTo>
                    <a:pt x="17045" y="20180"/>
                    <a:pt x="13343" y="18931"/>
                    <a:pt x="11180" y="13365"/>
                  </a:cubicBezTo>
                  <a:cubicBezTo>
                    <a:pt x="9596" y="9280"/>
                    <a:pt x="9945" y="4181"/>
                    <a:pt x="1080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5"/>
            <p:cNvSpPr/>
            <p:nvPr/>
          </p:nvSpPr>
          <p:spPr>
            <a:xfrm>
              <a:off x="1288725" y="2630650"/>
              <a:ext cx="133825" cy="240800"/>
            </a:xfrm>
            <a:custGeom>
              <a:avLst/>
              <a:gdLst/>
              <a:ahLst/>
              <a:cxnLst/>
              <a:rect l="l" t="t" r="r" b="b"/>
              <a:pathLst>
                <a:path w="5353" h="9632" extrusionOk="0">
                  <a:moveTo>
                    <a:pt x="4466" y="0"/>
                  </a:moveTo>
                  <a:cubicBezTo>
                    <a:pt x="4340" y="95"/>
                    <a:pt x="4245" y="190"/>
                    <a:pt x="4150" y="317"/>
                  </a:cubicBezTo>
                  <a:cubicBezTo>
                    <a:pt x="2851" y="1996"/>
                    <a:pt x="2978" y="5289"/>
                    <a:pt x="1" y="9533"/>
                  </a:cubicBezTo>
                  <a:cubicBezTo>
                    <a:pt x="180" y="9575"/>
                    <a:pt x="476" y="9631"/>
                    <a:pt x="841" y="9631"/>
                  </a:cubicBezTo>
                  <a:cubicBezTo>
                    <a:pt x="1570" y="9631"/>
                    <a:pt x="2577" y="9406"/>
                    <a:pt x="3484" y="8393"/>
                  </a:cubicBezTo>
                  <a:cubicBezTo>
                    <a:pt x="4783" y="6968"/>
                    <a:pt x="5353" y="3516"/>
                    <a:pt x="5195" y="1774"/>
                  </a:cubicBezTo>
                  <a:cubicBezTo>
                    <a:pt x="5131" y="887"/>
                    <a:pt x="4783" y="317"/>
                    <a:pt x="446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5"/>
            <p:cNvSpPr/>
            <p:nvPr/>
          </p:nvSpPr>
          <p:spPr>
            <a:xfrm>
              <a:off x="1829475" y="3305975"/>
              <a:ext cx="163025" cy="138025"/>
            </a:xfrm>
            <a:custGeom>
              <a:avLst/>
              <a:gdLst/>
              <a:ahLst/>
              <a:cxnLst/>
              <a:rect l="l" t="t" r="r" b="b"/>
              <a:pathLst>
                <a:path w="6521" h="5521" extrusionOk="0">
                  <a:moveTo>
                    <a:pt x="4547" y="1"/>
                  </a:moveTo>
                  <a:cubicBezTo>
                    <a:pt x="4541" y="1"/>
                    <a:pt x="4535" y="1"/>
                    <a:pt x="4530" y="1"/>
                  </a:cubicBezTo>
                  <a:cubicBezTo>
                    <a:pt x="2819" y="33"/>
                    <a:pt x="1141" y="1426"/>
                    <a:pt x="1141" y="1426"/>
                  </a:cubicBezTo>
                  <a:cubicBezTo>
                    <a:pt x="1" y="2218"/>
                    <a:pt x="1046" y="5290"/>
                    <a:pt x="1774" y="5480"/>
                  </a:cubicBezTo>
                  <a:cubicBezTo>
                    <a:pt x="1880" y="5508"/>
                    <a:pt x="2007" y="5521"/>
                    <a:pt x="2151" y="5521"/>
                  </a:cubicBezTo>
                  <a:cubicBezTo>
                    <a:pt x="3294" y="5521"/>
                    <a:pt x="5451" y="4698"/>
                    <a:pt x="5733" y="4276"/>
                  </a:cubicBezTo>
                  <a:cubicBezTo>
                    <a:pt x="6521" y="3268"/>
                    <a:pt x="5772" y="1"/>
                    <a:pt x="454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5"/>
            <p:cNvSpPr/>
            <p:nvPr/>
          </p:nvSpPr>
          <p:spPr>
            <a:xfrm>
              <a:off x="1783575" y="3510250"/>
              <a:ext cx="159850" cy="128775"/>
            </a:xfrm>
            <a:custGeom>
              <a:avLst/>
              <a:gdLst/>
              <a:ahLst/>
              <a:cxnLst/>
              <a:rect l="l" t="t" r="r" b="b"/>
              <a:pathLst>
                <a:path w="6394" h="5151" extrusionOk="0">
                  <a:moveTo>
                    <a:pt x="4356" y="0"/>
                  </a:moveTo>
                  <a:cubicBezTo>
                    <a:pt x="4350" y="0"/>
                    <a:pt x="4344" y="0"/>
                    <a:pt x="4339" y="1"/>
                  </a:cubicBezTo>
                  <a:cubicBezTo>
                    <a:pt x="2629" y="64"/>
                    <a:pt x="1140" y="1141"/>
                    <a:pt x="1140" y="1141"/>
                  </a:cubicBezTo>
                  <a:cubicBezTo>
                    <a:pt x="0" y="1932"/>
                    <a:pt x="1108" y="4941"/>
                    <a:pt x="1900" y="5099"/>
                  </a:cubicBezTo>
                  <a:cubicBezTo>
                    <a:pt x="2047" y="5135"/>
                    <a:pt x="2234" y="5151"/>
                    <a:pt x="2446" y="5151"/>
                  </a:cubicBezTo>
                  <a:cubicBezTo>
                    <a:pt x="3556" y="5151"/>
                    <a:pt x="5345" y="4711"/>
                    <a:pt x="5637" y="4339"/>
                  </a:cubicBezTo>
                  <a:cubicBezTo>
                    <a:pt x="6394" y="3330"/>
                    <a:pt x="5581" y="0"/>
                    <a:pt x="4356" y="0"/>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5"/>
            <p:cNvSpPr/>
            <p:nvPr/>
          </p:nvSpPr>
          <p:spPr>
            <a:xfrm>
              <a:off x="1720225" y="3700250"/>
              <a:ext cx="159875" cy="129275"/>
            </a:xfrm>
            <a:custGeom>
              <a:avLst/>
              <a:gdLst/>
              <a:ahLst/>
              <a:cxnLst/>
              <a:rect l="l" t="t" r="r" b="b"/>
              <a:pathLst>
                <a:path w="6395" h="5171" extrusionOk="0">
                  <a:moveTo>
                    <a:pt x="4357" y="1"/>
                  </a:moveTo>
                  <a:cubicBezTo>
                    <a:pt x="4351" y="1"/>
                    <a:pt x="4345" y="1"/>
                    <a:pt x="4339" y="1"/>
                  </a:cubicBezTo>
                  <a:cubicBezTo>
                    <a:pt x="2629" y="64"/>
                    <a:pt x="1141" y="1141"/>
                    <a:pt x="1141" y="1141"/>
                  </a:cubicBezTo>
                  <a:cubicBezTo>
                    <a:pt x="0" y="1933"/>
                    <a:pt x="1109" y="4941"/>
                    <a:pt x="1901" y="5131"/>
                  </a:cubicBezTo>
                  <a:cubicBezTo>
                    <a:pt x="2031" y="5158"/>
                    <a:pt x="2192" y="5171"/>
                    <a:pt x="2374" y="5171"/>
                  </a:cubicBezTo>
                  <a:cubicBezTo>
                    <a:pt x="3477" y="5171"/>
                    <a:pt x="5339" y="4720"/>
                    <a:pt x="5638" y="4340"/>
                  </a:cubicBezTo>
                  <a:cubicBezTo>
                    <a:pt x="6394" y="3331"/>
                    <a:pt x="5582" y="1"/>
                    <a:pt x="4357"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5"/>
            <p:cNvSpPr/>
            <p:nvPr/>
          </p:nvSpPr>
          <p:spPr>
            <a:xfrm>
              <a:off x="1619675" y="3945525"/>
              <a:ext cx="132250" cy="67525"/>
            </a:xfrm>
            <a:custGeom>
              <a:avLst/>
              <a:gdLst/>
              <a:ahLst/>
              <a:cxnLst/>
              <a:rect l="l" t="t" r="r" b="b"/>
              <a:pathLst>
                <a:path w="5290" h="2701" extrusionOk="0">
                  <a:moveTo>
                    <a:pt x="1776" y="1"/>
                  </a:moveTo>
                  <a:cubicBezTo>
                    <a:pt x="1518" y="1"/>
                    <a:pt x="1288" y="13"/>
                    <a:pt x="1109" y="39"/>
                  </a:cubicBezTo>
                  <a:cubicBezTo>
                    <a:pt x="571" y="102"/>
                    <a:pt x="191" y="672"/>
                    <a:pt x="1" y="1116"/>
                  </a:cubicBezTo>
                  <a:cubicBezTo>
                    <a:pt x="773" y="2274"/>
                    <a:pt x="2089" y="2700"/>
                    <a:pt x="3710" y="2700"/>
                  </a:cubicBezTo>
                  <a:cubicBezTo>
                    <a:pt x="4084" y="2700"/>
                    <a:pt x="4474" y="2677"/>
                    <a:pt x="4878" y="2636"/>
                  </a:cubicBezTo>
                  <a:cubicBezTo>
                    <a:pt x="5131" y="1908"/>
                    <a:pt x="5289" y="894"/>
                    <a:pt x="4846" y="577"/>
                  </a:cubicBezTo>
                  <a:cubicBezTo>
                    <a:pt x="4265" y="198"/>
                    <a:pt x="2796" y="1"/>
                    <a:pt x="1776" y="1"/>
                  </a:cubicBezTo>
                  <a:close/>
                </a:path>
              </a:pathLst>
            </a:custGeom>
            <a:solidFill>
              <a:srgbClr val="EDD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5"/>
            <p:cNvSpPr/>
            <p:nvPr/>
          </p:nvSpPr>
          <p:spPr>
            <a:xfrm>
              <a:off x="1208775" y="3110425"/>
              <a:ext cx="405375" cy="650825"/>
            </a:xfrm>
            <a:custGeom>
              <a:avLst/>
              <a:gdLst/>
              <a:ahLst/>
              <a:cxnLst/>
              <a:rect l="l" t="t" r="r" b="b"/>
              <a:pathLst>
                <a:path w="16215" h="26033" extrusionOk="0">
                  <a:moveTo>
                    <a:pt x="9913" y="1"/>
                  </a:moveTo>
                  <a:cubicBezTo>
                    <a:pt x="9913" y="1"/>
                    <a:pt x="11939" y="7855"/>
                    <a:pt x="9913" y="14093"/>
                  </a:cubicBezTo>
                  <a:cubicBezTo>
                    <a:pt x="7854" y="20332"/>
                    <a:pt x="4972" y="23436"/>
                    <a:pt x="0" y="26033"/>
                  </a:cubicBezTo>
                  <a:cubicBezTo>
                    <a:pt x="0" y="26033"/>
                    <a:pt x="3199" y="25906"/>
                    <a:pt x="5067" y="24576"/>
                  </a:cubicBezTo>
                  <a:cubicBezTo>
                    <a:pt x="16215" y="15582"/>
                    <a:pt x="9913" y="2"/>
                    <a:pt x="9913"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5"/>
            <p:cNvSpPr/>
            <p:nvPr/>
          </p:nvSpPr>
          <p:spPr>
            <a:xfrm>
              <a:off x="1204025" y="2629850"/>
              <a:ext cx="423600" cy="1138525"/>
            </a:xfrm>
            <a:custGeom>
              <a:avLst/>
              <a:gdLst/>
              <a:ahLst/>
              <a:cxnLst/>
              <a:rect l="l" t="t" r="r" b="b"/>
              <a:pathLst>
                <a:path w="16944" h="45541" extrusionOk="0">
                  <a:moveTo>
                    <a:pt x="10958" y="1"/>
                  </a:moveTo>
                  <a:lnTo>
                    <a:pt x="10958" y="1"/>
                  </a:lnTo>
                  <a:cubicBezTo>
                    <a:pt x="11559" y="1267"/>
                    <a:pt x="12826" y="4498"/>
                    <a:pt x="12700" y="9343"/>
                  </a:cubicBezTo>
                  <a:cubicBezTo>
                    <a:pt x="12510" y="15582"/>
                    <a:pt x="7981" y="19129"/>
                    <a:pt x="7981" y="19129"/>
                  </a:cubicBezTo>
                  <a:cubicBezTo>
                    <a:pt x="7981" y="19129"/>
                    <a:pt x="10514" y="22391"/>
                    <a:pt x="10071" y="29611"/>
                  </a:cubicBezTo>
                  <a:cubicBezTo>
                    <a:pt x="9469" y="38890"/>
                    <a:pt x="4561" y="42152"/>
                    <a:pt x="0" y="45541"/>
                  </a:cubicBezTo>
                  <a:lnTo>
                    <a:pt x="3294" y="44464"/>
                  </a:lnTo>
                  <a:cubicBezTo>
                    <a:pt x="16943" y="35723"/>
                    <a:pt x="10103" y="19224"/>
                    <a:pt x="10103" y="19224"/>
                  </a:cubicBezTo>
                  <a:cubicBezTo>
                    <a:pt x="15930" y="14030"/>
                    <a:pt x="13080" y="3231"/>
                    <a:pt x="12225" y="1584"/>
                  </a:cubicBezTo>
                  <a:cubicBezTo>
                    <a:pt x="11908" y="951"/>
                    <a:pt x="11464" y="381"/>
                    <a:pt x="10958"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5"/>
            <p:cNvSpPr/>
            <p:nvPr/>
          </p:nvSpPr>
          <p:spPr>
            <a:xfrm>
              <a:off x="1683025" y="3309150"/>
              <a:ext cx="247025" cy="552650"/>
            </a:xfrm>
            <a:custGeom>
              <a:avLst/>
              <a:gdLst/>
              <a:ahLst/>
              <a:cxnLst/>
              <a:rect l="l" t="t" r="r" b="b"/>
              <a:pathLst>
                <a:path w="9881" h="22106" extrusionOk="0">
                  <a:moveTo>
                    <a:pt x="6556" y="1"/>
                  </a:moveTo>
                  <a:cubicBezTo>
                    <a:pt x="4877" y="1552"/>
                    <a:pt x="4719" y="3263"/>
                    <a:pt x="5542" y="4909"/>
                  </a:cubicBezTo>
                  <a:cubicBezTo>
                    <a:pt x="6176" y="6208"/>
                    <a:pt x="7632" y="6429"/>
                    <a:pt x="7632" y="6429"/>
                  </a:cubicBezTo>
                  <a:cubicBezTo>
                    <a:pt x="5986" y="7158"/>
                    <a:pt x="4624" y="7759"/>
                    <a:pt x="4117" y="8678"/>
                  </a:cubicBezTo>
                  <a:cubicBezTo>
                    <a:pt x="2439" y="11750"/>
                    <a:pt x="5035" y="14093"/>
                    <a:pt x="5035" y="14093"/>
                  </a:cubicBezTo>
                  <a:cubicBezTo>
                    <a:pt x="5035" y="14093"/>
                    <a:pt x="0" y="15360"/>
                    <a:pt x="950" y="19255"/>
                  </a:cubicBezTo>
                  <a:cubicBezTo>
                    <a:pt x="1552" y="21725"/>
                    <a:pt x="3990" y="22105"/>
                    <a:pt x="3990" y="22105"/>
                  </a:cubicBezTo>
                  <a:cubicBezTo>
                    <a:pt x="3990" y="22105"/>
                    <a:pt x="1869" y="21029"/>
                    <a:pt x="1520" y="18875"/>
                  </a:cubicBezTo>
                  <a:cubicBezTo>
                    <a:pt x="1203" y="16912"/>
                    <a:pt x="2407" y="15993"/>
                    <a:pt x="3927" y="15202"/>
                  </a:cubicBezTo>
                  <a:cubicBezTo>
                    <a:pt x="5415" y="14410"/>
                    <a:pt x="8772" y="13745"/>
                    <a:pt x="8772" y="13745"/>
                  </a:cubicBezTo>
                  <a:lnTo>
                    <a:pt x="8772" y="13745"/>
                  </a:lnTo>
                  <a:cubicBezTo>
                    <a:pt x="8772" y="13745"/>
                    <a:pt x="7126" y="13907"/>
                    <a:pt x="6225" y="13907"/>
                  </a:cubicBezTo>
                  <a:cubicBezTo>
                    <a:pt x="6150" y="13907"/>
                    <a:pt x="6081" y="13906"/>
                    <a:pt x="6017" y="13903"/>
                  </a:cubicBezTo>
                  <a:cubicBezTo>
                    <a:pt x="5320" y="13872"/>
                    <a:pt x="4497" y="12985"/>
                    <a:pt x="4180" y="11338"/>
                  </a:cubicBezTo>
                  <a:cubicBezTo>
                    <a:pt x="3864" y="9691"/>
                    <a:pt x="4497" y="8678"/>
                    <a:pt x="6492" y="7601"/>
                  </a:cubicBezTo>
                  <a:cubicBezTo>
                    <a:pt x="8519" y="6493"/>
                    <a:pt x="9881" y="6049"/>
                    <a:pt x="9881" y="6049"/>
                  </a:cubicBezTo>
                  <a:lnTo>
                    <a:pt x="9881" y="6049"/>
                  </a:lnTo>
                  <a:cubicBezTo>
                    <a:pt x="9450" y="6156"/>
                    <a:pt x="9053" y="6209"/>
                    <a:pt x="8690" y="6209"/>
                  </a:cubicBezTo>
                  <a:cubicBezTo>
                    <a:pt x="7211" y="6209"/>
                    <a:pt x="6279" y="5327"/>
                    <a:pt x="5795" y="3548"/>
                  </a:cubicBezTo>
                  <a:cubicBezTo>
                    <a:pt x="5447" y="2312"/>
                    <a:pt x="5986" y="951"/>
                    <a:pt x="655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68450" y="1530150"/>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Exploratory Data Analysis</a:t>
            </a:r>
          </a:p>
        </p:txBody>
      </p:sp>
      <p:sp>
        <p:nvSpPr>
          <p:cNvPr id="419" name="Google Shape;419;p15"/>
          <p:cNvSpPr txBox="1"/>
          <p:nvPr/>
        </p:nvSpPr>
        <p:spPr>
          <a:xfrm>
            <a:off x="5337075" y="1431053"/>
            <a:ext cx="2827500" cy="429600"/>
          </a:xfrm>
          <a:prstGeom prst="rect">
            <a:avLst/>
          </a:prstGeom>
          <a:noFill/>
          <a:ln>
            <a:noFill/>
          </a:ln>
        </p:spPr>
        <p:txBody>
          <a:bodyPr spcFirstLastPara="1" wrap="square" lIns="91425" tIns="91425" rIns="91425" bIns="91425" anchor="ctr" anchorCtr="0">
            <a:noAutofit/>
          </a:bodyPr>
          <a:lstStyle/>
          <a:p>
            <a:r>
              <a:rPr lang="en-US" sz="1700" dirty="0">
                <a:latin typeface="Fira Sans Medium"/>
                <a:ea typeface="Fira Sans Medium"/>
                <a:cs typeface="Fira Sans Medium"/>
                <a:sym typeface="Fira Sans Medium"/>
              </a:rPr>
              <a:t>Unique</a:t>
            </a:r>
          </a:p>
        </p:txBody>
      </p:sp>
      <p:sp>
        <p:nvSpPr>
          <p:cNvPr id="421" name="Google Shape;421;p15"/>
          <p:cNvSpPr txBox="1"/>
          <p:nvPr/>
        </p:nvSpPr>
        <p:spPr>
          <a:xfrm>
            <a:off x="5745278" y="2754923"/>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latin typeface="Fira Sans Medium"/>
                <a:ea typeface="Fira Sans Medium"/>
                <a:cs typeface="Fira Sans Medium"/>
                <a:sym typeface="Fira Sans Medium"/>
              </a:rPr>
              <a:t>Missing value</a:t>
            </a:r>
          </a:p>
        </p:txBody>
      </p:sp>
      <p:sp>
        <p:nvSpPr>
          <p:cNvPr id="423" name="Google Shape;423;p15"/>
          <p:cNvSpPr txBox="1"/>
          <p:nvPr/>
        </p:nvSpPr>
        <p:spPr>
          <a:xfrm>
            <a:off x="5330428" y="4034266"/>
            <a:ext cx="28275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700" dirty="0">
                <a:latin typeface="Fira Sans Medium"/>
                <a:ea typeface="Fira Sans Medium"/>
                <a:cs typeface="Fira Sans Medium"/>
                <a:sym typeface="Fira Sans Medium"/>
              </a:rPr>
              <a:t>Duplicated Rows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(SMAPE)</a:t>
            </a:r>
          </a:p>
        </p:txBody>
      </p:sp>
      <p:pic>
        <p:nvPicPr>
          <p:cNvPr id="8" name="Picture 7" descr="A picture containing text, screenshot, number, line&#10;&#10;Description automatically generated">
            <a:extLst>
              <a:ext uri="{FF2B5EF4-FFF2-40B4-BE49-F238E27FC236}">
                <a16:creationId xmlns:a16="http://schemas.microsoft.com/office/drawing/2014/main" id="{3B456CF5-2D9F-C84E-1303-A8520AF42A86}"/>
              </a:ext>
            </a:extLst>
          </p:cNvPr>
          <p:cNvPicPr>
            <a:picLocks noChangeAspect="1"/>
          </p:cNvPicPr>
          <p:nvPr/>
        </p:nvPicPr>
        <p:blipFill>
          <a:blip r:embed="rId3"/>
          <a:stretch>
            <a:fillRect/>
          </a:stretch>
        </p:blipFill>
        <p:spPr>
          <a:xfrm>
            <a:off x="182964" y="1013206"/>
            <a:ext cx="4675632" cy="1558544"/>
          </a:xfrm>
          <a:prstGeom prst="rect">
            <a:avLst/>
          </a:prstGeom>
        </p:spPr>
      </p:pic>
      <p:pic>
        <p:nvPicPr>
          <p:cNvPr id="11" name="Picture 10" descr="A picture containing text, screenshot, line, number&#10;&#10;Description automatically generated">
            <a:extLst>
              <a:ext uri="{FF2B5EF4-FFF2-40B4-BE49-F238E27FC236}">
                <a16:creationId xmlns:a16="http://schemas.microsoft.com/office/drawing/2014/main" id="{371CA1BE-22BB-A76C-4890-3C293DF53D4E}"/>
              </a:ext>
            </a:extLst>
          </p:cNvPr>
          <p:cNvPicPr>
            <a:picLocks noChangeAspect="1"/>
          </p:cNvPicPr>
          <p:nvPr/>
        </p:nvPicPr>
        <p:blipFill>
          <a:blip r:embed="rId4"/>
          <a:stretch>
            <a:fillRect/>
          </a:stretch>
        </p:blipFill>
        <p:spPr>
          <a:xfrm>
            <a:off x="4572000" y="1013206"/>
            <a:ext cx="4675632" cy="1558544"/>
          </a:xfrm>
          <a:prstGeom prst="rect">
            <a:avLst/>
          </a:prstGeom>
        </p:spPr>
      </p:pic>
      <p:pic>
        <p:nvPicPr>
          <p:cNvPr id="15" name="Picture 14" descr="A picture containing text, screenshot, line, colorfulness&#10;&#10;Description automatically generated">
            <a:extLst>
              <a:ext uri="{FF2B5EF4-FFF2-40B4-BE49-F238E27FC236}">
                <a16:creationId xmlns:a16="http://schemas.microsoft.com/office/drawing/2014/main" id="{16E03C37-989B-7FAD-0D6F-27F8E293393E}"/>
              </a:ext>
            </a:extLst>
          </p:cNvPr>
          <p:cNvPicPr>
            <a:picLocks noChangeAspect="1"/>
          </p:cNvPicPr>
          <p:nvPr/>
        </p:nvPicPr>
        <p:blipFill>
          <a:blip r:embed="rId5"/>
          <a:stretch>
            <a:fillRect/>
          </a:stretch>
        </p:blipFill>
        <p:spPr>
          <a:xfrm>
            <a:off x="4675632" y="2900488"/>
            <a:ext cx="4572000" cy="1143000"/>
          </a:xfrm>
          <a:prstGeom prst="rect">
            <a:avLst/>
          </a:prstGeom>
        </p:spPr>
      </p:pic>
      <p:pic>
        <p:nvPicPr>
          <p:cNvPr id="17" name="Picture 16" descr="A picture containing text, screenshot, line, colorfulness&#10;&#10;Description automatically generated">
            <a:extLst>
              <a:ext uri="{FF2B5EF4-FFF2-40B4-BE49-F238E27FC236}">
                <a16:creationId xmlns:a16="http://schemas.microsoft.com/office/drawing/2014/main" id="{4A735A2C-B429-9F49-F52D-636E9D6FA436}"/>
              </a:ext>
            </a:extLst>
          </p:cNvPr>
          <p:cNvPicPr>
            <a:picLocks noChangeAspect="1"/>
          </p:cNvPicPr>
          <p:nvPr/>
        </p:nvPicPr>
        <p:blipFill>
          <a:blip r:embed="rId6"/>
          <a:stretch>
            <a:fillRect/>
          </a:stretch>
        </p:blipFill>
        <p:spPr>
          <a:xfrm>
            <a:off x="182964" y="2900488"/>
            <a:ext cx="4572000" cy="1143000"/>
          </a:xfrm>
          <a:prstGeom prst="rect">
            <a:avLst/>
          </a:prstGeom>
        </p:spPr>
      </p:pic>
      <p:sp>
        <p:nvSpPr>
          <p:cNvPr id="19" name="TextBox 18">
            <a:extLst>
              <a:ext uri="{FF2B5EF4-FFF2-40B4-BE49-F238E27FC236}">
                <a16:creationId xmlns:a16="http://schemas.microsoft.com/office/drawing/2014/main" id="{4C9A8A79-1AD4-7B80-11F6-21A95C55D338}"/>
              </a:ext>
            </a:extLst>
          </p:cNvPr>
          <p:cNvSpPr txBox="1"/>
          <p:nvPr/>
        </p:nvSpPr>
        <p:spPr>
          <a:xfrm>
            <a:off x="550127" y="4432980"/>
            <a:ext cx="8460057" cy="523220"/>
          </a:xfrm>
          <a:prstGeom prst="rect">
            <a:avLst/>
          </a:prstGeom>
          <a:noFill/>
        </p:spPr>
        <p:txBody>
          <a:bodyPr wrap="square">
            <a:spAutoFit/>
          </a:bodyPr>
          <a:lstStyle/>
          <a:p>
            <a:r>
              <a:rPr lang="en-US" dirty="0" err="1">
                <a:latin typeface="Fira Sans" panose="020B0503050000020004" pitchFamily="34" charset="0"/>
              </a:rPr>
              <a:t>Nhìn</a:t>
            </a:r>
            <a:r>
              <a:rPr lang="en-US" dirty="0">
                <a:latin typeface="Fira Sans" panose="020B0503050000020004" pitchFamily="34" charset="0"/>
              </a:rPr>
              <a:t> </a:t>
            </a:r>
            <a:r>
              <a:rPr lang="en-US" dirty="0" err="1">
                <a:latin typeface="Fira Sans" panose="020B0503050000020004" pitchFamily="34" charset="0"/>
              </a:rPr>
              <a:t>chung</a:t>
            </a:r>
            <a:r>
              <a:rPr lang="en-US" dirty="0">
                <a:latin typeface="Fira Sans" panose="020B0503050000020004" pitchFamily="34" charset="0"/>
              </a:rPr>
              <a:t> </a:t>
            </a:r>
            <a:r>
              <a:rPr lang="en-US" dirty="0" err="1">
                <a:latin typeface="Fira Sans" panose="020B0503050000020004" pitchFamily="34" charset="0"/>
              </a:rPr>
              <a:t>kết</a:t>
            </a:r>
            <a:r>
              <a:rPr lang="en-US" dirty="0">
                <a:latin typeface="Fira Sans" panose="020B0503050000020004" pitchFamily="34" charset="0"/>
              </a:rPr>
              <a:t> </a:t>
            </a:r>
            <a:r>
              <a:rPr lang="en-US" dirty="0" err="1">
                <a:latin typeface="Fira Sans" panose="020B0503050000020004" pitchFamily="34" charset="0"/>
              </a:rPr>
              <a:t>quả</a:t>
            </a:r>
            <a:r>
              <a:rPr lang="en-US" dirty="0">
                <a:latin typeface="Fira Sans" panose="020B0503050000020004" pitchFamily="34" charset="0"/>
              </a:rPr>
              <a:t> model fine tune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kết</a:t>
            </a:r>
            <a:r>
              <a:rPr lang="en-US" dirty="0">
                <a:latin typeface="Fira Sans" panose="020B0503050000020004" pitchFamily="34" charset="0"/>
              </a:rPr>
              <a:t> </a:t>
            </a:r>
            <a:r>
              <a:rPr lang="en-US" dirty="0" err="1">
                <a:latin typeface="Fira Sans" panose="020B0503050000020004" pitchFamily="34" charset="0"/>
              </a:rPr>
              <a:t>quả</a:t>
            </a:r>
            <a:r>
              <a:rPr lang="en-US" dirty="0">
                <a:latin typeface="Fira Sans" panose="020B0503050000020004" pitchFamily="34" charset="0"/>
              </a:rPr>
              <a:t> </a:t>
            </a:r>
            <a:r>
              <a:rPr lang="en-US" dirty="0" err="1">
                <a:latin typeface="Fira Sans" panose="020B0503050000020004" pitchFamily="34" charset="0"/>
              </a:rPr>
              <a:t>tốt</a:t>
            </a:r>
            <a:r>
              <a:rPr lang="en-US" dirty="0">
                <a:latin typeface="Fira Sans" panose="020B0503050000020004" pitchFamily="34" charset="0"/>
              </a:rPr>
              <a:t> </a:t>
            </a:r>
            <a:r>
              <a:rPr lang="en-US" dirty="0" err="1">
                <a:latin typeface="Fira Sans" panose="020B0503050000020004" pitchFamily="34" charset="0"/>
              </a:rPr>
              <a:t>hơn</a:t>
            </a:r>
            <a:r>
              <a:rPr lang="en-US" dirty="0">
                <a:latin typeface="Fira Sans" panose="020B0503050000020004" pitchFamily="34" charset="0"/>
              </a:rPr>
              <a:t>, </a:t>
            </a:r>
            <a:r>
              <a:rPr lang="en-US" dirty="0" err="1">
                <a:latin typeface="Fira Sans" panose="020B0503050000020004" pitchFamily="34" charset="0"/>
              </a:rPr>
              <a:t>tuy</a:t>
            </a:r>
            <a:r>
              <a:rPr lang="en-US" dirty="0">
                <a:latin typeface="Fira Sans" panose="020B0503050000020004" pitchFamily="34" charset="0"/>
              </a:rPr>
              <a:t> </a:t>
            </a:r>
            <a:r>
              <a:rPr lang="en-US" dirty="0" err="1">
                <a:latin typeface="Fira Sans" panose="020B0503050000020004" pitchFamily="34" charset="0"/>
              </a:rPr>
              <a:t>nhiên</a:t>
            </a:r>
            <a:r>
              <a:rPr lang="en-US" dirty="0">
                <a:latin typeface="Fira Sans" panose="020B0503050000020004" pitchFamily="34" charset="0"/>
              </a:rPr>
              <a:t> </a:t>
            </a:r>
            <a:r>
              <a:rPr lang="en-US" dirty="0" err="1">
                <a:latin typeface="Fira Sans" panose="020B0503050000020004" pitchFamily="34" charset="0"/>
              </a:rPr>
              <a:t>có</a:t>
            </a:r>
            <a:r>
              <a:rPr lang="en-US" dirty="0">
                <a:latin typeface="Fira Sans" panose="020B0503050000020004" pitchFamily="34" charset="0"/>
              </a:rPr>
              <a:t> 1 </a:t>
            </a:r>
            <a:r>
              <a:rPr lang="en-US" dirty="0" err="1">
                <a:latin typeface="Fira Sans" panose="020B0503050000020004" pitchFamily="34" charset="0"/>
              </a:rPr>
              <a:t>vài</a:t>
            </a:r>
            <a:r>
              <a:rPr lang="en-US" dirty="0">
                <a:latin typeface="Fira Sans" panose="020B0503050000020004" pitchFamily="34" charset="0"/>
              </a:rPr>
              <a:t> </a:t>
            </a:r>
            <a:r>
              <a:rPr lang="en-US" dirty="0" err="1">
                <a:latin typeface="Fira Sans" panose="020B0503050000020004" pitchFamily="34" charset="0"/>
              </a:rPr>
              <a:t>phần</a:t>
            </a:r>
            <a:r>
              <a:rPr lang="en-US" dirty="0">
                <a:latin typeface="Fira Sans" panose="020B0503050000020004" pitchFamily="34" charset="0"/>
              </a:rPr>
              <a:t> </a:t>
            </a:r>
            <a:r>
              <a:rPr lang="en-US" dirty="0" err="1">
                <a:latin typeface="Fira Sans" panose="020B0503050000020004" pitchFamily="34" charset="0"/>
              </a:rPr>
              <a:t>vẫn</a:t>
            </a:r>
            <a:r>
              <a:rPr lang="en-US" dirty="0">
                <a:latin typeface="Fira Sans" panose="020B0503050000020004" pitchFamily="34" charset="0"/>
              </a:rPr>
              <a:t> </a:t>
            </a:r>
            <a:r>
              <a:rPr lang="en-US" dirty="0" err="1">
                <a:latin typeface="Fira Sans" panose="020B0503050000020004" pitchFamily="34" charset="0"/>
              </a:rPr>
              <a:t>chưa</a:t>
            </a:r>
            <a:r>
              <a:rPr lang="en-US" dirty="0">
                <a:latin typeface="Fira Sans" panose="020B0503050000020004" pitchFamily="34" charset="0"/>
              </a:rPr>
              <a:t> </a:t>
            </a:r>
            <a:r>
              <a:rPr lang="en-US" dirty="0" err="1">
                <a:latin typeface="Fira Sans" panose="020B0503050000020004" pitchFamily="34" charset="0"/>
              </a:rPr>
              <a:t>tốt</a:t>
            </a:r>
            <a:r>
              <a:rPr lang="en-US" dirty="0">
                <a:latin typeface="Fira Sans" panose="020B0503050000020004" pitchFamily="34" charset="0"/>
              </a:rPr>
              <a:t> </a:t>
            </a:r>
            <a:r>
              <a:rPr lang="en-US" dirty="0" err="1">
                <a:latin typeface="Fira Sans" panose="020B0503050000020004" pitchFamily="34" charset="0"/>
              </a:rPr>
              <a:t>thì</a:t>
            </a:r>
            <a:r>
              <a:rPr lang="en-US" dirty="0">
                <a:latin typeface="Fira Sans" panose="020B0503050000020004" pitchFamily="34" charset="0"/>
              </a:rPr>
              <a:t> ta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thể</a:t>
            </a:r>
            <a:r>
              <a:rPr lang="en-US" dirty="0">
                <a:latin typeface="Fira Sans" panose="020B0503050000020004" pitchFamily="34" charset="0"/>
              </a:rPr>
              <a:t> </a:t>
            </a:r>
            <a:r>
              <a:rPr lang="en-US" dirty="0" err="1">
                <a:latin typeface="Fira Sans" panose="020B0503050000020004" pitchFamily="34" charset="0"/>
              </a:rPr>
              <a:t>giữ</a:t>
            </a:r>
            <a:r>
              <a:rPr lang="en-US" dirty="0">
                <a:latin typeface="Fira Sans" panose="020B0503050000020004" pitchFamily="34" charset="0"/>
              </a:rPr>
              <a:t> </a:t>
            </a:r>
            <a:r>
              <a:rPr lang="en-US" dirty="0" err="1">
                <a:latin typeface="Fira Sans" panose="020B0503050000020004" pitchFamily="34" charset="0"/>
              </a:rPr>
              <a:t>nguyên</a:t>
            </a:r>
            <a:r>
              <a:rPr lang="en-US" dirty="0">
                <a:latin typeface="Fira Sans" panose="020B0503050000020004" pitchFamily="34" charset="0"/>
              </a:rPr>
              <a:t> parameter </a:t>
            </a:r>
            <a:r>
              <a:rPr lang="en-US" dirty="0" err="1">
                <a:latin typeface="Fira Sans" panose="020B0503050000020004" pitchFamily="34" charset="0"/>
              </a:rPr>
              <a:t>đó</a:t>
            </a:r>
            <a:r>
              <a:rPr lang="en-US" dirty="0">
                <a:latin typeface="Fira Sans" panose="020B0503050000020004" pitchFamily="34" charset="0"/>
              </a:rPr>
              <a:t>, </a:t>
            </a:r>
            <a:r>
              <a:rPr lang="en-US" dirty="0" err="1">
                <a:latin typeface="Fira Sans" panose="020B0503050000020004" pitchFamily="34" charset="0"/>
              </a:rPr>
              <a:t>để</a:t>
            </a:r>
            <a:r>
              <a:rPr lang="en-US" dirty="0">
                <a:latin typeface="Fira Sans" panose="020B0503050000020004" pitchFamily="34" charset="0"/>
              </a:rPr>
              <a:t> </a:t>
            </a:r>
            <a:r>
              <a:rPr lang="en-US" dirty="0" err="1">
                <a:latin typeface="Fira Sans" panose="020B0503050000020004" pitchFamily="34" charset="0"/>
              </a:rPr>
              <a:t>đảm</a:t>
            </a:r>
            <a:r>
              <a:rPr lang="en-US" dirty="0">
                <a:latin typeface="Fira Sans" panose="020B0503050000020004" pitchFamily="34" charset="0"/>
              </a:rPr>
              <a:t> </a:t>
            </a:r>
            <a:r>
              <a:rPr lang="en-US" dirty="0" err="1">
                <a:latin typeface="Fira Sans" panose="020B0503050000020004" pitchFamily="34" charset="0"/>
              </a:rPr>
              <a:t>bảo</a:t>
            </a:r>
            <a:r>
              <a:rPr lang="en-US" dirty="0">
                <a:latin typeface="Fira Sans" panose="020B0503050000020004" pitchFamily="34" charset="0"/>
              </a:rPr>
              <a:t> </a:t>
            </a:r>
            <a:r>
              <a:rPr lang="en-US" dirty="0" err="1">
                <a:latin typeface="Fira Sans" panose="020B0503050000020004" pitchFamily="34" charset="0"/>
              </a:rPr>
              <a:t>hiệu</a:t>
            </a:r>
            <a:r>
              <a:rPr lang="en-US" dirty="0">
                <a:latin typeface="Fira Sans" panose="020B0503050000020004" pitchFamily="34" charset="0"/>
              </a:rPr>
              <a:t> </a:t>
            </a:r>
            <a:r>
              <a:rPr lang="en-US" dirty="0" err="1">
                <a:latin typeface="Fira Sans" panose="020B0503050000020004" pitchFamily="34" charset="0"/>
              </a:rPr>
              <a:t>suất</a:t>
            </a:r>
            <a:r>
              <a:rPr lang="en-US" dirty="0">
                <a:latin typeface="Fira Sans" panose="020B0503050000020004" pitchFamily="34" charset="0"/>
              </a:rPr>
              <a:t> </a:t>
            </a:r>
            <a:r>
              <a:rPr lang="en-US" dirty="0" err="1">
                <a:latin typeface="Fira Sans" panose="020B0503050000020004" pitchFamily="34" charset="0"/>
              </a:rPr>
              <a:t>tốt</a:t>
            </a:r>
            <a:r>
              <a:rPr lang="en-US" dirty="0">
                <a:latin typeface="Fira Sans" panose="020B0503050000020004" pitchFamily="34" charset="0"/>
              </a:rPr>
              <a:t> </a:t>
            </a:r>
            <a:r>
              <a:rPr lang="en-US" dirty="0" err="1">
                <a:latin typeface="Fira Sans" panose="020B0503050000020004" pitchFamily="34" charset="0"/>
              </a:rPr>
              <a:t>nhất</a:t>
            </a:r>
            <a:endParaRPr lang="en-US" dirty="0">
              <a:latin typeface="Fira Sans" panose="020B0503050000020004" pitchFamily="34" charset="0"/>
            </a:endParaRPr>
          </a:p>
        </p:txBody>
      </p:sp>
    </p:spTree>
    <p:extLst>
      <p:ext uri="{BB962C8B-B14F-4D97-AF65-F5344CB8AC3E}">
        <p14:creationId xmlns:p14="http://schemas.microsoft.com/office/powerpoint/2010/main" val="22324945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(SMAPE)</a:t>
            </a:r>
          </a:p>
        </p:txBody>
      </p:sp>
      <p:pic>
        <p:nvPicPr>
          <p:cNvPr id="4" name="Picture 3" descr="A picture containing text, screenshot, number, colorfulness&#10;&#10;Description automatically generated">
            <a:extLst>
              <a:ext uri="{FF2B5EF4-FFF2-40B4-BE49-F238E27FC236}">
                <a16:creationId xmlns:a16="http://schemas.microsoft.com/office/drawing/2014/main" id="{E4EB559A-0C38-B63E-CEDB-44D9C5212AD3}"/>
              </a:ext>
            </a:extLst>
          </p:cNvPr>
          <p:cNvPicPr>
            <a:picLocks noChangeAspect="1"/>
          </p:cNvPicPr>
          <p:nvPr/>
        </p:nvPicPr>
        <p:blipFill>
          <a:blip r:embed="rId3"/>
          <a:stretch>
            <a:fillRect/>
          </a:stretch>
        </p:blipFill>
        <p:spPr>
          <a:xfrm>
            <a:off x="128016" y="1061518"/>
            <a:ext cx="4675632" cy="1558544"/>
          </a:xfrm>
          <a:prstGeom prst="rect">
            <a:avLst/>
          </a:prstGeom>
        </p:spPr>
      </p:pic>
      <p:pic>
        <p:nvPicPr>
          <p:cNvPr id="13" name="Picture 12" descr="A picture containing text, screenshot, number, colorfulness&#10;&#10;Description automatically generated">
            <a:extLst>
              <a:ext uri="{FF2B5EF4-FFF2-40B4-BE49-F238E27FC236}">
                <a16:creationId xmlns:a16="http://schemas.microsoft.com/office/drawing/2014/main" id="{83D31966-60E0-F2F4-E6A7-3A697FEA516C}"/>
              </a:ext>
            </a:extLst>
          </p:cNvPr>
          <p:cNvPicPr>
            <a:picLocks noChangeAspect="1"/>
          </p:cNvPicPr>
          <p:nvPr/>
        </p:nvPicPr>
        <p:blipFill>
          <a:blip r:embed="rId4"/>
          <a:stretch>
            <a:fillRect/>
          </a:stretch>
        </p:blipFill>
        <p:spPr>
          <a:xfrm>
            <a:off x="4581162" y="1061518"/>
            <a:ext cx="4675632" cy="1558544"/>
          </a:xfrm>
          <a:prstGeom prst="rect">
            <a:avLst/>
          </a:prstGeom>
        </p:spPr>
      </p:pic>
      <p:pic>
        <p:nvPicPr>
          <p:cNvPr id="3" name="Picture 2" descr="A picture containing text, screenshot, line, colorfulness&#10;&#10;Description automatically generated">
            <a:extLst>
              <a:ext uri="{FF2B5EF4-FFF2-40B4-BE49-F238E27FC236}">
                <a16:creationId xmlns:a16="http://schemas.microsoft.com/office/drawing/2014/main" id="{E536AA70-646F-06DB-DBC5-2E6CE790642A}"/>
              </a:ext>
            </a:extLst>
          </p:cNvPr>
          <p:cNvPicPr>
            <a:picLocks noChangeAspect="1"/>
          </p:cNvPicPr>
          <p:nvPr/>
        </p:nvPicPr>
        <p:blipFill>
          <a:blip r:embed="rId5"/>
          <a:stretch>
            <a:fillRect/>
          </a:stretch>
        </p:blipFill>
        <p:spPr>
          <a:xfrm>
            <a:off x="85344" y="3035606"/>
            <a:ext cx="4572000" cy="1143000"/>
          </a:xfrm>
          <a:prstGeom prst="rect">
            <a:avLst/>
          </a:prstGeom>
        </p:spPr>
      </p:pic>
      <p:pic>
        <p:nvPicPr>
          <p:cNvPr id="6" name="Picture 5" descr="A picture containing text, line, colorfulness, screenshot&#10;&#10;Description automatically generated">
            <a:extLst>
              <a:ext uri="{FF2B5EF4-FFF2-40B4-BE49-F238E27FC236}">
                <a16:creationId xmlns:a16="http://schemas.microsoft.com/office/drawing/2014/main" id="{6FDD2675-C5C5-B470-F153-193862B492CB}"/>
              </a:ext>
            </a:extLst>
          </p:cNvPr>
          <p:cNvPicPr>
            <a:picLocks noChangeAspect="1"/>
          </p:cNvPicPr>
          <p:nvPr/>
        </p:nvPicPr>
        <p:blipFill>
          <a:blip r:embed="rId6"/>
          <a:stretch>
            <a:fillRect/>
          </a:stretch>
        </p:blipFill>
        <p:spPr>
          <a:xfrm>
            <a:off x="4486656" y="2954476"/>
            <a:ext cx="4572000" cy="1143000"/>
          </a:xfrm>
          <a:prstGeom prst="rect">
            <a:avLst/>
          </a:prstGeom>
        </p:spPr>
      </p:pic>
    </p:spTree>
    <p:extLst>
      <p:ext uri="{BB962C8B-B14F-4D97-AF65-F5344CB8AC3E}">
        <p14:creationId xmlns:p14="http://schemas.microsoft.com/office/powerpoint/2010/main" val="3489432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(R2)</a:t>
            </a:r>
          </a:p>
        </p:txBody>
      </p:sp>
      <p:pic>
        <p:nvPicPr>
          <p:cNvPr id="6" name="Picture 5" descr="A picture containing text, screenshot, line, colorfulness&#10;&#10;Description automatically generated">
            <a:extLst>
              <a:ext uri="{FF2B5EF4-FFF2-40B4-BE49-F238E27FC236}">
                <a16:creationId xmlns:a16="http://schemas.microsoft.com/office/drawing/2014/main" id="{D1F8B903-9D7A-D30A-419D-DCEDA4DD828C}"/>
              </a:ext>
            </a:extLst>
          </p:cNvPr>
          <p:cNvPicPr>
            <a:picLocks noChangeAspect="1"/>
          </p:cNvPicPr>
          <p:nvPr/>
        </p:nvPicPr>
        <p:blipFill>
          <a:blip r:embed="rId3"/>
          <a:stretch>
            <a:fillRect/>
          </a:stretch>
        </p:blipFill>
        <p:spPr>
          <a:xfrm>
            <a:off x="263911" y="1211302"/>
            <a:ext cx="4572000" cy="1524000"/>
          </a:xfrm>
          <a:prstGeom prst="rect">
            <a:avLst/>
          </a:prstGeom>
        </p:spPr>
      </p:pic>
      <p:pic>
        <p:nvPicPr>
          <p:cNvPr id="9" name="Picture 8" descr="A picture containing text, screenshot, line, plot&#10;&#10;Description automatically generated">
            <a:extLst>
              <a:ext uri="{FF2B5EF4-FFF2-40B4-BE49-F238E27FC236}">
                <a16:creationId xmlns:a16="http://schemas.microsoft.com/office/drawing/2014/main" id="{C7029FC2-AE93-CD8C-218C-1AB8C803CDFE}"/>
              </a:ext>
            </a:extLst>
          </p:cNvPr>
          <p:cNvPicPr>
            <a:picLocks noChangeAspect="1"/>
          </p:cNvPicPr>
          <p:nvPr/>
        </p:nvPicPr>
        <p:blipFill>
          <a:blip r:embed="rId4"/>
          <a:stretch>
            <a:fillRect/>
          </a:stretch>
        </p:blipFill>
        <p:spPr>
          <a:xfrm>
            <a:off x="4703956" y="1211302"/>
            <a:ext cx="4572000" cy="1524000"/>
          </a:xfrm>
          <a:prstGeom prst="rect">
            <a:avLst/>
          </a:prstGeom>
        </p:spPr>
      </p:pic>
      <p:pic>
        <p:nvPicPr>
          <p:cNvPr id="10" name="Picture 9" descr="A picture containing screenshot, text, line, colorfulness&#10;&#10;Description automatically generated">
            <a:extLst>
              <a:ext uri="{FF2B5EF4-FFF2-40B4-BE49-F238E27FC236}">
                <a16:creationId xmlns:a16="http://schemas.microsoft.com/office/drawing/2014/main" id="{2D53C1ED-53A6-0591-6AE6-773F9F5469C3}"/>
              </a:ext>
            </a:extLst>
          </p:cNvPr>
          <p:cNvPicPr>
            <a:picLocks noChangeAspect="1"/>
          </p:cNvPicPr>
          <p:nvPr/>
        </p:nvPicPr>
        <p:blipFill>
          <a:blip r:embed="rId5"/>
          <a:stretch>
            <a:fillRect/>
          </a:stretch>
        </p:blipFill>
        <p:spPr>
          <a:xfrm>
            <a:off x="4703956" y="3128823"/>
            <a:ext cx="4572000" cy="1143000"/>
          </a:xfrm>
          <a:prstGeom prst="rect">
            <a:avLst/>
          </a:prstGeom>
        </p:spPr>
      </p:pic>
      <p:pic>
        <p:nvPicPr>
          <p:cNvPr id="13" name="Picture 12" descr="A picture containing screenshot, text, line, colorfulness&#10;&#10;Description automatically generated">
            <a:extLst>
              <a:ext uri="{FF2B5EF4-FFF2-40B4-BE49-F238E27FC236}">
                <a16:creationId xmlns:a16="http://schemas.microsoft.com/office/drawing/2014/main" id="{E0B19DAA-5613-7E0A-2792-170DBAFE1F4E}"/>
              </a:ext>
            </a:extLst>
          </p:cNvPr>
          <p:cNvPicPr>
            <a:picLocks noChangeAspect="1"/>
          </p:cNvPicPr>
          <p:nvPr/>
        </p:nvPicPr>
        <p:blipFill>
          <a:blip r:embed="rId6"/>
          <a:stretch>
            <a:fillRect/>
          </a:stretch>
        </p:blipFill>
        <p:spPr>
          <a:xfrm>
            <a:off x="263911" y="3128823"/>
            <a:ext cx="4572000" cy="1143000"/>
          </a:xfrm>
          <a:prstGeom prst="rect">
            <a:avLst/>
          </a:prstGeom>
        </p:spPr>
      </p:pic>
    </p:spTree>
    <p:extLst>
      <p:ext uri="{BB962C8B-B14F-4D97-AF65-F5344CB8AC3E}">
        <p14:creationId xmlns:p14="http://schemas.microsoft.com/office/powerpoint/2010/main" val="4155929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(R2)</a:t>
            </a:r>
          </a:p>
        </p:txBody>
      </p:sp>
      <p:pic>
        <p:nvPicPr>
          <p:cNvPr id="3" name="Picture 2" descr="A picture containing text, colorfulness, line, number&#10;&#10;Description automatically generated">
            <a:extLst>
              <a:ext uri="{FF2B5EF4-FFF2-40B4-BE49-F238E27FC236}">
                <a16:creationId xmlns:a16="http://schemas.microsoft.com/office/drawing/2014/main" id="{F932716B-F022-90A2-DF06-40F8308CCF72}"/>
              </a:ext>
            </a:extLst>
          </p:cNvPr>
          <p:cNvPicPr>
            <a:picLocks noChangeAspect="1"/>
          </p:cNvPicPr>
          <p:nvPr/>
        </p:nvPicPr>
        <p:blipFill>
          <a:blip r:embed="rId3"/>
          <a:stretch>
            <a:fillRect/>
          </a:stretch>
        </p:blipFill>
        <p:spPr>
          <a:xfrm>
            <a:off x="215143" y="1185239"/>
            <a:ext cx="4572000" cy="1524000"/>
          </a:xfrm>
          <a:prstGeom prst="rect">
            <a:avLst/>
          </a:prstGeom>
        </p:spPr>
      </p:pic>
      <p:pic>
        <p:nvPicPr>
          <p:cNvPr id="12" name="Picture 11" descr="A picture containing text, screenshot, line, colorfulness&#10;&#10;Description automatically generated">
            <a:extLst>
              <a:ext uri="{FF2B5EF4-FFF2-40B4-BE49-F238E27FC236}">
                <a16:creationId xmlns:a16="http://schemas.microsoft.com/office/drawing/2014/main" id="{80E02579-E83A-4D11-EE1A-4A16D4C19A61}"/>
              </a:ext>
            </a:extLst>
          </p:cNvPr>
          <p:cNvPicPr>
            <a:picLocks noChangeAspect="1"/>
          </p:cNvPicPr>
          <p:nvPr/>
        </p:nvPicPr>
        <p:blipFill>
          <a:blip r:embed="rId4"/>
          <a:stretch>
            <a:fillRect/>
          </a:stretch>
        </p:blipFill>
        <p:spPr>
          <a:xfrm>
            <a:off x="4655188" y="1185239"/>
            <a:ext cx="4572000" cy="1524000"/>
          </a:xfrm>
          <a:prstGeom prst="rect">
            <a:avLst/>
          </a:prstGeom>
        </p:spPr>
      </p:pic>
      <p:pic>
        <p:nvPicPr>
          <p:cNvPr id="4" name="Picture 3" descr="A picture containing text, screenshot, line, colorfulness&#10;&#10;Description automatically generated">
            <a:extLst>
              <a:ext uri="{FF2B5EF4-FFF2-40B4-BE49-F238E27FC236}">
                <a16:creationId xmlns:a16="http://schemas.microsoft.com/office/drawing/2014/main" id="{8FF1650F-DDF9-9A22-46A7-788C498533E6}"/>
              </a:ext>
            </a:extLst>
          </p:cNvPr>
          <p:cNvPicPr>
            <a:picLocks noChangeAspect="1"/>
          </p:cNvPicPr>
          <p:nvPr/>
        </p:nvPicPr>
        <p:blipFill>
          <a:blip r:embed="rId5"/>
          <a:stretch>
            <a:fillRect/>
          </a:stretch>
        </p:blipFill>
        <p:spPr>
          <a:xfrm>
            <a:off x="215142" y="2931413"/>
            <a:ext cx="4572001" cy="1143000"/>
          </a:xfrm>
          <a:prstGeom prst="rect">
            <a:avLst/>
          </a:prstGeom>
        </p:spPr>
      </p:pic>
      <p:pic>
        <p:nvPicPr>
          <p:cNvPr id="7" name="Picture 6" descr="A picture containing text, line, colorfulness, font&#10;&#10;Description automatically generated">
            <a:extLst>
              <a:ext uri="{FF2B5EF4-FFF2-40B4-BE49-F238E27FC236}">
                <a16:creationId xmlns:a16="http://schemas.microsoft.com/office/drawing/2014/main" id="{A9E8884A-525A-3572-5BF1-2C3E4DAA94F0}"/>
              </a:ext>
            </a:extLst>
          </p:cNvPr>
          <p:cNvPicPr>
            <a:picLocks noChangeAspect="1"/>
          </p:cNvPicPr>
          <p:nvPr/>
        </p:nvPicPr>
        <p:blipFill>
          <a:blip r:embed="rId6"/>
          <a:stretch>
            <a:fillRect/>
          </a:stretch>
        </p:blipFill>
        <p:spPr>
          <a:xfrm>
            <a:off x="4655187" y="2888741"/>
            <a:ext cx="4572001" cy="1143000"/>
          </a:xfrm>
          <a:prstGeom prst="rect">
            <a:avLst/>
          </a:prstGeom>
        </p:spPr>
      </p:pic>
    </p:spTree>
    <p:extLst>
      <p:ext uri="{BB962C8B-B14F-4D97-AF65-F5344CB8AC3E}">
        <p14:creationId xmlns:p14="http://schemas.microsoft.com/office/powerpoint/2010/main" val="30910147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50"/>
        <p:cNvGrpSpPr/>
        <p:nvPr/>
      </p:nvGrpSpPr>
      <p:grpSpPr>
        <a:xfrm>
          <a:off x="0" y="0"/>
          <a:ext cx="0" cy="0"/>
          <a:chOff x="0" y="0"/>
          <a:chExt cx="0" cy="0"/>
        </a:xfrm>
      </p:grpSpPr>
      <p:sp>
        <p:nvSpPr>
          <p:cNvPr id="3766" name="Google Shape;3766;p36"/>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Fira Sans Medium" panose="020B0503050000020004"/>
                <a:ea typeface="Fira Sans Medium" panose="020B0503050000020004"/>
                <a:cs typeface="Fira Sans Medium" panose="020B0503050000020004"/>
                <a:sym typeface="Fira Sans Medium" panose="020B0503050000020004"/>
              </a:rPr>
              <a:t>Change candidate</a:t>
            </a:r>
          </a:p>
        </p:txBody>
      </p:sp>
      <p:pic>
        <p:nvPicPr>
          <p:cNvPr id="3" name="Picture 2">
            <a:extLst>
              <a:ext uri="{FF2B5EF4-FFF2-40B4-BE49-F238E27FC236}">
                <a16:creationId xmlns:a16="http://schemas.microsoft.com/office/drawing/2014/main" id="{6FA86446-FBCC-B260-0F6F-5EAD5745D743}"/>
              </a:ext>
            </a:extLst>
          </p:cNvPr>
          <p:cNvPicPr>
            <a:picLocks noChangeAspect="1"/>
          </p:cNvPicPr>
          <p:nvPr/>
        </p:nvPicPr>
        <p:blipFill>
          <a:blip r:embed="rId3"/>
          <a:stretch>
            <a:fillRect/>
          </a:stretch>
        </p:blipFill>
        <p:spPr>
          <a:xfrm>
            <a:off x="488155" y="2047333"/>
            <a:ext cx="6607113" cy="2004234"/>
          </a:xfrm>
          <a:prstGeom prst="rect">
            <a:avLst/>
          </a:prstGeom>
        </p:spPr>
      </p:pic>
      <p:sp>
        <p:nvSpPr>
          <p:cNvPr id="5" name="TextBox 4">
            <a:extLst>
              <a:ext uri="{FF2B5EF4-FFF2-40B4-BE49-F238E27FC236}">
                <a16:creationId xmlns:a16="http://schemas.microsoft.com/office/drawing/2014/main" id="{47D02FC0-B6BC-EFB2-5D89-5033EAEC6E21}"/>
              </a:ext>
            </a:extLst>
          </p:cNvPr>
          <p:cNvSpPr txBox="1"/>
          <p:nvPr/>
        </p:nvSpPr>
        <p:spPr>
          <a:xfrm>
            <a:off x="488154" y="1248192"/>
            <a:ext cx="8000525" cy="523220"/>
          </a:xfrm>
          <a:prstGeom prst="rect">
            <a:avLst/>
          </a:prstGeom>
          <a:noFill/>
        </p:spPr>
        <p:txBody>
          <a:bodyPr wrap="square">
            <a:spAutoFit/>
          </a:bodyPr>
          <a:lstStyle/>
          <a:p>
            <a:r>
              <a:rPr lang="en-US" b="0" dirty="0" err="1">
                <a:solidFill>
                  <a:srgbClr val="383A42"/>
                </a:solidFill>
                <a:effectLst/>
                <a:latin typeface="Fira Sans" panose="020B0503050000020004" pitchFamily="34" charset="0"/>
              </a:rPr>
              <a:t>Thây</a:t>
            </a:r>
            <a:r>
              <a:rPr lang="en-US" b="0" dirty="0">
                <a:solidFill>
                  <a:srgbClr val="383A42"/>
                </a:solidFill>
                <a:effectLst/>
                <a:latin typeface="Fira Sans" panose="020B0503050000020004" pitchFamily="34" charset="0"/>
              </a:rPr>
              <a:t> </a:t>
            </a:r>
            <a:r>
              <a:rPr lang="en-US" b="0" dirty="0" err="1">
                <a:solidFill>
                  <a:srgbClr val="383A42"/>
                </a:solidFill>
                <a:effectLst/>
                <a:latin typeface="Fira Sans" panose="020B0503050000020004" pitchFamily="34" charset="0"/>
              </a:rPr>
              <a:t>đổi</a:t>
            </a:r>
            <a:r>
              <a:rPr lang="en-US" b="0" dirty="0">
                <a:solidFill>
                  <a:srgbClr val="383A42"/>
                </a:solidFill>
                <a:effectLst/>
                <a:latin typeface="Fira Sans" panose="020B0503050000020004" pitchFamily="34" charset="0"/>
              </a:rPr>
              <a:t> NUM_CANDIDATES</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từ</a:t>
            </a:r>
            <a:r>
              <a:rPr lang="en-US" dirty="0">
                <a:solidFill>
                  <a:srgbClr val="383A42"/>
                </a:solidFill>
                <a:latin typeface="Fira Sans" panose="020B0503050000020004" pitchFamily="34" charset="0"/>
              </a:rPr>
              <a:t> 15 </a:t>
            </a:r>
            <a:r>
              <a:rPr lang="en-US" dirty="0" err="1">
                <a:solidFill>
                  <a:srgbClr val="383A42"/>
                </a:solidFill>
                <a:latin typeface="Fira Sans" panose="020B0503050000020004" pitchFamily="34" charset="0"/>
              </a:rPr>
              <a:t>thành</a:t>
            </a:r>
            <a:r>
              <a:rPr lang="en-US" dirty="0">
                <a:solidFill>
                  <a:srgbClr val="383A42"/>
                </a:solidFill>
                <a:latin typeface="Fira Sans" panose="020B0503050000020004" pitchFamily="34" charset="0"/>
              </a:rPr>
              <a:t> 25, </a:t>
            </a:r>
            <a:r>
              <a:rPr lang="en-US" dirty="0" err="1">
                <a:solidFill>
                  <a:srgbClr val="383A42"/>
                </a:solidFill>
                <a:latin typeface="Fira Sans" panose="020B0503050000020004" pitchFamily="34" charset="0"/>
              </a:rPr>
              <a:t>để</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xem</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khi</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lấy</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nhiều</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loại</a:t>
            </a:r>
            <a:r>
              <a:rPr lang="en-US" dirty="0">
                <a:solidFill>
                  <a:srgbClr val="383A42"/>
                </a:solidFill>
                <a:latin typeface="Fira Sans" panose="020B0503050000020004" pitchFamily="34" charset="0"/>
              </a:rPr>
              <a:t> proteins </a:t>
            </a:r>
            <a:r>
              <a:rPr lang="en-US" dirty="0" err="1">
                <a:solidFill>
                  <a:srgbClr val="383A42"/>
                </a:solidFill>
                <a:latin typeface="Fira Sans" panose="020B0503050000020004" pitchFamily="34" charset="0"/>
              </a:rPr>
              <a:t>và</a:t>
            </a:r>
            <a:r>
              <a:rPr lang="en-US" dirty="0">
                <a:solidFill>
                  <a:srgbClr val="383A42"/>
                </a:solidFill>
                <a:latin typeface="Fira Sans" panose="020B0503050000020004" pitchFamily="34" charset="0"/>
              </a:rPr>
              <a:t> peptide model </a:t>
            </a:r>
            <a:r>
              <a:rPr lang="en-US" dirty="0" err="1">
                <a:solidFill>
                  <a:srgbClr val="383A42"/>
                </a:solidFill>
                <a:latin typeface="Fira Sans" panose="020B0503050000020004" pitchFamily="34" charset="0"/>
              </a:rPr>
              <a:t>có</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nâng</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cao</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hiệu</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suất</a:t>
            </a:r>
            <a:r>
              <a:rPr lang="en-US" dirty="0">
                <a:solidFill>
                  <a:srgbClr val="383A42"/>
                </a:solidFill>
                <a:latin typeface="Fira Sans" panose="020B0503050000020004" pitchFamily="34" charset="0"/>
              </a:rPr>
              <a:t> hay </a:t>
            </a:r>
            <a:r>
              <a:rPr lang="en-US" dirty="0" err="1">
                <a:solidFill>
                  <a:srgbClr val="383A42"/>
                </a:solidFill>
                <a:latin typeface="Fira Sans" panose="020B0503050000020004" pitchFamily="34" charset="0"/>
              </a:rPr>
              <a:t>không</a:t>
            </a:r>
            <a:endParaRPr lang="en-US" b="0" dirty="0">
              <a:solidFill>
                <a:srgbClr val="383A42"/>
              </a:solidFill>
              <a:effectLst/>
              <a:latin typeface="Fira Sans" panose="020B05030500000200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(SMAPE)</a:t>
            </a:r>
          </a:p>
        </p:txBody>
      </p:sp>
      <p:pic>
        <p:nvPicPr>
          <p:cNvPr id="8" name="Picture 7" descr="A picture containing text, screenshot, number, line&#10;&#10;Description automatically generated">
            <a:extLst>
              <a:ext uri="{FF2B5EF4-FFF2-40B4-BE49-F238E27FC236}">
                <a16:creationId xmlns:a16="http://schemas.microsoft.com/office/drawing/2014/main" id="{3B456CF5-2D9F-C84E-1303-A8520AF42A86}"/>
              </a:ext>
            </a:extLst>
          </p:cNvPr>
          <p:cNvPicPr>
            <a:picLocks noChangeAspect="1"/>
          </p:cNvPicPr>
          <p:nvPr/>
        </p:nvPicPr>
        <p:blipFill>
          <a:blip r:embed="rId3"/>
          <a:stretch>
            <a:fillRect/>
          </a:stretch>
        </p:blipFill>
        <p:spPr>
          <a:xfrm>
            <a:off x="182964" y="1013206"/>
            <a:ext cx="4675632" cy="1558544"/>
          </a:xfrm>
          <a:prstGeom prst="rect">
            <a:avLst/>
          </a:prstGeom>
        </p:spPr>
      </p:pic>
      <p:pic>
        <p:nvPicPr>
          <p:cNvPr id="11" name="Picture 10" descr="A picture containing text, screenshot, line, number&#10;&#10;Description automatically generated">
            <a:extLst>
              <a:ext uri="{FF2B5EF4-FFF2-40B4-BE49-F238E27FC236}">
                <a16:creationId xmlns:a16="http://schemas.microsoft.com/office/drawing/2014/main" id="{371CA1BE-22BB-A76C-4890-3C293DF53D4E}"/>
              </a:ext>
            </a:extLst>
          </p:cNvPr>
          <p:cNvPicPr>
            <a:picLocks noChangeAspect="1"/>
          </p:cNvPicPr>
          <p:nvPr/>
        </p:nvPicPr>
        <p:blipFill>
          <a:blip r:embed="rId4"/>
          <a:stretch>
            <a:fillRect/>
          </a:stretch>
        </p:blipFill>
        <p:spPr>
          <a:xfrm>
            <a:off x="4572000" y="1013206"/>
            <a:ext cx="4675632" cy="1558544"/>
          </a:xfrm>
          <a:prstGeom prst="rect">
            <a:avLst/>
          </a:prstGeom>
        </p:spPr>
      </p:pic>
      <p:pic>
        <p:nvPicPr>
          <p:cNvPr id="3" name="Picture 2" descr="A picture containing text, screenshot, number, line&#10;&#10;Description automatically generated">
            <a:extLst>
              <a:ext uri="{FF2B5EF4-FFF2-40B4-BE49-F238E27FC236}">
                <a16:creationId xmlns:a16="http://schemas.microsoft.com/office/drawing/2014/main" id="{440ACEE2-20A2-3FE1-9585-5D4A13DC32FD}"/>
              </a:ext>
            </a:extLst>
          </p:cNvPr>
          <p:cNvPicPr>
            <a:picLocks noChangeAspect="1"/>
          </p:cNvPicPr>
          <p:nvPr/>
        </p:nvPicPr>
        <p:blipFill>
          <a:blip r:embed="rId5"/>
          <a:stretch>
            <a:fillRect/>
          </a:stretch>
        </p:blipFill>
        <p:spPr>
          <a:xfrm>
            <a:off x="4675632" y="3282919"/>
            <a:ext cx="4572000" cy="1524000"/>
          </a:xfrm>
          <a:prstGeom prst="rect">
            <a:avLst/>
          </a:prstGeom>
        </p:spPr>
      </p:pic>
      <p:pic>
        <p:nvPicPr>
          <p:cNvPr id="5" name="Picture 4">
            <a:extLst>
              <a:ext uri="{FF2B5EF4-FFF2-40B4-BE49-F238E27FC236}">
                <a16:creationId xmlns:a16="http://schemas.microsoft.com/office/drawing/2014/main" id="{9B363356-F590-507C-553C-087E8DC66C6A}"/>
              </a:ext>
            </a:extLst>
          </p:cNvPr>
          <p:cNvPicPr>
            <a:picLocks noChangeAspect="1"/>
          </p:cNvPicPr>
          <p:nvPr/>
        </p:nvPicPr>
        <p:blipFill>
          <a:blip r:embed="rId6"/>
          <a:stretch>
            <a:fillRect/>
          </a:stretch>
        </p:blipFill>
        <p:spPr>
          <a:xfrm>
            <a:off x="234780" y="3282919"/>
            <a:ext cx="4572000" cy="1524000"/>
          </a:xfrm>
          <a:prstGeom prst="rect">
            <a:avLst/>
          </a:prstGeom>
        </p:spPr>
      </p:pic>
      <p:sp>
        <p:nvSpPr>
          <p:cNvPr id="9" name="TextBox 8">
            <a:extLst>
              <a:ext uri="{FF2B5EF4-FFF2-40B4-BE49-F238E27FC236}">
                <a16:creationId xmlns:a16="http://schemas.microsoft.com/office/drawing/2014/main" id="{02BDA915-0DF7-7629-8E87-70587077892F}"/>
              </a:ext>
            </a:extLst>
          </p:cNvPr>
          <p:cNvSpPr txBox="1"/>
          <p:nvPr/>
        </p:nvSpPr>
        <p:spPr>
          <a:xfrm>
            <a:off x="675369" y="2843375"/>
            <a:ext cx="8000525" cy="307777"/>
          </a:xfrm>
          <a:prstGeom prst="rect">
            <a:avLst/>
          </a:prstGeom>
          <a:noFill/>
        </p:spPr>
        <p:txBody>
          <a:bodyPr wrap="square">
            <a:spAutoFit/>
          </a:bodyPr>
          <a:lstStyle/>
          <a:p>
            <a:r>
              <a:rPr lang="en-US" dirty="0" err="1">
                <a:solidFill>
                  <a:srgbClr val="383A42"/>
                </a:solidFill>
                <a:latin typeface="Fira Sans" panose="020B0503050000020004" pitchFamily="34" charset="0"/>
              </a:rPr>
              <a:t>Hiệu</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suất</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đã</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tốt</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hơn</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khi</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tăng</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thêm</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số</a:t>
            </a:r>
            <a:r>
              <a:rPr lang="en-US" dirty="0">
                <a:solidFill>
                  <a:srgbClr val="383A42"/>
                </a:solidFill>
                <a:latin typeface="Fira Sans" panose="020B0503050000020004" pitchFamily="34" charset="0"/>
              </a:rPr>
              <a:t> </a:t>
            </a:r>
            <a:r>
              <a:rPr lang="en-US" dirty="0" err="1">
                <a:solidFill>
                  <a:srgbClr val="383A42"/>
                </a:solidFill>
                <a:latin typeface="Fira Sans" panose="020B0503050000020004" pitchFamily="34" charset="0"/>
              </a:rPr>
              <a:t>lượng</a:t>
            </a:r>
            <a:r>
              <a:rPr lang="en-US" dirty="0">
                <a:solidFill>
                  <a:srgbClr val="383A42"/>
                </a:solidFill>
                <a:latin typeface="Fira Sans" panose="020B0503050000020004" pitchFamily="34" charset="0"/>
              </a:rPr>
              <a:t> proteins </a:t>
            </a:r>
            <a:r>
              <a:rPr lang="en-US" dirty="0" err="1">
                <a:solidFill>
                  <a:srgbClr val="383A42"/>
                </a:solidFill>
                <a:latin typeface="Fira Sans" panose="020B0503050000020004" pitchFamily="34" charset="0"/>
              </a:rPr>
              <a:t>và</a:t>
            </a:r>
            <a:r>
              <a:rPr lang="en-US" dirty="0">
                <a:solidFill>
                  <a:srgbClr val="383A42"/>
                </a:solidFill>
                <a:latin typeface="Fira Sans" panose="020B0503050000020004" pitchFamily="34" charset="0"/>
              </a:rPr>
              <a:t> peptide</a:t>
            </a:r>
            <a:endParaRPr lang="en-US" b="0" dirty="0">
              <a:solidFill>
                <a:srgbClr val="383A42"/>
              </a:solidFill>
              <a:effectLst/>
              <a:latin typeface="Fira Sans" panose="020B0503050000020004" pitchFamily="34" charset="0"/>
            </a:endParaRPr>
          </a:p>
        </p:txBody>
      </p:sp>
    </p:spTree>
    <p:extLst>
      <p:ext uri="{BB962C8B-B14F-4D97-AF65-F5344CB8AC3E}">
        <p14:creationId xmlns:p14="http://schemas.microsoft.com/office/powerpoint/2010/main" val="4025901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9412" y="336581"/>
            <a:ext cx="7723500" cy="481200"/>
          </a:xfrm>
          <a:prstGeom prst="rect">
            <a:avLst/>
          </a:prstGeom>
          <a:noFill/>
          <a:ln>
            <a:noFill/>
          </a:ln>
        </p:spPr>
        <p:txBody>
          <a:bodyPr spcFirstLastPara="1" wrap="square" lIns="91425" tIns="91425" rIns="91425" bIns="91425" anchor="ctr" anchorCtr="0">
            <a:noAutofit/>
          </a:bodyPr>
          <a:lstStyle/>
          <a:p>
            <a:pPr lvl="0" algn="ctr"/>
            <a:r>
              <a:rPr lang="en-US" sz="2800" dirty="0">
                <a:latin typeface="Fira Sans Medium"/>
                <a:ea typeface="Fira Sans Medium"/>
                <a:cs typeface="Fira Sans Medium"/>
                <a:sym typeface="Fira Sans Medium"/>
              </a:rPr>
              <a:t>Evaluation Part 1 (SMAPE)</a:t>
            </a:r>
          </a:p>
        </p:txBody>
      </p:sp>
      <p:pic>
        <p:nvPicPr>
          <p:cNvPr id="4" name="Picture 3" descr="A picture containing text, screenshot, number, colorfulness&#10;&#10;Description automatically generated">
            <a:extLst>
              <a:ext uri="{FF2B5EF4-FFF2-40B4-BE49-F238E27FC236}">
                <a16:creationId xmlns:a16="http://schemas.microsoft.com/office/drawing/2014/main" id="{E4EB559A-0C38-B63E-CEDB-44D9C5212AD3}"/>
              </a:ext>
            </a:extLst>
          </p:cNvPr>
          <p:cNvPicPr>
            <a:picLocks noChangeAspect="1"/>
          </p:cNvPicPr>
          <p:nvPr/>
        </p:nvPicPr>
        <p:blipFill>
          <a:blip r:embed="rId3"/>
          <a:stretch>
            <a:fillRect/>
          </a:stretch>
        </p:blipFill>
        <p:spPr>
          <a:xfrm>
            <a:off x="128016" y="1061518"/>
            <a:ext cx="4675632" cy="1558544"/>
          </a:xfrm>
          <a:prstGeom prst="rect">
            <a:avLst/>
          </a:prstGeom>
        </p:spPr>
      </p:pic>
      <p:pic>
        <p:nvPicPr>
          <p:cNvPr id="13" name="Picture 12" descr="A picture containing text, screenshot, number, colorfulness&#10;&#10;Description automatically generated">
            <a:extLst>
              <a:ext uri="{FF2B5EF4-FFF2-40B4-BE49-F238E27FC236}">
                <a16:creationId xmlns:a16="http://schemas.microsoft.com/office/drawing/2014/main" id="{83D31966-60E0-F2F4-E6A7-3A697FEA516C}"/>
              </a:ext>
            </a:extLst>
          </p:cNvPr>
          <p:cNvPicPr>
            <a:picLocks noChangeAspect="1"/>
          </p:cNvPicPr>
          <p:nvPr/>
        </p:nvPicPr>
        <p:blipFill>
          <a:blip r:embed="rId4"/>
          <a:stretch>
            <a:fillRect/>
          </a:stretch>
        </p:blipFill>
        <p:spPr>
          <a:xfrm>
            <a:off x="4581162" y="1061518"/>
            <a:ext cx="4675632" cy="1558544"/>
          </a:xfrm>
          <a:prstGeom prst="rect">
            <a:avLst/>
          </a:prstGeom>
        </p:spPr>
      </p:pic>
      <p:pic>
        <p:nvPicPr>
          <p:cNvPr id="5" name="Picture 4" descr="A picture containing text, screenshot, number, line&#10;&#10;Description automatically generated">
            <a:extLst>
              <a:ext uri="{FF2B5EF4-FFF2-40B4-BE49-F238E27FC236}">
                <a16:creationId xmlns:a16="http://schemas.microsoft.com/office/drawing/2014/main" id="{6EF959A2-31D5-73EE-B87D-7606EC5C6FE2}"/>
              </a:ext>
            </a:extLst>
          </p:cNvPr>
          <p:cNvPicPr>
            <a:picLocks noChangeAspect="1"/>
          </p:cNvPicPr>
          <p:nvPr/>
        </p:nvPicPr>
        <p:blipFill>
          <a:blip r:embed="rId5"/>
          <a:stretch>
            <a:fillRect/>
          </a:stretch>
        </p:blipFill>
        <p:spPr>
          <a:xfrm>
            <a:off x="128016" y="3149068"/>
            <a:ext cx="4675632" cy="1558544"/>
          </a:xfrm>
          <a:prstGeom prst="rect">
            <a:avLst/>
          </a:prstGeom>
        </p:spPr>
      </p:pic>
      <p:pic>
        <p:nvPicPr>
          <p:cNvPr id="8" name="Picture 7" descr="A picture containing text, screenshot, number, line&#10;&#10;Description automatically generated">
            <a:extLst>
              <a:ext uri="{FF2B5EF4-FFF2-40B4-BE49-F238E27FC236}">
                <a16:creationId xmlns:a16="http://schemas.microsoft.com/office/drawing/2014/main" id="{3430E47E-4C8B-7CB3-0FD2-12EB72FA56E1}"/>
              </a:ext>
            </a:extLst>
          </p:cNvPr>
          <p:cNvPicPr>
            <a:picLocks noChangeAspect="1"/>
          </p:cNvPicPr>
          <p:nvPr/>
        </p:nvPicPr>
        <p:blipFill>
          <a:blip r:embed="rId6"/>
          <a:stretch>
            <a:fillRect/>
          </a:stretch>
        </p:blipFill>
        <p:spPr>
          <a:xfrm>
            <a:off x="4581162" y="3149068"/>
            <a:ext cx="4675632" cy="1558544"/>
          </a:xfrm>
          <a:prstGeom prst="rect">
            <a:avLst/>
          </a:prstGeom>
        </p:spPr>
      </p:pic>
    </p:spTree>
    <p:extLst>
      <p:ext uri="{BB962C8B-B14F-4D97-AF65-F5344CB8AC3E}">
        <p14:creationId xmlns:p14="http://schemas.microsoft.com/office/powerpoint/2010/main" val="2446350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grpSp>
        <p:nvGrpSpPr>
          <p:cNvPr id="2" name="Group 1">
            <a:extLst>
              <a:ext uri="{FF2B5EF4-FFF2-40B4-BE49-F238E27FC236}">
                <a16:creationId xmlns:a16="http://schemas.microsoft.com/office/drawing/2014/main" id="{42A5A30F-EB73-38D5-1C8E-D5372C819346}"/>
              </a:ext>
            </a:extLst>
          </p:cNvPr>
          <p:cNvGrpSpPr/>
          <p:nvPr/>
        </p:nvGrpSpPr>
        <p:grpSpPr>
          <a:xfrm>
            <a:off x="-631143" y="908046"/>
            <a:ext cx="4146733" cy="3823979"/>
            <a:chOff x="2498633" y="909260"/>
            <a:chExt cx="4146733" cy="3823979"/>
          </a:xfrm>
        </p:grpSpPr>
        <p:sp>
          <p:nvSpPr>
            <p:cNvPr id="4986" name="Google Shape;4986;p42"/>
            <p:cNvSpPr/>
            <p:nvPr/>
          </p:nvSpPr>
          <p:spPr>
            <a:xfrm>
              <a:off x="5253545" y="2889166"/>
              <a:ext cx="620032" cy="18102"/>
            </a:xfrm>
            <a:custGeom>
              <a:avLst/>
              <a:gdLst/>
              <a:ahLst/>
              <a:cxnLst/>
              <a:rect l="l" t="t" r="r" b="b"/>
              <a:pathLst>
                <a:path w="18496" h="540" extrusionOk="0">
                  <a:moveTo>
                    <a:pt x="285" y="1"/>
                  </a:moveTo>
                  <a:cubicBezTo>
                    <a:pt x="127" y="1"/>
                    <a:pt x="0" y="128"/>
                    <a:pt x="0" y="254"/>
                  </a:cubicBezTo>
                  <a:cubicBezTo>
                    <a:pt x="0" y="413"/>
                    <a:pt x="127" y="539"/>
                    <a:pt x="285" y="539"/>
                  </a:cubicBezTo>
                  <a:lnTo>
                    <a:pt x="18210" y="539"/>
                  </a:lnTo>
                  <a:cubicBezTo>
                    <a:pt x="18368" y="539"/>
                    <a:pt x="18495" y="413"/>
                    <a:pt x="18495" y="254"/>
                  </a:cubicBezTo>
                  <a:cubicBezTo>
                    <a:pt x="18495" y="128"/>
                    <a:pt x="18368" y="1"/>
                    <a:pt x="18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2"/>
            <p:cNvSpPr/>
            <p:nvPr/>
          </p:nvSpPr>
          <p:spPr>
            <a:xfrm>
              <a:off x="3270421" y="2889166"/>
              <a:ext cx="621071" cy="18102"/>
            </a:xfrm>
            <a:custGeom>
              <a:avLst/>
              <a:gdLst/>
              <a:ahLst/>
              <a:cxnLst/>
              <a:rect l="l" t="t" r="r" b="b"/>
              <a:pathLst>
                <a:path w="18527" h="540" extrusionOk="0">
                  <a:moveTo>
                    <a:pt x="286" y="1"/>
                  </a:moveTo>
                  <a:cubicBezTo>
                    <a:pt x="127" y="1"/>
                    <a:pt x="1" y="128"/>
                    <a:pt x="1" y="254"/>
                  </a:cubicBezTo>
                  <a:cubicBezTo>
                    <a:pt x="1" y="413"/>
                    <a:pt x="127" y="539"/>
                    <a:pt x="286" y="539"/>
                  </a:cubicBezTo>
                  <a:lnTo>
                    <a:pt x="18242" y="539"/>
                  </a:lnTo>
                  <a:cubicBezTo>
                    <a:pt x="18400" y="539"/>
                    <a:pt x="18527" y="413"/>
                    <a:pt x="18527" y="254"/>
                  </a:cubicBezTo>
                  <a:cubicBezTo>
                    <a:pt x="18527" y="128"/>
                    <a:pt x="18400" y="1"/>
                    <a:pt x="1824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2"/>
            <p:cNvSpPr/>
            <p:nvPr/>
          </p:nvSpPr>
          <p:spPr>
            <a:xfrm>
              <a:off x="4846951" y="3244806"/>
              <a:ext cx="236769" cy="1348309"/>
            </a:xfrm>
            <a:custGeom>
              <a:avLst/>
              <a:gdLst/>
              <a:ahLst/>
              <a:cxnLst/>
              <a:rect l="l" t="t" r="r" b="b"/>
              <a:pathLst>
                <a:path w="7063" h="40221" extrusionOk="0">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2"/>
            <p:cNvSpPr/>
            <p:nvPr/>
          </p:nvSpPr>
          <p:spPr>
            <a:xfrm>
              <a:off x="4711051" y="3358414"/>
              <a:ext cx="153969" cy="1131720"/>
            </a:xfrm>
            <a:custGeom>
              <a:avLst/>
              <a:gdLst/>
              <a:ahLst/>
              <a:cxnLst/>
              <a:rect l="l" t="t" r="r" b="b"/>
              <a:pathLst>
                <a:path w="4593" h="33760" extrusionOk="0">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2"/>
            <p:cNvSpPr/>
            <p:nvPr/>
          </p:nvSpPr>
          <p:spPr>
            <a:xfrm>
              <a:off x="5228068" y="3398742"/>
              <a:ext cx="1250624" cy="764414"/>
            </a:xfrm>
            <a:custGeom>
              <a:avLst/>
              <a:gdLst/>
              <a:ahLst/>
              <a:cxnLst/>
              <a:rect l="l" t="t" r="r" b="b"/>
              <a:pathLst>
                <a:path w="37307" h="22803" extrusionOk="0">
                  <a:moveTo>
                    <a:pt x="313" y="1"/>
                  </a:moveTo>
                  <a:cubicBezTo>
                    <a:pt x="238" y="1"/>
                    <a:pt x="159" y="33"/>
                    <a:pt x="95" y="96"/>
                  </a:cubicBezTo>
                  <a:cubicBezTo>
                    <a:pt x="0" y="191"/>
                    <a:pt x="0" y="381"/>
                    <a:pt x="95" y="476"/>
                  </a:cubicBezTo>
                  <a:lnTo>
                    <a:pt x="9026" y="9375"/>
                  </a:lnTo>
                  <a:cubicBezTo>
                    <a:pt x="9058" y="9438"/>
                    <a:pt x="9121" y="9470"/>
                    <a:pt x="9216" y="9470"/>
                  </a:cubicBezTo>
                  <a:lnTo>
                    <a:pt x="23562" y="9470"/>
                  </a:lnTo>
                  <a:lnTo>
                    <a:pt x="36800" y="22708"/>
                  </a:lnTo>
                  <a:cubicBezTo>
                    <a:pt x="36863" y="22771"/>
                    <a:pt x="36926" y="22803"/>
                    <a:pt x="36990" y="22803"/>
                  </a:cubicBezTo>
                  <a:cubicBezTo>
                    <a:pt x="37085" y="22803"/>
                    <a:pt x="37148" y="22771"/>
                    <a:pt x="37211" y="22739"/>
                  </a:cubicBezTo>
                  <a:cubicBezTo>
                    <a:pt x="37306" y="22613"/>
                    <a:pt x="37306" y="22454"/>
                    <a:pt x="37211" y="22327"/>
                  </a:cubicBezTo>
                  <a:lnTo>
                    <a:pt x="23879" y="8995"/>
                  </a:lnTo>
                  <a:cubicBezTo>
                    <a:pt x="23815" y="8932"/>
                    <a:pt x="23752" y="8900"/>
                    <a:pt x="23657" y="8900"/>
                  </a:cubicBezTo>
                  <a:lnTo>
                    <a:pt x="9343" y="8900"/>
                  </a:lnTo>
                  <a:lnTo>
                    <a:pt x="507" y="96"/>
                  </a:lnTo>
                  <a:cubicBezTo>
                    <a:pt x="459" y="33"/>
                    <a:pt x="388" y="1"/>
                    <a:pt x="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2"/>
            <p:cNvSpPr/>
            <p:nvPr/>
          </p:nvSpPr>
          <p:spPr>
            <a:xfrm>
              <a:off x="5151637" y="3246952"/>
              <a:ext cx="376893" cy="852511"/>
            </a:xfrm>
            <a:custGeom>
              <a:avLst/>
              <a:gdLst/>
              <a:ahLst/>
              <a:cxnLst/>
              <a:rect l="l" t="t" r="r" b="b"/>
              <a:pathLst>
                <a:path w="11243" h="25431" extrusionOk="0">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2"/>
            <p:cNvSpPr/>
            <p:nvPr/>
          </p:nvSpPr>
          <p:spPr>
            <a:xfrm>
              <a:off x="4711051" y="1173585"/>
              <a:ext cx="199626" cy="1155085"/>
            </a:xfrm>
            <a:custGeom>
              <a:avLst/>
              <a:gdLst/>
              <a:ahLst/>
              <a:cxnLst/>
              <a:rect l="l" t="t" r="r" b="b"/>
              <a:pathLst>
                <a:path w="5955" h="34457" extrusionOk="0">
                  <a:moveTo>
                    <a:pt x="5669" y="1"/>
                  </a:moveTo>
                  <a:cubicBezTo>
                    <a:pt x="5543" y="1"/>
                    <a:pt x="5416" y="128"/>
                    <a:pt x="5416" y="286"/>
                  </a:cubicBezTo>
                  <a:lnTo>
                    <a:pt x="5416" y="10990"/>
                  </a:lnTo>
                  <a:lnTo>
                    <a:pt x="64" y="16310"/>
                  </a:lnTo>
                  <a:cubicBezTo>
                    <a:pt x="32" y="16374"/>
                    <a:pt x="0" y="16437"/>
                    <a:pt x="0" y="16500"/>
                  </a:cubicBezTo>
                  <a:lnTo>
                    <a:pt x="0" y="34172"/>
                  </a:lnTo>
                  <a:cubicBezTo>
                    <a:pt x="0" y="34330"/>
                    <a:pt x="127" y="34457"/>
                    <a:pt x="285" y="34457"/>
                  </a:cubicBezTo>
                  <a:cubicBezTo>
                    <a:pt x="444" y="34457"/>
                    <a:pt x="571" y="34330"/>
                    <a:pt x="571" y="34172"/>
                  </a:cubicBezTo>
                  <a:lnTo>
                    <a:pt x="571" y="16627"/>
                  </a:lnTo>
                  <a:lnTo>
                    <a:pt x="5891" y="11307"/>
                  </a:lnTo>
                  <a:cubicBezTo>
                    <a:pt x="5923" y="11275"/>
                    <a:pt x="5954" y="11180"/>
                    <a:pt x="5954" y="11117"/>
                  </a:cubicBezTo>
                  <a:lnTo>
                    <a:pt x="5954" y="286"/>
                  </a:lnTo>
                  <a:cubicBezTo>
                    <a:pt x="5954" y="128"/>
                    <a:pt x="5828" y="1"/>
                    <a:pt x="56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2"/>
            <p:cNvSpPr/>
            <p:nvPr/>
          </p:nvSpPr>
          <p:spPr>
            <a:xfrm>
              <a:off x="5151637" y="1569586"/>
              <a:ext cx="465024" cy="892838"/>
            </a:xfrm>
            <a:custGeom>
              <a:avLst/>
              <a:gdLst/>
              <a:ahLst/>
              <a:cxnLst/>
              <a:rect l="l" t="t" r="r" b="b"/>
              <a:pathLst>
                <a:path w="13872" h="26634" extrusionOk="0">
                  <a:moveTo>
                    <a:pt x="13570" y="0"/>
                  </a:moveTo>
                  <a:cubicBezTo>
                    <a:pt x="13499" y="0"/>
                    <a:pt x="13428" y="32"/>
                    <a:pt x="13364" y="95"/>
                  </a:cubicBezTo>
                  <a:lnTo>
                    <a:pt x="95" y="13365"/>
                  </a:lnTo>
                  <a:cubicBezTo>
                    <a:pt x="32" y="13428"/>
                    <a:pt x="0" y="13491"/>
                    <a:pt x="0" y="13586"/>
                  </a:cubicBezTo>
                  <a:lnTo>
                    <a:pt x="0" y="26349"/>
                  </a:lnTo>
                  <a:cubicBezTo>
                    <a:pt x="0" y="26507"/>
                    <a:pt x="127" y="26634"/>
                    <a:pt x="285" y="26634"/>
                  </a:cubicBezTo>
                  <a:cubicBezTo>
                    <a:pt x="443" y="26634"/>
                    <a:pt x="570" y="26507"/>
                    <a:pt x="570" y="26349"/>
                  </a:cubicBezTo>
                  <a:lnTo>
                    <a:pt x="570" y="13681"/>
                  </a:lnTo>
                  <a:lnTo>
                    <a:pt x="13776" y="475"/>
                  </a:lnTo>
                  <a:cubicBezTo>
                    <a:pt x="13871" y="380"/>
                    <a:pt x="13871" y="190"/>
                    <a:pt x="13776" y="95"/>
                  </a:cubicBezTo>
                  <a:cubicBezTo>
                    <a:pt x="13713" y="32"/>
                    <a:pt x="13642" y="0"/>
                    <a:pt x="135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2"/>
            <p:cNvSpPr/>
            <p:nvPr/>
          </p:nvSpPr>
          <p:spPr>
            <a:xfrm>
              <a:off x="6325796" y="1652387"/>
              <a:ext cx="95573" cy="95573"/>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33" y="1"/>
                    <a:pt x="0" y="634"/>
                    <a:pt x="0" y="1426"/>
                  </a:cubicBezTo>
                  <a:cubicBezTo>
                    <a:pt x="0" y="2186"/>
                    <a:pt x="633" y="2851"/>
                    <a:pt x="1425" y="2851"/>
                  </a:cubicBezTo>
                  <a:cubicBezTo>
                    <a:pt x="2217" y="2851"/>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2"/>
            <p:cNvSpPr/>
            <p:nvPr/>
          </p:nvSpPr>
          <p:spPr>
            <a:xfrm>
              <a:off x="6550833" y="1650275"/>
              <a:ext cx="94533" cy="95573"/>
            </a:xfrm>
            <a:custGeom>
              <a:avLst/>
              <a:gdLst/>
              <a:ahLst/>
              <a:cxnLst/>
              <a:rect l="l" t="t" r="r" b="b"/>
              <a:pathLst>
                <a:path w="2820" h="2851" extrusionOk="0">
                  <a:moveTo>
                    <a:pt x="1394" y="570"/>
                  </a:moveTo>
                  <a:cubicBezTo>
                    <a:pt x="1869" y="570"/>
                    <a:pt x="2281" y="950"/>
                    <a:pt x="2249" y="1425"/>
                  </a:cubicBezTo>
                  <a:cubicBezTo>
                    <a:pt x="2249" y="1900"/>
                    <a:pt x="1869" y="2280"/>
                    <a:pt x="1394" y="2280"/>
                  </a:cubicBezTo>
                  <a:cubicBezTo>
                    <a:pt x="951" y="2280"/>
                    <a:pt x="539" y="1900"/>
                    <a:pt x="539" y="1425"/>
                  </a:cubicBezTo>
                  <a:cubicBezTo>
                    <a:pt x="539" y="950"/>
                    <a:pt x="951" y="570"/>
                    <a:pt x="1394" y="570"/>
                  </a:cubicBezTo>
                  <a:close/>
                  <a:moveTo>
                    <a:pt x="1394" y="0"/>
                  </a:moveTo>
                  <a:cubicBezTo>
                    <a:pt x="634" y="0"/>
                    <a:pt x="1" y="665"/>
                    <a:pt x="1" y="1425"/>
                  </a:cubicBezTo>
                  <a:cubicBezTo>
                    <a:pt x="1" y="2217"/>
                    <a:pt x="634" y="2850"/>
                    <a:pt x="1394" y="2850"/>
                  </a:cubicBezTo>
                  <a:cubicBezTo>
                    <a:pt x="2186" y="2850"/>
                    <a:pt x="2820" y="2217"/>
                    <a:pt x="2820" y="1425"/>
                  </a:cubicBezTo>
                  <a:cubicBezTo>
                    <a:pt x="2820" y="665"/>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2"/>
            <p:cNvSpPr/>
            <p:nvPr/>
          </p:nvSpPr>
          <p:spPr>
            <a:xfrm>
              <a:off x="4854360" y="1092930"/>
              <a:ext cx="94533" cy="95573"/>
            </a:xfrm>
            <a:custGeom>
              <a:avLst/>
              <a:gdLst/>
              <a:ahLst/>
              <a:cxnLst/>
              <a:rect l="l" t="t" r="r" b="b"/>
              <a:pathLst>
                <a:path w="2820" h="2851" extrusionOk="0">
                  <a:moveTo>
                    <a:pt x="1394" y="570"/>
                  </a:moveTo>
                  <a:cubicBezTo>
                    <a:pt x="1869" y="570"/>
                    <a:pt x="2249" y="950"/>
                    <a:pt x="2249" y="1425"/>
                  </a:cubicBezTo>
                  <a:cubicBezTo>
                    <a:pt x="2249" y="1900"/>
                    <a:pt x="1869" y="2280"/>
                    <a:pt x="1394" y="2280"/>
                  </a:cubicBezTo>
                  <a:cubicBezTo>
                    <a:pt x="919" y="2280"/>
                    <a:pt x="539" y="1900"/>
                    <a:pt x="539" y="1425"/>
                  </a:cubicBezTo>
                  <a:cubicBezTo>
                    <a:pt x="539" y="950"/>
                    <a:pt x="919" y="570"/>
                    <a:pt x="1394" y="570"/>
                  </a:cubicBezTo>
                  <a:close/>
                  <a:moveTo>
                    <a:pt x="1394" y="0"/>
                  </a:moveTo>
                  <a:cubicBezTo>
                    <a:pt x="634" y="0"/>
                    <a:pt x="1" y="633"/>
                    <a:pt x="1" y="1425"/>
                  </a:cubicBezTo>
                  <a:cubicBezTo>
                    <a:pt x="1" y="2217"/>
                    <a:pt x="634" y="2850"/>
                    <a:pt x="1394" y="2850"/>
                  </a:cubicBezTo>
                  <a:cubicBezTo>
                    <a:pt x="2186" y="2850"/>
                    <a:pt x="2819" y="2217"/>
                    <a:pt x="2819" y="1425"/>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2"/>
            <p:cNvSpPr/>
            <p:nvPr/>
          </p:nvSpPr>
          <p:spPr>
            <a:xfrm>
              <a:off x="5051841" y="16714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2"/>
            <p:cNvSpPr/>
            <p:nvPr/>
          </p:nvSpPr>
          <p:spPr>
            <a:xfrm>
              <a:off x="5695171" y="2395514"/>
              <a:ext cx="94533" cy="95606"/>
            </a:xfrm>
            <a:custGeom>
              <a:avLst/>
              <a:gdLst/>
              <a:ahLst/>
              <a:cxnLst/>
              <a:rect l="l" t="t" r="r" b="b"/>
              <a:pathLst>
                <a:path w="2820" h="2852" extrusionOk="0">
                  <a:moveTo>
                    <a:pt x="1394" y="571"/>
                  </a:moveTo>
                  <a:cubicBezTo>
                    <a:pt x="1869" y="571"/>
                    <a:pt x="2249" y="951"/>
                    <a:pt x="2249" y="1426"/>
                  </a:cubicBezTo>
                  <a:cubicBezTo>
                    <a:pt x="2249" y="1901"/>
                    <a:pt x="1869" y="2281"/>
                    <a:pt x="1394" y="2281"/>
                  </a:cubicBezTo>
                  <a:cubicBezTo>
                    <a:pt x="951" y="2281"/>
                    <a:pt x="539" y="1901"/>
                    <a:pt x="539" y="1426"/>
                  </a:cubicBezTo>
                  <a:cubicBezTo>
                    <a:pt x="539" y="951"/>
                    <a:pt x="951" y="571"/>
                    <a:pt x="1394" y="571"/>
                  </a:cubicBezTo>
                  <a:close/>
                  <a:moveTo>
                    <a:pt x="1394" y="1"/>
                  </a:moveTo>
                  <a:cubicBezTo>
                    <a:pt x="634" y="1"/>
                    <a:pt x="1" y="634"/>
                    <a:pt x="1" y="1426"/>
                  </a:cubicBezTo>
                  <a:cubicBezTo>
                    <a:pt x="1" y="2218"/>
                    <a:pt x="634" y="2851"/>
                    <a:pt x="1394" y="2851"/>
                  </a:cubicBezTo>
                  <a:cubicBezTo>
                    <a:pt x="2186" y="2851"/>
                    <a:pt x="2819" y="2218"/>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2"/>
            <p:cNvSpPr/>
            <p:nvPr/>
          </p:nvSpPr>
          <p:spPr>
            <a:xfrm>
              <a:off x="6531725" y="3486872"/>
              <a:ext cx="94533" cy="94500"/>
            </a:xfrm>
            <a:custGeom>
              <a:avLst/>
              <a:gdLst/>
              <a:ahLst/>
              <a:cxnLst/>
              <a:rect l="l" t="t" r="r" b="b"/>
              <a:pathLst>
                <a:path w="2820" h="2819" extrusionOk="0">
                  <a:moveTo>
                    <a:pt x="1394" y="539"/>
                  </a:moveTo>
                  <a:cubicBezTo>
                    <a:pt x="1869" y="539"/>
                    <a:pt x="2249" y="951"/>
                    <a:pt x="2249" y="1394"/>
                  </a:cubicBezTo>
                  <a:cubicBezTo>
                    <a:pt x="2249" y="1869"/>
                    <a:pt x="1869" y="2249"/>
                    <a:pt x="1394" y="2249"/>
                  </a:cubicBezTo>
                  <a:cubicBezTo>
                    <a:pt x="951" y="2249"/>
                    <a:pt x="539" y="1869"/>
                    <a:pt x="539" y="1394"/>
                  </a:cubicBezTo>
                  <a:cubicBezTo>
                    <a:pt x="539" y="951"/>
                    <a:pt x="951" y="539"/>
                    <a:pt x="1394" y="539"/>
                  </a:cubicBezTo>
                  <a:close/>
                  <a:moveTo>
                    <a:pt x="1394" y="0"/>
                  </a:moveTo>
                  <a:cubicBezTo>
                    <a:pt x="634" y="0"/>
                    <a:pt x="1" y="634"/>
                    <a:pt x="1" y="1394"/>
                  </a:cubicBezTo>
                  <a:cubicBezTo>
                    <a:pt x="1" y="2186"/>
                    <a:pt x="634" y="2819"/>
                    <a:pt x="1394" y="2819"/>
                  </a:cubicBezTo>
                  <a:cubicBezTo>
                    <a:pt x="2186" y="2819"/>
                    <a:pt x="2819" y="2186"/>
                    <a:pt x="2819" y="1394"/>
                  </a:cubicBezTo>
                  <a:cubicBezTo>
                    <a:pt x="2819" y="634"/>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458478" y="4139757"/>
              <a:ext cx="95573" cy="95573"/>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66" y="1"/>
                    <a:pt x="1" y="634"/>
                    <a:pt x="1" y="1426"/>
                  </a:cubicBezTo>
                  <a:cubicBezTo>
                    <a:pt x="1" y="2218"/>
                    <a:pt x="634" y="2851"/>
                    <a:pt x="1426" y="2851"/>
                  </a:cubicBezTo>
                  <a:cubicBezTo>
                    <a:pt x="2218" y="2851"/>
                    <a:pt x="2851" y="2218"/>
                    <a:pt x="2851" y="1426"/>
                  </a:cubicBezTo>
                  <a:cubicBezTo>
                    <a:pt x="2851" y="634"/>
                    <a:pt x="2218" y="1"/>
                    <a:pt x="14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5026363" y="4575046"/>
              <a:ext cx="95573" cy="94500"/>
            </a:xfrm>
            <a:custGeom>
              <a:avLst/>
              <a:gdLst/>
              <a:ahLst/>
              <a:cxnLst/>
              <a:rect l="l" t="t" r="r" b="b"/>
              <a:pathLst>
                <a:path w="2851" h="2819" extrusionOk="0">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2"/>
            <p:cNvSpPr/>
            <p:nvPr/>
          </p:nvSpPr>
          <p:spPr>
            <a:xfrm>
              <a:off x="4807663" y="4470992"/>
              <a:ext cx="95573" cy="95573"/>
            </a:xfrm>
            <a:custGeom>
              <a:avLst/>
              <a:gdLst/>
              <a:ahLst/>
              <a:cxnLst/>
              <a:rect l="l" t="t" r="r" b="b"/>
              <a:pathLst>
                <a:path w="2851" h="2851" extrusionOk="0">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2"/>
            <p:cNvSpPr/>
            <p:nvPr/>
          </p:nvSpPr>
          <p:spPr>
            <a:xfrm>
              <a:off x="4854360" y="1730964"/>
              <a:ext cx="227215" cy="597706"/>
            </a:xfrm>
            <a:custGeom>
              <a:avLst/>
              <a:gdLst/>
              <a:ahLst/>
              <a:cxnLst/>
              <a:rect l="l" t="t" r="r" b="b"/>
              <a:pathLst>
                <a:path w="6778" h="17830" extrusionOk="0">
                  <a:moveTo>
                    <a:pt x="6461" y="0"/>
                  </a:moveTo>
                  <a:cubicBezTo>
                    <a:pt x="6390" y="0"/>
                    <a:pt x="6319" y="32"/>
                    <a:pt x="6271" y="95"/>
                  </a:cubicBezTo>
                  <a:lnTo>
                    <a:pt x="96" y="6271"/>
                  </a:lnTo>
                  <a:cubicBezTo>
                    <a:pt x="32" y="6334"/>
                    <a:pt x="1" y="6397"/>
                    <a:pt x="1" y="6461"/>
                  </a:cubicBezTo>
                  <a:lnTo>
                    <a:pt x="1" y="17545"/>
                  </a:lnTo>
                  <a:cubicBezTo>
                    <a:pt x="1" y="17703"/>
                    <a:pt x="127" y="17830"/>
                    <a:pt x="286" y="17830"/>
                  </a:cubicBezTo>
                  <a:cubicBezTo>
                    <a:pt x="444" y="17830"/>
                    <a:pt x="571" y="17703"/>
                    <a:pt x="571" y="17545"/>
                  </a:cubicBezTo>
                  <a:lnTo>
                    <a:pt x="571" y="6587"/>
                  </a:lnTo>
                  <a:lnTo>
                    <a:pt x="6651" y="475"/>
                  </a:lnTo>
                  <a:cubicBezTo>
                    <a:pt x="6778" y="380"/>
                    <a:pt x="6778" y="190"/>
                    <a:pt x="6651" y="95"/>
                  </a:cubicBezTo>
                  <a:cubicBezTo>
                    <a:pt x="6604" y="32"/>
                    <a:pt x="6533" y="0"/>
                    <a:pt x="64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2"/>
            <p:cNvSpPr/>
            <p:nvPr/>
          </p:nvSpPr>
          <p:spPr>
            <a:xfrm>
              <a:off x="5212145" y="1728550"/>
              <a:ext cx="1146570" cy="682920"/>
            </a:xfrm>
            <a:custGeom>
              <a:avLst/>
              <a:gdLst/>
              <a:ahLst/>
              <a:cxnLst/>
              <a:rect l="l" t="t" r="r" b="b"/>
              <a:pathLst>
                <a:path w="34203" h="20372" extrusionOk="0">
                  <a:moveTo>
                    <a:pt x="33886" y="1"/>
                  </a:moveTo>
                  <a:cubicBezTo>
                    <a:pt x="33815" y="1"/>
                    <a:pt x="33744" y="25"/>
                    <a:pt x="33696" y="72"/>
                  </a:cubicBezTo>
                  <a:lnTo>
                    <a:pt x="23214" y="10586"/>
                  </a:lnTo>
                  <a:lnTo>
                    <a:pt x="9533" y="10586"/>
                  </a:lnTo>
                  <a:cubicBezTo>
                    <a:pt x="9469" y="10586"/>
                    <a:pt x="9374" y="10618"/>
                    <a:pt x="9343" y="10650"/>
                  </a:cubicBezTo>
                  <a:lnTo>
                    <a:pt x="95" y="19897"/>
                  </a:lnTo>
                  <a:cubicBezTo>
                    <a:pt x="0" y="19992"/>
                    <a:pt x="0" y="20182"/>
                    <a:pt x="95" y="20277"/>
                  </a:cubicBezTo>
                  <a:cubicBezTo>
                    <a:pt x="159" y="20340"/>
                    <a:pt x="222" y="20372"/>
                    <a:pt x="285" y="20372"/>
                  </a:cubicBezTo>
                  <a:cubicBezTo>
                    <a:pt x="380" y="20372"/>
                    <a:pt x="444" y="20340"/>
                    <a:pt x="507" y="20277"/>
                  </a:cubicBezTo>
                  <a:lnTo>
                    <a:pt x="9659" y="11125"/>
                  </a:lnTo>
                  <a:lnTo>
                    <a:pt x="23309" y="11125"/>
                  </a:lnTo>
                  <a:cubicBezTo>
                    <a:pt x="23404" y="11125"/>
                    <a:pt x="23467" y="11093"/>
                    <a:pt x="23499" y="11061"/>
                  </a:cubicBezTo>
                  <a:lnTo>
                    <a:pt x="34076" y="484"/>
                  </a:lnTo>
                  <a:cubicBezTo>
                    <a:pt x="34203" y="357"/>
                    <a:pt x="34203" y="199"/>
                    <a:pt x="34076" y="72"/>
                  </a:cubicBezTo>
                  <a:cubicBezTo>
                    <a:pt x="34029" y="25"/>
                    <a:pt x="33957" y="1"/>
                    <a:pt x="338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5219554" y="1709442"/>
              <a:ext cx="1351493" cy="915433"/>
            </a:xfrm>
            <a:custGeom>
              <a:avLst/>
              <a:gdLst/>
              <a:ahLst/>
              <a:cxnLst/>
              <a:rect l="l" t="t" r="r" b="b"/>
              <a:pathLst>
                <a:path w="40316" h="27308" extrusionOk="0">
                  <a:moveTo>
                    <a:pt x="39999" y="1"/>
                  </a:moveTo>
                  <a:cubicBezTo>
                    <a:pt x="39928" y="1"/>
                    <a:pt x="39856" y="25"/>
                    <a:pt x="39809" y="72"/>
                  </a:cubicBezTo>
                  <a:lnTo>
                    <a:pt x="23658" y="16223"/>
                  </a:lnTo>
                  <a:lnTo>
                    <a:pt x="10863" y="16223"/>
                  </a:lnTo>
                  <a:cubicBezTo>
                    <a:pt x="10768" y="16223"/>
                    <a:pt x="10705" y="16255"/>
                    <a:pt x="10673" y="16318"/>
                  </a:cubicBezTo>
                  <a:lnTo>
                    <a:pt x="128" y="26832"/>
                  </a:lnTo>
                  <a:cubicBezTo>
                    <a:pt x="1" y="26959"/>
                    <a:pt x="1" y="27117"/>
                    <a:pt x="128" y="27244"/>
                  </a:cubicBezTo>
                  <a:cubicBezTo>
                    <a:pt x="191" y="27276"/>
                    <a:pt x="254" y="27307"/>
                    <a:pt x="318" y="27307"/>
                  </a:cubicBezTo>
                  <a:cubicBezTo>
                    <a:pt x="381" y="27307"/>
                    <a:pt x="476" y="27276"/>
                    <a:pt x="508" y="27244"/>
                  </a:cubicBezTo>
                  <a:lnTo>
                    <a:pt x="10958" y="16793"/>
                  </a:lnTo>
                  <a:lnTo>
                    <a:pt x="23784" y="16793"/>
                  </a:lnTo>
                  <a:cubicBezTo>
                    <a:pt x="23848" y="16793"/>
                    <a:pt x="23911" y="16762"/>
                    <a:pt x="23974" y="16698"/>
                  </a:cubicBezTo>
                  <a:lnTo>
                    <a:pt x="40189" y="484"/>
                  </a:lnTo>
                  <a:cubicBezTo>
                    <a:pt x="40316" y="357"/>
                    <a:pt x="40316" y="199"/>
                    <a:pt x="40189" y="72"/>
                  </a:cubicBezTo>
                  <a:cubicBezTo>
                    <a:pt x="40141" y="25"/>
                    <a:pt x="40070" y="1"/>
                    <a:pt x="3999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5253545" y="3103610"/>
              <a:ext cx="1289912" cy="439547"/>
            </a:xfrm>
            <a:custGeom>
              <a:avLst/>
              <a:gdLst/>
              <a:ahLst/>
              <a:cxnLst/>
              <a:rect l="l" t="t" r="r" b="b"/>
              <a:pathLst>
                <a:path w="38479" h="13112" extrusionOk="0">
                  <a:moveTo>
                    <a:pt x="285" y="1"/>
                  </a:moveTo>
                  <a:cubicBezTo>
                    <a:pt x="127" y="1"/>
                    <a:pt x="0" y="128"/>
                    <a:pt x="0" y="286"/>
                  </a:cubicBezTo>
                  <a:cubicBezTo>
                    <a:pt x="0" y="444"/>
                    <a:pt x="127" y="571"/>
                    <a:pt x="285" y="571"/>
                  </a:cubicBezTo>
                  <a:lnTo>
                    <a:pt x="6271" y="571"/>
                  </a:lnTo>
                  <a:lnTo>
                    <a:pt x="20427" y="13049"/>
                  </a:lnTo>
                  <a:cubicBezTo>
                    <a:pt x="20490" y="13112"/>
                    <a:pt x="20554" y="13112"/>
                    <a:pt x="20617" y="13112"/>
                  </a:cubicBezTo>
                  <a:lnTo>
                    <a:pt x="38193" y="13112"/>
                  </a:lnTo>
                  <a:cubicBezTo>
                    <a:pt x="38352" y="13112"/>
                    <a:pt x="38478" y="12985"/>
                    <a:pt x="38478" y="12827"/>
                  </a:cubicBezTo>
                  <a:cubicBezTo>
                    <a:pt x="38478" y="12669"/>
                    <a:pt x="38352" y="12574"/>
                    <a:pt x="38193" y="12574"/>
                  </a:cubicBezTo>
                  <a:lnTo>
                    <a:pt x="20744" y="12574"/>
                  </a:lnTo>
                  <a:lnTo>
                    <a:pt x="6588" y="64"/>
                  </a:lnTo>
                  <a:cubicBezTo>
                    <a:pt x="6524" y="33"/>
                    <a:pt x="6461" y="1"/>
                    <a:pt x="63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5213184" y="2462391"/>
              <a:ext cx="510682" cy="265465"/>
            </a:xfrm>
            <a:custGeom>
              <a:avLst/>
              <a:gdLst/>
              <a:ahLst/>
              <a:cxnLst/>
              <a:rect l="l" t="t" r="r" b="b"/>
              <a:pathLst>
                <a:path w="15234" h="7919" extrusionOk="0">
                  <a:moveTo>
                    <a:pt x="14917" y="1"/>
                  </a:moveTo>
                  <a:cubicBezTo>
                    <a:pt x="14846" y="1"/>
                    <a:pt x="14775" y="33"/>
                    <a:pt x="14727" y="96"/>
                  </a:cubicBezTo>
                  <a:lnTo>
                    <a:pt x="7443" y="7348"/>
                  </a:lnTo>
                  <a:lnTo>
                    <a:pt x="286" y="7348"/>
                  </a:lnTo>
                  <a:cubicBezTo>
                    <a:pt x="128" y="7348"/>
                    <a:pt x="1" y="7475"/>
                    <a:pt x="1" y="7633"/>
                  </a:cubicBezTo>
                  <a:cubicBezTo>
                    <a:pt x="1" y="7792"/>
                    <a:pt x="128" y="7918"/>
                    <a:pt x="286" y="7918"/>
                  </a:cubicBezTo>
                  <a:lnTo>
                    <a:pt x="7570" y="7918"/>
                  </a:lnTo>
                  <a:cubicBezTo>
                    <a:pt x="7633" y="7918"/>
                    <a:pt x="7697" y="7887"/>
                    <a:pt x="7760" y="7823"/>
                  </a:cubicBezTo>
                  <a:lnTo>
                    <a:pt x="15107" y="476"/>
                  </a:lnTo>
                  <a:cubicBezTo>
                    <a:pt x="15234" y="381"/>
                    <a:pt x="15234" y="191"/>
                    <a:pt x="15107" y="96"/>
                  </a:cubicBezTo>
                  <a:cubicBezTo>
                    <a:pt x="15060" y="33"/>
                    <a:pt x="14988" y="1"/>
                    <a:pt x="149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060279" y="3244806"/>
              <a:ext cx="236769" cy="1348309"/>
            </a:xfrm>
            <a:custGeom>
              <a:avLst/>
              <a:gdLst/>
              <a:ahLst/>
              <a:cxnLst/>
              <a:rect l="l" t="t" r="r" b="b"/>
              <a:pathLst>
                <a:path w="7063" h="40221" extrusionOk="0">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4278979" y="3358414"/>
              <a:ext cx="153969" cy="1131720"/>
            </a:xfrm>
            <a:custGeom>
              <a:avLst/>
              <a:gdLst/>
              <a:ahLst/>
              <a:cxnLst/>
              <a:rect l="l" t="t" r="r" b="b"/>
              <a:pathLst>
                <a:path w="4593" h="33760" extrusionOk="0">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2"/>
            <p:cNvSpPr/>
            <p:nvPr/>
          </p:nvSpPr>
          <p:spPr>
            <a:xfrm>
              <a:off x="2665307" y="3398742"/>
              <a:ext cx="1250624" cy="764414"/>
            </a:xfrm>
            <a:custGeom>
              <a:avLst/>
              <a:gdLst/>
              <a:ahLst/>
              <a:cxnLst/>
              <a:rect l="l" t="t" r="r" b="b"/>
              <a:pathLst>
                <a:path w="37307" h="22803" extrusionOk="0">
                  <a:moveTo>
                    <a:pt x="36990" y="1"/>
                  </a:moveTo>
                  <a:cubicBezTo>
                    <a:pt x="36918" y="1"/>
                    <a:pt x="36847" y="33"/>
                    <a:pt x="36800" y="96"/>
                  </a:cubicBezTo>
                  <a:lnTo>
                    <a:pt x="27996" y="8900"/>
                  </a:lnTo>
                  <a:lnTo>
                    <a:pt x="13650" y="8900"/>
                  </a:lnTo>
                  <a:cubicBezTo>
                    <a:pt x="13555" y="8900"/>
                    <a:pt x="13491" y="8932"/>
                    <a:pt x="13460" y="8995"/>
                  </a:cubicBezTo>
                  <a:lnTo>
                    <a:pt x="127" y="22327"/>
                  </a:lnTo>
                  <a:cubicBezTo>
                    <a:pt x="0" y="22422"/>
                    <a:pt x="0" y="22613"/>
                    <a:pt x="127" y="22708"/>
                  </a:cubicBezTo>
                  <a:cubicBezTo>
                    <a:pt x="159" y="22771"/>
                    <a:pt x="254" y="22803"/>
                    <a:pt x="317" y="22803"/>
                  </a:cubicBezTo>
                  <a:cubicBezTo>
                    <a:pt x="380" y="22803"/>
                    <a:pt x="444" y="22771"/>
                    <a:pt x="507" y="22708"/>
                  </a:cubicBezTo>
                  <a:lnTo>
                    <a:pt x="13745" y="9470"/>
                  </a:lnTo>
                  <a:lnTo>
                    <a:pt x="28091" y="9470"/>
                  </a:lnTo>
                  <a:cubicBezTo>
                    <a:pt x="28154" y="9470"/>
                    <a:pt x="28249" y="9438"/>
                    <a:pt x="28281" y="9375"/>
                  </a:cubicBezTo>
                  <a:lnTo>
                    <a:pt x="37180" y="476"/>
                  </a:lnTo>
                  <a:cubicBezTo>
                    <a:pt x="37306" y="381"/>
                    <a:pt x="37306" y="191"/>
                    <a:pt x="37180" y="96"/>
                  </a:cubicBezTo>
                  <a:cubicBezTo>
                    <a:pt x="37132" y="33"/>
                    <a:pt x="37061" y="1"/>
                    <a:pt x="3699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a:off x="3615435" y="3246952"/>
              <a:ext cx="376927" cy="852511"/>
            </a:xfrm>
            <a:custGeom>
              <a:avLst/>
              <a:gdLst/>
              <a:ahLst/>
              <a:cxnLst/>
              <a:rect l="l" t="t" r="r" b="b"/>
              <a:pathLst>
                <a:path w="11244" h="25431" extrusionOk="0">
                  <a:moveTo>
                    <a:pt x="10958" y="0"/>
                  </a:moveTo>
                  <a:cubicBezTo>
                    <a:pt x="10800" y="0"/>
                    <a:pt x="10673" y="127"/>
                    <a:pt x="10673" y="254"/>
                  </a:cubicBezTo>
                  <a:lnTo>
                    <a:pt x="10673" y="17291"/>
                  </a:lnTo>
                  <a:lnTo>
                    <a:pt x="159" y="24924"/>
                  </a:lnTo>
                  <a:cubicBezTo>
                    <a:pt x="33" y="24987"/>
                    <a:pt x="1" y="25177"/>
                    <a:pt x="96" y="25304"/>
                  </a:cubicBezTo>
                  <a:cubicBezTo>
                    <a:pt x="159" y="25367"/>
                    <a:pt x="254" y="25430"/>
                    <a:pt x="318" y="25430"/>
                  </a:cubicBezTo>
                  <a:cubicBezTo>
                    <a:pt x="381" y="25430"/>
                    <a:pt x="444" y="25399"/>
                    <a:pt x="508" y="25367"/>
                  </a:cubicBezTo>
                  <a:lnTo>
                    <a:pt x="11117" y="17640"/>
                  </a:lnTo>
                  <a:cubicBezTo>
                    <a:pt x="11212" y="17608"/>
                    <a:pt x="11244" y="17513"/>
                    <a:pt x="11244" y="17418"/>
                  </a:cubicBezTo>
                  <a:lnTo>
                    <a:pt x="11244" y="254"/>
                  </a:lnTo>
                  <a:cubicBezTo>
                    <a:pt x="11244" y="127"/>
                    <a:pt x="11117" y="0"/>
                    <a:pt x="109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a:off x="4233322" y="1173585"/>
              <a:ext cx="199626" cy="1155085"/>
            </a:xfrm>
            <a:custGeom>
              <a:avLst/>
              <a:gdLst/>
              <a:ahLst/>
              <a:cxnLst/>
              <a:rect l="l" t="t" r="r" b="b"/>
              <a:pathLst>
                <a:path w="5955" h="34457" extrusionOk="0">
                  <a:moveTo>
                    <a:pt x="285" y="1"/>
                  </a:moveTo>
                  <a:cubicBezTo>
                    <a:pt x="127" y="1"/>
                    <a:pt x="0" y="128"/>
                    <a:pt x="0" y="286"/>
                  </a:cubicBezTo>
                  <a:lnTo>
                    <a:pt x="0" y="11117"/>
                  </a:lnTo>
                  <a:cubicBezTo>
                    <a:pt x="0" y="11180"/>
                    <a:pt x="32" y="11243"/>
                    <a:pt x="64" y="11307"/>
                  </a:cubicBezTo>
                  <a:lnTo>
                    <a:pt x="5416" y="16627"/>
                  </a:lnTo>
                  <a:lnTo>
                    <a:pt x="5416" y="34172"/>
                  </a:lnTo>
                  <a:cubicBezTo>
                    <a:pt x="5416" y="34330"/>
                    <a:pt x="5542" y="34457"/>
                    <a:pt x="5669" y="34457"/>
                  </a:cubicBezTo>
                  <a:cubicBezTo>
                    <a:pt x="5827" y="34457"/>
                    <a:pt x="5954" y="34330"/>
                    <a:pt x="5954" y="34172"/>
                  </a:cubicBezTo>
                  <a:lnTo>
                    <a:pt x="5954" y="16500"/>
                  </a:lnTo>
                  <a:cubicBezTo>
                    <a:pt x="5954" y="16437"/>
                    <a:pt x="5922" y="16374"/>
                    <a:pt x="5891" y="16310"/>
                  </a:cubicBezTo>
                  <a:lnTo>
                    <a:pt x="570" y="10990"/>
                  </a:lnTo>
                  <a:lnTo>
                    <a:pt x="570" y="286"/>
                  </a:lnTo>
                  <a:cubicBezTo>
                    <a:pt x="570" y="128"/>
                    <a:pt x="444"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a:off x="3527338" y="1569586"/>
              <a:ext cx="465024" cy="892838"/>
            </a:xfrm>
            <a:custGeom>
              <a:avLst/>
              <a:gdLst/>
              <a:ahLst/>
              <a:cxnLst/>
              <a:rect l="l" t="t" r="r" b="b"/>
              <a:pathLst>
                <a:path w="13872" h="26634" extrusionOk="0">
                  <a:moveTo>
                    <a:pt x="313" y="0"/>
                  </a:moveTo>
                  <a:cubicBezTo>
                    <a:pt x="238" y="0"/>
                    <a:pt x="159" y="32"/>
                    <a:pt x="95" y="95"/>
                  </a:cubicBezTo>
                  <a:cubicBezTo>
                    <a:pt x="0" y="190"/>
                    <a:pt x="0" y="380"/>
                    <a:pt x="95" y="475"/>
                  </a:cubicBezTo>
                  <a:lnTo>
                    <a:pt x="13301" y="13681"/>
                  </a:lnTo>
                  <a:lnTo>
                    <a:pt x="13301" y="26349"/>
                  </a:lnTo>
                  <a:cubicBezTo>
                    <a:pt x="13301" y="26507"/>
                    <a:pt x="13428" y="26634"/>
                    <a:pt x="13586" y="26634"/>
                  </a:cubicBezTo>
                  <a:cubicBezTo>
                    <a:pt x="13745" y="26634"/>
                    <a:pt x="13872" y="26507"/>
                    <a:pt x="13872" y="26349"/>
                  </a:cubicBezTo>
                  <a:lnTo>
                    <a:pt x="13872" y="13586"/>
                  </a:lnTo>
                  <a:cubicBezTo>
                    <a:pt x="13872" y="13491"/>
                    <a:pt x="13840" y="13428"/>
                    <a:pt x="13776" y="13365"/>
                  </a:cubicBezTo>
                  <a:lnTo>
                    <a:pt x="507" y="95"/>
                  </a:lnTo>
                  <a:cubicBezTo>
                    <a:pt x="460" y="32"/>
                    <a:pt x="388" y="0"/>
                    <a:pt x="3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a:off x="2722630" y="1652387"/>
              <a:ext cx="95573" cy="95573"/>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65" y="1"/>
                    <a:pt x="0" y="634"/>
                    <a:pt x="0" y="1426"/>
                  </a:cubicBezTo>
                  <a:cubicBezTo>
                    <a:pt x="0" y="2186"/>
                    <a:pt x="665" y="2851"/>
                    <a:pt x="1425" y="2851"/>
                  </a:cubicBezTo>
                  <a:cubicBezTo>
                    <a:pt x="2217" y="2851"/>
                    <a:pt x="2851" y="2186"/>
                    <a:pt x="2851" y="1426"/>
                  </a:cubicBezTo>
                  <a:cubicBezTo>
                    <a:pt x="2851"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a:off x="2498633" y="1650275"/>
              <a:ext cx="94500" cy="95573"/>
            </a:xfrm>
            <a:custGeom>
              <a:avLst/>
              <a:gdLst/>
              <a:ahLst/>
              <a:cxnLst/>
              <a:rect l="l" t="t" r="r" b="b"/>
              <a:pathLst>
                <a:path w="2819" h="2851" extrusionOk="0">
                  <a:moveTo>
                    <a:pt x="1425" y="570"/>
                  </a:moveTo>
                  <a:cubicBezTo>
                    <a:pt x="1869" y="570"/>
                    <a:pt x="2280" y="950"/>
                    <a:pt x="2280" y="1425"/>
                  </a:cubicBezTo>
                  <a:cubicBezTo>
                    <a:pt x="2280" y="1900"/>
                    <a:pt x="1869" y="2280"/>
                    <a:pt x="1425" y="2280"/>
                  </a:cubicBezTo>
                  <a:cubicBezTo>
                    <a:pt x="950" y="2280"/>
                    <a:pt x="570" y="1900"/>
                    <a:pt x="570" y="1425"/>
                  </a:cubicBezTo>
                  <a:cubicBezTo>
                    <a:pt x="570" y="950"/>
                    <a:pt x="950" y="570"/>
                    <a:pt x="1425" y="570"/>
                  </a:cubicBezTo>
                  <a:close/>
                  <a:moveTo>
                    <a:pt x="1425" y="0"/>
                  </a:moveTo>
                  <a:cubicBezTo>
                    <a:pt x="634" y="0"/>
                    <a:pt x="0" y="665"/>
                    <a:pt x="0" y="1425"/>
                  </a:cubicBezTo>
                  <a:cubicBezTo>
                    <a:pt x="0" y="2217"/>
                    <a:pt x="634" y="2850"/>
                    <a:pt x="1425" y="2850"/>
                  </a:cubicBezTo>
                  <a:cubicBezTo>
                    <a:pt x="2185" y="2850"/>
                    <a:pt x="2819" y="2217"/>
                    <a:pt x="2819" y="1425"/>
                  </a:cubicBezTo>
                  <a:cubicBezTo>
                    <a:pt x="2819" y="665"/>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a:off x="4195106" y="1092930"/>
              <a:ext cx="95573" cy="95573"/>
            </a:xfrm>
            <a:custGeom>
              <a:avLst/>
              <a:gdLst/>
              <a:ahLst/>
              <a:cxnLst/>
              <a:rect l="l" t="t" r="r" b="b"/>
              <a:pathLst>
                <a:path w="2851" h="2851" extrusionOk="0">
                  <a:moveTo>
                    <a:pt x="1425" y="570"/>
                  </a:moveTo>
                  <a:cubicBezTo>
                    <a:pt x="1900" y="570"/>
                    <a:pt x="2280" y="950"/>
                    <a:pt x="2280" y="1425"/>
                  </a:cubicBezTo>
                  <a:cubicBezTo>
                    <a:pt x="2280" y="1900"/>
                    <a:pt x="1900" y="2280"/>
                    <a:pt x="1425" y="2280"/>
                  </a:cubicBezTo>
                  <a:cubicBezTo>
                    <a:pt x="950" y="2280"/>
                    <a:pt x="570" y="1900"/>
                    <a:pt x="570" y="1425"/>
                  </a:cubicBezTo>
                  <a:cubicBezTo>
                    <a:pt x="570" y="950"/>
                    <a:pt x="950" y="570"/>
                    <a:pt x="1425" y="570"/>
                  </a:cubicBezTo>
                  <a:close/>
                  <a:moveTo>
                    <a:pt x="1425" y="0"/>
                  </a:moveTo>
                  <a:cubicBezTo>
                    <a:pt x="634" y="0"/>
                    <a:pt x="0" y="633"/>
                    <a:pt x="0" y="1425"/>
                  </a:cubicBezTo>
                  <a:cubicBezTo>
                    <a:pt x="0" y="2217"/>
                    <a:pt x="634" y="2850"/>
                    <a:pt x="1425" y="2850"/>
                  </a:cubicBezTo>
                  <a:cubicBezTo>
                    <a:pt x="2185" y="2850"/>
                    <a:pt x="2851" y="2217"/>
                    <a:pt x="2851" y="1425"/>
                  </a:cubicBezTo>
                  <a:cubicBezTo>
                    <a:pt x="2851"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2"/>
            <p:cNvSpPr/>
            <p:nvPr/>
          </p:nvSpPr>
          <p:spPr>
            <a:xfrm>
              <a:off x="3996586" y="16714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2"/>
            <p:cNvSpPr/>
            <p:nvPr/>
          </p:nvSpPr>
          <p:spPr>
            <a:xfrm>
              <a:off x="3354295" y="2395514"/>
              <a:ext cx="94500" cy="95606"/>
            </a:xfrm>
            <a:custGeom>
              <a:avLst/>
              <a:gdLst/>
              <a:ahLst/>
              <a:cxnLst/>
              <a:rect l="l" t="t" r="r" b="b"/>
              <a:pathLst>
                <a:path w="2819" h="2852" extrusionOk="0">
                  <a:moveTo>
                    <a:pt x="1425" y="571"/>
                  </a:moveTo>
                  <a:cubicBezTo>
                    <a:pt x="1901" y="571"/>
                    <a:pt x="2281" y="951"/>
                    <a:pt x="2281" y="1426"/>
                  </a:cubicBezTo>
                  <a:cubicBezTo>
                    <a:pt x="2281" y="1901"/>
                    <a:pt x="1901"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8"/>
                    <a:pt x="634" y="2851"/>
                    <a:pt x="1425" y="2851"/>
                  </a:cubicBezTo>
                  <a:cubicBezTo>
                    <a:pt x="2186" y="2851"/>
                    <a:pt x="2819" y="2218"/>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2"/>
            <p:cNvSpPr/>
            <p:nvPr/>
          </p:nvSpPr>
          <p:spPr>
            <a:xfrm>
              <a:off x="2517741" y="3486872"/>
              <a:ext cx="94500" cy="94500"/>
            </a:xfrm>
            <a:custGeom>
              <a:avLst/>
              <a:gdLst/>
              <a:ahLst/>
              <a:cxnLst/>
              <a:rect l="l" t="t" r="r" b="b"/>
              <a:pathLst>
                <a:path w="2819" h="2819" extrusionOk="0">
                  <a:moveTo>
                    <a:pt x="1425" y="539"/>
                  </a:moveTo>
                  <a:cubicBezTo>
                    <a:pt x="1900" y="539"/>
                    <a:pt x="2280" y="951"/>
                    <a:pt x="2280" y="1394"/>
                  </a:cubicBezTo>
                  <a:cubicBezTo>
                    <a:pt x="2280" y="1869"/>
                    <a:pt x="1900" y="2249"/>
                    <a:pt x="1425" y="2249"/>
                  </a:cubicBezTo>
                  <a:cubicBezTo>
                    <a:pt x="950" y="2249"/>
                    <a:pt x="570" y="1869"/>
                    <a:pt x="570" y="1394"/>
                  </a:cubicBezTo>
                  <a:cubicBezTo>
                    <a:pt x="570" y="951"/>
                    <a:pt x="950" y="539"/>
                    <a:pt x="1425" y="539"/>
                  </a:cubicBezTo>
                  <a:close/>
                  <a:moveTo>
                    <a:pt x="1425" y="0"/>
                  </a:moveTo>
                  <a:cubicBezTo>
                    <a:pt x="634" y="0"/>
                    <a:pt x="0" y="634"/>
                    <a:pt x="0" y="1394"/>
                  </a:cubicBezTo>
                  <a:cubicBezTo>
                    <a:pt x="0" y="2186"/>
                    <a:pt x="634" y="2819"/>
                    <a:pt x="1425" y="2819"/>
                  </a:cubicBezTo>
                  <a:cubicBezTo>
                    <a:pt x="2185" y="2819"/>
                    <a:pt x="2819" y="2186"/>
                    <a:pt x="2819" y="1394"/>
                  </a:cubicBezTo>
                  <a:cubicBezTo>
                    <a:pt x="2819" y="634"/>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2589915" y="4139757"/>
              <a:ext cx="95573" cy="95573"/>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34" y="1"/>
                    <a:pt x="1" y="634"/>
                    <a:pt x="1" y="1426"/>
                  </a:cubicBezTo>
                  <a:cubicBezTo>
                    <a:pt x="1" y="2218"/>
                    <a:pt x="634" y="2851"/>
                    <a:pt x="1426" y="2851"/>
                  </a:cubicBezTo>
                  <a:cubicBezTo>
                    <a:pt x="2217" y="2851"/>
                    <a:pt x="2851" y="2218"/>
                    <a:pt x="2851" y="1426"/>
                  </a:cubicBezTo>
                  <a:cubicBezTo>
                    <a:pt x="2851" y="634"/>
                    <a:pt x="2217" y="1"/>
                    <a:pt x="14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023102" y="4575046"/>
              <a:ext cx="94533" cy="94500"/>
            </a:xfrm>
            <a:custGeom>
              <a:avLst/>
              <a:gdLst/>
              <a:ahLst/>
              <a:cxnLst/>
              <a:rect l="l" t="t" r="r" b="b"/>
              <a:pathLst>
                <a:path w="2820" h="2819" extrusionOk="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4241803" y="4470992"/>
              <a:ext cx="94533" cy="95573"/>
            </a:xfrm>
            <a:custGeom>
              <a:avLst/>
              <a:gdLst/>
              <a:ahLst/>
              <a:cxnLst/>
              <a:rect l="l" t="t" r="r" b="b"/>
              <a:pathLst>
                <a:path w="2820" h="2851" extrusionOk="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062390" y="1730964"/>
              <a:ext cx="227215" cy="597706"/>
            </a:xfrm>
            <a:custGeom>
              <a:avLst/>
              <a:gdLst/>
              <a:ahLst/>
              <a:cxnLst/>
              <a:rect l="l" t="t" r="r" b="b"/>
              <a:pathLst>
                <a:path w="6778" h="17830" extrusionOk="0">
                  <a:moveTo>
                    <a:pt x="317" y="0"/>
                  </a:moveTo>
                  <a:cubicBezTo>
                    <a:pt x="246" y="0"/>
                    <a:pt x="175" y="32"/>
                    <a:pt x="127" y="95"/>
                  </a:cubicBezTo>
                  <a:cubicBezTo>
                    <a:pt x="1" y="190"/>
                    <a:pt x="1" y="380"/>
                    <a:pt x="127" y="475"/>
                  </a:cubicBezTo>
                  <a:lnTo>
                    <a:pt x="6208" y="6587"/>
                  </a:lnTo>
                  <a:lnTo>
                    <a:pt x="6208" y="17545"/>
                  </a:lnTo>
                  <a:cubicBezTo>
                    <a:pt x="6208" y="17703"/>
                    <a:pt x="6334" y="17830"/>
                    <a:pt x="6493" y="17830"/>
                  </a:cubicBezTo>
                  <a:cubicBezTo>
                    <a:pt x="6651" y="17830"/>
                    <a:pt x="6778" y="17703"/>
                    <a:pt x="6778" y="17545"/>
                  </a:cubicBezTo>
                  <a:lnTo>
                    <a:pt x="6778" y="6461"/>
                  </a:lnTo>
                  <a:cubicBezTo>
                    <a:pt x="6778" y="6397"/>
                    <a:pt x="6746" y="6334"/>
                    <a:pt x="6715" y="6271"/>
                  </a:cubicBezTo>
                  <a:lnTo>
                    <a:pt x="507" y="95"/>
                  </a:lnTo>
                  <a:cubicBezTo>
                    <a:pt x="460" y="32"/>
                    <a:pt x="389" y="0"/>
                    <a:pt x="3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2785250" y="1728550"/>
              <a:ext cx="1146604" cy="682920"/>
            </a:xfrm>
            <a:custGeom>
              <a:avLst/>
              <a:gdLst/>
              <a:ahLst/>
              <a:cxnLst/>
              <a:rect l="l" t="t" r="r" b="b"/>
              <a:pathLst>
                <a:path w="34204" h="20372" extrusionOk="0">
                  <a:moveTo>
                    <a:pt x="317" y="1"/>
                  </a:moveTo>
                  <a:cubicBezTo>
                    <a:pt x="246" y="1"/>
                    <a:pt x="175" y="25"/>
                    <a:pt x="127" y="72"/>
                  </a:cubicBezTo>
                  <a:cubicBezTo>
                    <a:pt x="1" y="199"/>
                    <a:pt x="1" y="357"/>
                    <a:pt x="127" y="484"/>
                  </a:cubicBezTo>
                  <a:lnTo>
                    <a:pt x="10705" y="11061"/>
                  </a:lnTo>
                  <a:cubicBezTo>
                    <a:pt x="10737" y="11125"/>
                    <a:pt x="10800" y="11125"/>
                    <a:pt x="10895" y="11125"/>
                  </a:cubicBezTo>
                  <a:lnTo>
                    <a:pt x="24544" y="11125"/>
                  </a:lnTo>
                  <a:lnTo>
                    <a:pt x="33697" y="20277"/>
                  </a:lnTo>
                  <a:cubicBezTo>
                    <a:pt x="33760" y="20340"/>
                    <a:pt x="33823" y="20372"/>
                    <a:pt x="33918" y="20372"/>
                  </a:cubicBezTo>
                  <a:cubicBezTo>
                    <a:pt x="33982" y="20372"/>
                    <a:pt x="34045" y="20340"/>
                    <a:pt x="34108" y="20277"/>
                  </a:cubicBezTo>
                  <a:cubicBezTo>
                    <a:pt x="34203" y="20182"/>
                    <a:pt x="34203" y="19992"/>
                    <a:pt x="34108" y="19897"/>
                  </a:cubicBezTo>
                  <a:lnTo>
                    <a:pt x="24861" y="10650"/>
                  </a:lnTo>
                  <a:cubicBezTo>
                    <a:pt x="24829" y="10586"/>
                    <a:pt x="24734" y="10586"/>
                    <a:pt x="24671" y="10586"/>
                  </a:cubicBezTo>
                  <a:lnTo>
                    <a:pt x="10990" y="10586"/>
                  </a:lnTo>
                  <a:lnTo>
                    <a:pt x="507" y="72"/>
                  </a:lnTo>
                  <a:cubicBezTo>
                    <a:pt x="460" y="25"/>
                    <a:pt x="389" y="1"/>
                    <a:pt x="3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2"/>
            <p:cNvSpPr/>
            <p:nvPr/>
          </p:nvSpPr>
          <p:spPr>
            <a:xfrm>
              <a:off x="2572919" y="1709442"/>
              <a:ext cx="1351493" cy="915433"/>
            </a:xfrm>
            <a:custGeom>
              <a:avLst/>
              <a:gdLst/>
              <a:ahLst/>
              <a:cxnLst/>
              <a:rect l="l" t="t" r="r" b="b"/>
              <a:pathLst>
                <a:path w="40316" h="27308" extrusionOk="0">
                  <a:moveTo>
                    <a:pt x="318" y="1"/>
                  </a:moveTo>
                  <a:cubicBezTo>
                    <a:pt x="246" y="1"/>
                    <a:pt x="175" y="25"/>
                    <a:pt x="128" y="72"/>
                  </a:cubicBezTo>
                  <a:cubicBezTo>
                    <a:pt x="1" y="199"/>
                    <a:pt x="1" y="357"/>
                    <a:pt x="128" y="484"/>
                  </a:cubicBezTo>
                  <a:lnTo>
                    <a:pt x="16342" y="16698"/>
                  </a:lnTo>
                  <a:cubicBezTo>
                    <a:pt x="16406" y="16762"/>
                    <a:pt x="16469" y="16793"/>
                    <a:pt x="16532" y="16793"/>
                  </a:cubicBezTo>
                  <a:lnTo>
                    <a:pt x="29358" y="16793"/>
                  </a:lnTo>
                  <a:lnTo>
                    <a:pt x="39809" y="27244"/>
                  </a:lnTo>
                  <a:cubicBezTo>
                    <a:pt x="39841" y="27276"/>
                    <a:pt x="39936" y="27307"/>
                    <a:pt x="39999" y="27307"/>
                  </a:cubicBezTo>
                  <a:cubicBezTo>
                    <a:pt x="40062" y="27307"/>
                    <a:pt x="40157" y="27276"/>
                    <a:pt x="40189" y="27244"/>
                  </a:cubicBezTo>
                  <a:cubicBezTo>
                    <a:pt x="40316" y="27117"/>
                    <a:pt x="40316" y="26959"/>
                    <a:pt x="40189" y="26832"/>
                  </a:cubicBezTo>
                  <a:lnTo>
                    <a:pt x="29643" y="16287"/>
                  </a:lnTo>
                  <a:cubicBezTo>
                    <a:pt x="29612" y="16255"/>
                    <a:pt x="29548" y="16223"/>
                    <a:pt x="29453" y="16223"/>
                  </a:cubicBezTo>
                  <a:lnTo>
                    <a:pt x="16659" y="16223"/>
                  </a:lnTo>
                  <a:lnTo>
                    <a:pt x="508" y="72"/>
                  </a:lnTo>
                  <a:cubicBezTo>
                    <a:pt x="460" y="25"/>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a:off x="2600541" y="3103610"/>
              <a:ext cx="1289912" cy="439547"/>
            </a:xfrm>
            <a:custGeom>
              <a:avLst/>
              <a:gdLst/>
              <a:ahLst/>
              <a:cxnLst/>
              <a:rect l="l" t="t" r="r" b="b"/>
              <a:pathLst>
                <a:path w="38479" h="13112" extrusionOk="0">
                  <a:moveTo>
                    <a:pt x="32081" y="1"/>
                  </a:moveTo>
                  <a:cubicBezTo>
                    <a:pt x="32018" y="1"/>
                    <a:pt x="31954" y="33"/>
                    <a:pt x="31923" y="64"/>
                  </a:cubicBezTo>
                  <a:lnTo>
                    <a:pt x="17767" y="12574"/>
                  </a:lnTo>
                  <a:lnTo>
                    <a:pt x="285" y="12574"/>
                  </a:lnTo>
                  <a:cubicBezTo>
                    <a:pt x="127" y="12574"/>
                    <a:pt x="0" y="12700"/>
                    <a:pt x="0" y="12827"/>
                  </a:cubicBezTo>
                  <a:cubicBezTo>
                    <a:pt x="0" y="12985"/>
                    <a:pt x="127" y="13112"/>
                    <a:pt x="285" y="13112"/>
                  </a:cubicBezTo>
                  <a:lnTo>
                    <a:pt x="17862" y="13112"/>
                  </a:lnTo>
                  <a:cubicBezTo>
                    <a:pt x="17925" y="13112"/>
                    <a:pt x="17988" y="13112"/>
                    <a:pt x="18052" y="13049"/>
                  </a:cubicBezTo>
                  <a:lnTo>
                    <a:pt x="32208" y="571"/>
                  </a:lnTo>
                  <a:lnTo>
                    <a:pt x="38193" y="571"/>
                  </a:lnTo>
                  <a:cubicBezTo>
                    <a:pt x="38352" y="571"/>
                    <a:pt x="38478" y="444"/>
                    <a:pt x="38478" y="286"/>
                  </a:cubicBezTo>
                  <a:cubicBezTo>
                    <a:pt x="38478" y="128"/>
                    <a:pt x="38352" y="1"/>
                    <a:pt x="38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a:off x="3420099" y="2462391"/>
              <a:ext cx="511754" cy="265465"/>
            </a:xfrm>
            <a:custGeom>
              <a:avLst/>
              <a:gdLst/>
              <a:ahLst/>
              <a:cxnLst/>
              <a:rect l="l" t="t" r="r" b="b"/>
              <a:pathLst>
                <a:path w="15266" h="7919" extrusionOk="0">
                  <a:moveTo>
                    <a:pt x="318" y="1"/>
                  </a:moveTo>
                  <a:cubicBezTo>
                    <a:pt x="246" y="1"/>
                    <a:pt x="175" y="33"/>
                    <a:pt x="128" y="96"/>
                  </a:cubicBezTo>
                  <a:cubicBezTo>
                    <a:pt x="1" y="191"/>
                    <a:pt x="1" y="381"/>
                    <a:pt x="128" y="476"/>
                  </a:cubicBezTo>
                  <a:lnTo>
                    <a:pt x="7475" y="7823"/>
                  </a:lnTo>
                  <a:cubicBezTo>
                    <a:pt x="7538" y="7887"/>
                    <a:pt x="7601" y="7918"/>
                    <a:pt x="7665" y="7918"/>
                  </a:cubicBezTo>
                  <a:lnTo>
                    <a:pt x="14980" y="7918"/>
                  </a:lnTo>
                  <a:cubicBezTo>
                    <a:pt x="15107" y="7918"/>
                    <a:pt x="15265" y="7792"/>
                    <a:pt x="15234" y="7633"/>
                  </a:cubicBezTo>
                  <a:cubicBezTo>
                    <a:pt x="15234" y="7475"/>
                    <a:pt x="15107" y="7348"/>
                    <a:pt x="14980" y="7348"/>
                  </a:cubicBezTo>
                  <a:lnTo>
                    <a:pt x="7791" y="7348"/>
                  </a:lnTo>
                  <a:lnTo>
                    <a:pt x="508" y="96"/>
                  </a:lnTo>
                  <a:cubicBezTo>
                    <a:pt x="460" y="33"/>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a:off x="4562412" y="3201294"/>
              <a:ext cx="19141" cy="1456586"/>
            </a:xfrm>
            <a:custGeom>
              <a:avLst/>
              <a:gdLst/>
              <a:ahLst/>
              <a:cxnLst/>
              <a:rect l="l" t="t" r="r" b="b"/>
              <a:pathLst>
                <a:path w="571" h="43451" extrusionOk="0">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a:off x="4562412" y="984619"/>
              <a:ext cx="19141" cy="1426852"/>
            </a:xfrm>
            <a:custGeom>
              <a:avLst/>
              <a:gdLst/>
              <a:ahLst/>
              <a:cxnLst/>
              <a:rect l="l" t="t" r="r" b="b"/>
              <a:pathLst>
                <a:path w="571" h="42564" extrusionOk="0">
                  <a:moveTo>
                    <a:pt x="286" y="1"/>
                  </a:moveTo>
                  <a:cubicBezTo>
                    <a:pt x="127" y="1"/>
                    <a:pt x="1" y="128"/>
                    <a:pt x="1" y="286"/>
                  </a:cubicBezTo>
                  <a:lnTo>
                    <a:pt x="1" y="42279"/>
                  </a:lnTo>
                  <a:cubicBezTo>
                    <a:pt x="1" y="42437"/>
                    <a:pt x="127" y="42564"/>
                    <a:pt x="286" y="42564"/>
                  </a:cubicBezTo>
                  <a:cubicBezTo>
                    <a:pt x="444" y="42564"/>
                    <a:pt x="571" y="42437"/>
                    <a:pt x="571" y="42279"/>
                  </a:cubicBezTo>
                  <a:lnTo>
                    <a:pt x="571" y="286"/>
                  </a:lnTo>
                  <a:cubicBezTo>
                    <a:pt x="571" y="128"/>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a:off x="4524196" y="909260"/>
              <a:ext cx="95573" cy="94500"/>
            </a:xfrm>
            <a:custGeom>
              <a:avLst/>
              <a:gdLst/>
              <a:ahLst/>
              <a:cxnLst/>
              <a:rect l="l" t="t" r="r" b="b"/>
              <a:pathLst>
                <a:path w="2851" h="2819" extrusionOk="0">
                  <a:moveTo>
                    <a:pt x="1426" y="539"/>
                  </a:moveTo>
                  <a:cubicBezTo>
                    <a:pt x="1901" y="539"/>
                    <a:pt x="2281" y="919"/>
                    <a:pt x="2281" y="1394"/>
                  </a:cubicBezTo>
                  <a:cubicBezTo>
                    <a:pt x="2281" y="1869"/>
                    <a:pt x="1901" y="2249"/>
                    <a:pt x="1426" y="2249"/>
                  </a:cubicBezTo>
                  <a:cubicBezTo>
                    <a:pt x="951" y="2249"/>
                    <a:pt x="571" y="1869"/>
                    <a:pt x="571" y="1394"/>
                  </a:cubicBezTo>
                  <a:cubicBezTo>
                    <a:pt x="571" y="919"/>
                    <a:pt x="951" y="539"/>
                    <a:pt x="1426" y="539"/>
                  </a:cubicBezTo>
                  <a:close/>
                  <a:moveTo>
                    <a:pt x="1426" y="0"/>
                  </a:moveTo>
                  <a:cubicBezTo>
                    <a:pt x="634" y="0"/>
                    <a:pt x="1" y="634"/>
                    <a:pt x="1" y="1394"/>
                  </a:cubicBezTo>
                  <a:cubicBezTo>
                    <a:pt x="1" y="2186"/>
                    <a:pt x="634" y="2819"/>
                    <a:pt x="1426" y="2819"/>
                  </a:cubicBezTo>
                  <a:cubicBezTo>
                    <a:pt x="2218" y="2819"/>
                    <a:pt x="2851" y="2186"/>
                    <a:pt x="2851" y="1394"/>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a:off x="4524196" y="4638739"/>
              <a:ext cx="95573" cy="94500"/>
            </a:xfrm>
            <a:custGeom>
              <a:avLst/>
              <a:gdLst/>
              <a:ahLst/>
              <a:cxnLst/>
              <a:rect l="l" t="t" r="r" b="b"/>
              <a:pathLst>
                <a:path w="2851" h="2819" extrusionOk="0">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2"/>
            <p:cNvSpPr/>
            <p:nvPr/>
          </p:nvSpPr>
          <p:spPr>
            <a:xfrm>
              <a:off x="5899021" y="1236104"/>
              <a:ext cx="424663" cy="217796"/>
            </a:xfrm>
            <a:custGeom>
              <a:avLst/>
              <a:gdLst/>
              <a:ahLst/>
              <a:cxnLst/>
              <a:rect l="l" t="t" r="r" b="b"/>
              <a:pathLst>
                <a:path w="12668" h="6497" extrusionOk="0">
                  <a:moveTo>
                    <a:pt x="12196" y="0"/>
                  </a:moveTo>
                  <a:cubicBezTo>
                    <a:pt x="12119" y="0"/>
                    <a:pt x="12041" y="21"/>
                    <a:pt x="11971" y="68"/>
                  </a:cubicBezTo>
                  <a:lnTo>
                    <a:pt x="7126" y="3520"/>
                  </a:lnTo>
                  <a:lnTo>
                    <a:pt x="6017" y="2190"/>
                  </a:lnTo>
                  <a:cubicBezTo>
                    <a:pt x="5943" y="2097"/>
                    <a:pt x="5837" y="2048"/>
                    <a:pt x="5724" y="2048"/>
                  </a:cubicBezTo>
                  <a:cubicBezTo>
                    <a:pt x="5643" y="2048"/>
                    <a:pt x="5558" y="2073"/>
                    <a:pt x="5479" y="2126"/>
                  </a:cubicBezTo>
                  <a:lnTo>
                    <a:pt x="222" y="5768"/>
                  </a:lnTo>
                  <a:cubicBezTo>
                    <a:pt x="63" y="5895"/>
                    <a:pt x="0" y="6148"/>
                    <a:pt x="127" y="6338"/>
                  </a:cubicBezTo>
                  <a:cubicBezTo>
                    <a:pt x="222" y="6433"/>
                    <a:pt x="349" y="6497"/>
                    <a:pt x="475" y="6497"/>
                  </a:cubicBezTo>
                  <a:cubicBezTo>
                    <a:pt x="539" y="6497"/>
                    <a:pt x="634" y="6497"/>
                    <a:pt x="697" y="6433"/>
                  </a:cubicBezTo>
                  <a:lnTo>
                    <a:pt x="5637" y="2981"/>
                  </a:lnTo>
                  <a:lnTo>
                    <a:pt x="6746" y="4311"/>
                  </a:lnTo>
                  <a:cubicBezTo>
                    <a:pt x="6819" y="4404"/>
                    <a:pt x="6926" y="4453"/>
                    <a:pt x="7039" y="4453"/>
                  </a:cubicBezTo>
                  <a:cubicBezTo>
                    <a:pt x="7120" y="4453"/>
                    <a:pt x="7205" y="4428"/>
                    <a:pt x="7284" y="4375"/>
                  </a:cubicBezTo>
                  <a:lnTo>
                    <a:pt x="12446" y="733"/>
                  </a:lnTo>
                  <a:cubicBezTo>
                    <a:pt x="12604" y="606"/>
                    <a:pt x="12668" y="353"/>
                    <a:pt x="12541" y="163"/>
                  </a:cubicBezTo>
                  <a:cubicBezTo>
                    <a:pt x="12461" y="63"/>
                    <a:pt x="12330" y="0"/>
                    <a:pt x="121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2"/>
            <p:cNvSpPr/>
            <p:nvPr/>
          </p:nvSpPr>
          <p:spPr>
            <a:xfrm>
              <a:off x="6251477" y="1215019"/>
              <a:ext cx="93461" cy="89203"/>
            </a:xfrm>
            <a:custGeom>
              <a:avLst/>
              <a:gdLst/>
              <a:ahLst/>
              <a:cxnLst/>
              <a:rect l="l" t="t" r="r" b="b"/>
              <a:pathLst>
                <a:path w="2788" h="2661" extrusionOk="0">
                  <a:moveTo>
                    <a:pt x="380" y="0"/>
                  </a:moveTo>
                  <a:cubicBezTo>
                    <a:pt x="159" y="0"/>
                    <a:pt x="0" y="158"/>
                    <a:pt x="0" y="380"/>
                  </a:cubicBezTo>
                  <a:cubicBezTo>
                    <a:pt x="0" y="602"/>
                    <a:pt x="159" y="792"/>
                    <a:pt x="380" y="792"/>
                  </a:cubicBezTo>
                  <a:lnTo>
                    <a:pt x="1900" y="792"/>
                  </a:lnTo>
                  <a:lnTo>
                    <a:pt x="1679" y="2185"/>
                  </a:lnTo>
                  <a:cubicBezTo>
                    <a:pt x="1615" y="2407"/>
                    <a:pt x="1774" y="2629"/>
                    <a:pt x="1995" y="2660"/>
                  </a:cubicBezTo>
                  <a:lnTo>
                    <a:pt x="2059" y="2660"/>
                  </a:lnTo>
                  <a:cubicBezTo>
                    <a:pt x="2249" y="2660"/>
                    <a:pt x="2439" y="2534"/>
                    <a:pt x="2439" y="2312"/>
                  </a:cubicBezTo>
                  <a:lnTo>
                    <a:pt x="2755" y="443"/>
                  </a:lnTo>
                  <a:cubicBezTo>
                    <a:pt x="2787" y="317"/>
                    <a:pt x="2755" y="222"/>
                    <a:pt x="2660" y="127"/>
                  </a:cubicBezTo>
                  <a:cubicBezTo>
                    <a:pt x="2597" y="32"/>
                    <a:pt x="2502" y="0"/>
                    <a:pt x="23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2"/>
            <p:cNvSpPr/>
            <p:nvPr/>
          </p:nvSpPr>
          <p:spPr>
            <a:xfrm>
              <a:off x="2963624" y="3080278"/>
              <a:ext cx="105127" cy="103015"/>
            </a:xfrm>
            <a:custGeom>
              <a:avLst/>
              <a:gdLst/>
              <a:ahLst/>
              <a:cxnLst/>
              <a:rect l="l" t="t" r="r" b="b"/>
              <a:pathLst>
                <a:path w="3136" h="3073" extrusionOk="0">
                  <a:moveTo>
                    <a:pt x="2059" y="539"/>
                  </a:moveTo>
                  <a:cubicBezTo>
                    <a:pt x="2185" y="539"/>
                    <a:pt x="2280" y="602"/>
                    <a:pt x="2375" y="697"/>
                  </a:cubicBezTo>
                  <a:cubicBezTo>
                    <a:pt x="2565" y="855"/>
                    <a:pt x="2565" y="1172"/>
                    <a:pt x="2375" y="1362"/>
                  </a:cubicBezTo>
                  <a:lnTo>
                    <a:pt x="1330" y="2407"/>
                  </a:lnTo>
                  <a:cubicBezTo>
                    <a:pt x="1235" y="2502"/>
                    <a:pt x="1109" y="2534"/>
                    <a:pt x="982" y="2534"/>
                  </a:cubicBezTo>
                  <a:cubicBezTo>
                    <a:pt x="855" y="2534"/>
                    <a:pt x="760" y="2502"/>
                    <a:pt x="665" y="2407"/>
                  </a:cubicBezTo>
                  <a:cubicBezTo>
                    <a:pt x="570" y="2312"/>
                    <a:pt x="507" y="2185"/>
                    <a:pt x="507" y="2059"/>
                  </a:cubicBezTo>
                  <a:cubicBezTo>
                    <a:pt x="507" y="1932"/>
                    <a:pt x="570" y="1837"/>
                    <a:pt x="665" y="1742"/>
                  </a:cubicBezTo>
                  <a:lnTo>
                    <a:pt x="1710" y="697"/>
                  </a:lnTo>
                  <a:cubicBezTo>
                    <a:pt x="1805" y="602"/>
                    <a:pt x="1932" y="539"/>
                    <a:pt x="2059" y="539"/>
                  </a:cubicBezTo>
                  <a:close/>
                  <a:moveTo>
                    <a:pt x="2059" y="0"/>
                  </a:moveTo>
                  <a:cubicBezTo>
                    <a:pt x="1774" y="0"/>
                    <a:pt x="1520" y="127"/>
                    <a:pt x="1330" y="317"/>
                  </a:cubicBezTo>
                  <a:lnTo>
                    <a:pt x="285" y="1362"/>
                  </a:lnTo>
                  <a:cubicBezTo>
                    <a:pt x="95" y="1552"/>
                    <a:pt x="0" y="1805"/>
                    <a:pt x="0" y="2059"/>
                  </a:cubicBezTo>
                  <a:cubicBezTo>
                    <a:pt x="0" y="2344"/>
                    <a:pt x="95" y="2597"/>
                    <a:pt x="285" y="2787"/>
                  </a:cubicBezTo>
                  <a:cubicBezTo>
                    <a:pt x="475" y="2977"/>
                    <a:pt x="729" y="3072"/>
                    <a:pt x="982" y="3072"/>
                  </a:cubicBezTo>
                  <a:cubicBezTo>
                    <a:pt x="1267" y="3072"/>
                    <a:pt x="1520" y="2977"/>
                    <a:pt x="1710" y="2787"/>
                  </a:cubicBezTo>
                  <a:lnTo>
                    <a:pt x="2755" y="1742"/>
                  </a:lnTo>
                  <a:cubicBezTo>
                    <a:pt x="3135" y="1330"/>
                    <a:pt x="3135" y="697"/>
                    <a:pt x="2755" y="317"/>
                  </a:cubicBezTo>
                  <a:cubicBezTo>
                    <a:pt x="2565" y="127"/>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2"/>
            <p:cNvSpPr/>
            <p:nvPr/>
          </p:nvSpPr>
          <p:spPr>
            <a:xfrm>
              <a:off x="3058090" y="2985778"/>
              <a:ext cx="103015" cy="103015"/>
            </a:xfrm>
            <a:custGeom>
              <a:avLst/>
              <a:gdLst/>
              <a:ahLst/>
              <a:cxnLst/>
              <a:rect l="l" t="t" r="r" b="b"/>
              <a:pathLst>
                <a:path w="3073" h="3073" extrusionOk="0">
                  <a:moveTo>
                    <a:pt x="2059" y="539"/>
                  </a:moveTo>
                  <a:cubicBezTo>
                    <a:pt x="2186" y="539"/>
                    <a:pt x="2313" y="602"/>
                    <a:pt x="2408" y="666"/>
                  </a:cubicBezTo>
                  <a:cubicBezTo>
                    <a:pt x="2471" y="761"/>
                    <a:pt x="2534" y="887"/>
                    <a:pt x="2534" y="1014"/>
                  </a:cubicBezTo>
                  <a:cubicBezTo>
                    <a:pt x="2534" y="1141"/>
                    <a:pt x="2471" y="1267"/>
                    <a:pt x="2408" y="1362"/>
                  </a:cubicBezTo>
                  <a:lnTo>
                    <a:pt x="1331" y="2408"/>
                  </a:lnTo>
                  <a:cubicBezTo>
                    <a:pt x="1267" y="2503"/>
                    <a:pt x="1141" y="2534"/>
                    <a:pt x="1014" y="2534"/>
                  </a:cubicBezTo>
                  <a:cubicBezTo>
                    <a:pt x="887" y="2534"/>
                    <a:pt x="761" y="2503"/>
                    <a:pt x="666" y="2408"/>
                  </a:cubicBezTo>
                  <a:cubicBezTo>
                    <a:pt x="571" y="2313"/>
                    <a:pt x="539" y="2186"/>
                    <a:pt x="539" y="2059"/>
                  </a:cubicBezTo>
                  <a:cubicBezTo>
                    <a:pt x="539" y="1933"/>
                    <a:pt x="571" y="1806"/>
                    <a:pt x="666" y="1743"/>
                  </a:cubicBezTo>
                  <a:lnTo>
                    <a:pt x="1711" y="666"/>
                  </a:lnTo>
                  <a:cubicBezTo>
                    <a:pt x="1806" y="602"/>
                    <a:pt x="1933" y="539"/>
                    <a:pt x="2059" y="539"/>
                  </a:cubicBezTo>
                  <a:close/>
                  <a:moveTo>
                    <a:pt x="2059" y="1"/>
                  </a:moveTo>
                  <a:cubicBezTo>
                    <a:pt x="1774" y="1"/>
                    <a:pt x="1521" y="127"/>
                    <a:pt x="1331" y="286"/>
                  </a:cubicBezTo>
                  <a:lnTo>
                    <a:pt x="286" y="1362"/>
                  </a:lnTo>
                  <a:cubicBezTo>
                    <a:pt x="96" y="1552"/>
                    <a:pt x="1" y="1806"/>
                    <a:pt x="1" y="2059"/>
                  </a:cubicBezTo>
                  <a:cubicBezTo>
                    <a:pt x="1" y="2344"/>
                    <a:pt x="96" y="2598"/>
                    <a:pt x="286" y="2788"/>
                  </a:cubicBezTo>
                  <a:cubicBezTo>
                    <a:pt x="476" y="2978"/>
                    <a:pt x="729" y="3073"/>
                    <a:pt x="1014" y="3073"/>
                  </a:cubicBezTo>
                  <a:cubicBezTo>
                    <a:pt x="1267" y="3073"/>
                    <a:pt x="1521" y="2978"/>
                    <a:pt x="1711" y="2788"/>
                  </a:cubicBezTo>
                  <a:lnTo>
                    <a:pt x="2756" y="1743"/>
                  </a:lnTo>
                  <a:cubicBezTo>
                    <a:pt x="2946" y="1552"/>
                    <a:pt x="3073" y="1299"/>
                    <a:pt x="3073" y="1014"/>
                  </a:cubicBezTo>
                  <a:cubicBezTo>
                    <a:pt x="3073" y="761"/>
                    <a:pt x="2946" y="476"/>
                    <a:pt x="2756" y="286"/>
                  </a:cubicBezTo>
                  <a:cubicBezTo>
                    <a:pt x="2566" y="96"/>
                    <a:pt x="2313"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2"/>
            <p:cNvSpPr/>
            <p:nvPr/>
          </p:nvSpPr>
          <p:spPr>
            <a:xfrm>
              <a:off x="3152590" y="2891312"/>
              <a:ext cx="106199" cy="103015"/>
            </a:xfrm>
            <a:custGeom>
              <a:avLst/>
              <a:gdLst/>
              <a:ahLst/>
              <a:cxnLst/>
              <a:rect l="l" t="t" r="r" b="b"/>
              <a:pathLst>
                <a:path w="3168" h="3073" extrusionOk="0">
                  <a:moveTo>
                    <a:pt x="2059" y="539"/>
                  </a:moveTo>
                  <a:cubicBezTo>
                    <a:pt x="2185" y="539"/>
                    <a:pt x="2312" y="602"/>
                    <a:pt x="2375" y="665"/>
                  </a:cubicBezTo>
                  <a:cubicBezTo>
                    <a:pt x="2565" y="855"/>
                    <a:pt x="2565" y="1172"/>
                    <a:pt x="2375" y="1362"/>
                  </a:cubicBezTo>
                  <a:lnTo>
                    <a:pt x="1330" y="2407"/>
                  </a:lnTo>
                  <a:cubicBezTo>
                    <a:pt x="1235" y="2502"/>
                    <a:pt x="1140" y="2534"/>
                    <a:pt x="1014" y="2534"/>
                  </a:cubicBezTo>
                  <a:cubicBezTo>
                    <a:pt x="887" y="2534"/>
                    <a:pt x="760" y="2502"/>
                    <a:pt x="665" y="2407"/>
                  </a:cubicBezTo>
                  <a:cubicBezTo>
                    <a:pt x="570" y="2312"/>
                    <a:pt x="539" y="2185"/>
                    <a:pt x="539" y="2059"/>
                  </a:cubicBezTo>
                  <a:cubicBezTo>
                    <a:pt x="539" y="1932"/>
                    <a:pt x="570" y="1805"/>
                    <a:pt x="665" y="1742"/>
                  </a:cubicBezTo>
                  <a:lnTo>
                    <a:pt x="1710" y="665"/>
                  </a:lnTo>
                  <a:cubicBezTo>
                    <a:pt x="1805" y="602"/>
                    <a:pt x="1932" y="539"/>
                    <a:pt x="2059" y="539"/>
                  </a:cubicBezTo>
                  <a:close/>
                  <a:moveTo>
                    <a:pt x="2059" y="0"/>
                  </a:moveTo>
                  <a:cubicBezTo>
                    <a:pt x="1774" y="0"/>
                    <a:pt x="1520" y="127"/>
                    <a:pt x="1330" y="285"/>
                  </a:cubicBezTo>
                  <a:lnTo>
                    <a:pt x="285" y="1362"/>
                  </a:lnTo>
                  <a:cubicBezTo>
                    <a:pt x="95" y="1552"/>
                    <a:pt x="0" y="1805"/>
                    <a:pt x="0" y="2059"/>
                  </a:cubicBezTo>
                  <a:cubicBezTo>
                    <a:pt x="0" y="2344"/>
                    <a:pt x="95" y="2597"/>
                    <a:pt x="285" y="2787"/>
                  </a:cubicBezTo>
                  <a:cubicBezTo>
                    <a:pt x="475" y="2977"/>
                    <a:pt x="729" y="3072"/>
                    <a:pt x="1014" y="3072"/>
                  </a:cubicBezTo>
                  <a:cubicBezTo>
                    <a:pt x="1267" y="3072"/>
                    <a:pt x="1520" y="2977"/>
                    <a:pt x="1710" y="2787"/>
                  </a:cubicBezTo>
                  <a:lnTo>
                    <a:pt x="2755" y="1742"/>
                  </a:lnTo>
                  <a:cubicBezTo>
                    <a:pt x="3167" y="1330"/>
                    <a:pt x="3167" y="697"/>
                    <a:pt x="2755" y="285"/>
                  </a:cubicBezTo>
                  <a:cubicBezTo>
                    <a:pt x="2565" y="95"/>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2"/>
            <p:cNvSpPr/>
            <p:nvPr/>
          </p:nvSpPr>
          <p:spPr>
            <a:xfrm>
              <a:off x="3032613" y="3055840"/>
              <a:ext cx="58430" cy="57357"/>
            </a:xfrm>
            <a:custGeom>
              <a:avLst/>
              <a:gdLst/>
              <a:ahLst/>
              <a:cxnLst/>
              <a:rect l="l" t="t" r="r" b="b"/>
              <a:pathLst>
                <a:path w="1743" h="1711" extrusionOk="0">
                  <a:moveTo>
                    <a:pt x="1469" y="1"/>
                  </a:moveTo>
                  <a:cubicBezTo>
                    <a:pt x="1402" y="1"/>
                    <a:pt x="1331" y="33"/>
                    <a:pt x="1267" y="96"/>
                  </a:cubicBezTo>
                  <a:lnTo>
                    <a:pt x="96" y="1268"/>
                  </a:lnTo>
                  <a:cubicBezTo>
                    <a:pt x="1" y="1363"/>
                    <a:pt x="1" y="1521"/>
                    <a:pt x="96" y="1648"/>
                  </a:cubicBezTo>
                  <a:cubicBezTo>
                    <a:pt x="159" y="1679"/>
                    <a:pt x="222" y="1711"/>
                    <a:pt x="286" y="1711"/>
                  </a:cubicBezTo>
                  <a:cubicBezTo>
                    <a:pt x="381" y="1711"/>
                    <a:pt x="444" y="1679"/>
                    <a:pt x="476" y="1648"/>
                  </a:cubicBezTo>
                  <a:lnTo>
                    <a:pt x="1647" y="476"/>
                  </a:lnTo>
                  <a:cubicBezTo>
                    <a:pt x="1742" y="349"/>
                    <a:pt x="1742" y="191"/>
                    <a:pt x="1647" y="96"/>
                  </a:cubicBezTo>
                  <a:cubicBezTo>
                    <a:pt x="1600" y="33"/>
                    <a:pt x="1537" y="1"/>
                    <a:pt x="1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2"/>
            <p:cNvSpPr/>
            <p:nvPr/>
          </p:nvSpPr>
          <p:spPr>
            <a:xfrm>
              <a:off x="3124967" y="2963485"/>
              <a:ext cx="59502" cy="57357"/>
            </a:xfrm>
            <a:custGeom>
              <a:avLst/>
              <a:gdLst/>
              <a:ahLst/>
              <a:cxnLst/>
              <a:rect l="l" t="t" r="r" b="b"/>
              <a:pathLst>
                <a:path w="1775" h="1711" extrusionOk="0">
                  <a:moveTo>
                    <a:pt x="1470" y="1"/>
                  </a:moveTo>
                  <a:cubicBezTo>
                    <a:pt x="1402" y="1"/>
                    <a:pt x="1331" y="32"/>
                    <a:pt x="1268" y="96"/>
                  </a:cubicBezTo>
                  <a:lnTo>
                    <a:pt x="96" y="1267"/>
                  </a:lnTo>
                  <a:cubicBezTo>
                    <a:pt x="1" y="1362"/>
                    <a:pt x="1" y="1521"/>
                    <a:pt x="96" y="1616"/>
                  </a:cubicBezTo>
                  <a:cubicBezTo>
                    <a:pt x="159" y="1679"/>
                    <a:pt x="223" y="1711"/>
                    <a:pt x="286" y="1711"/>
                  </a:cubicBezTo>
                  <a:cubicBezTo>
                    <a:pt x="381" y="1711"/>
                    <a:pt x="444" y="1679"/>
                    <a:pt x="476" y="1647"/>
                  </a:cubicBezTo>
                  <a:lnTo>
                    <a:pt x="1648" y="476"/>
                  </a:lnTo>
                  <a:cubicBezTo>
                    <a:pt x="1774" y="349"/>
                    <a:pt x="1774" y="191"/>
                    <a:pt x="1648" y="96"/>
                  </a:cubicBezTo>
                  <a:cubicBezTo>
                    <a:pt x="1600" y="32"/>
                    <a:pt x="1537" y="1"/>
                    <a:pt x="14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2"/>
            <p:cNvSpPr/>
            <p:nvPr/>
          </p:nvSpPr>
          <p:spPr>
            <a:xfrm>
              <a:off x="3820358" y="2297863"/>
              <a:ext cx="1506468" cy="1180562"/>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2"/>
            <p:cNvSpPr/>
            <p:nvPr/>
          </p:nvSpPr>
          <p:spPr>
            <a:xfrm>
              <a:off x="3928636" y="2394475"/>
              <a:ext cx="1289912" cy="989450"/>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6" name="Google Shape;5136;p42"/>
            <p:cNvSpPr/>
            <p:nvPr/>
          </p:nvSpPr>
          <p:spPr>
            <a:xfrm>
              <a:off x="3928636" y="2399771"/>
              <a:ext cx="1271844" cy="978857"/>
            </a:xfrm>
            <a:custGeom>
              <a:avLst/>
              <a:gdLst/>
              <a:ahLst/>
              <a:cxnLst/>
              <a:rect l="l" t="t" r="r" b="b"/>
              <a:pathLst>
                <a:path w="37940" h="29200" extrusionOk="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2"/>
            <p:cNvSpPr/>
            <p:nvPr/>
          </p:nvSpPr>
          <p:spPr>
            <a:xfrm>
              <a:off x="3653684" y="3329752"/>
              <a:ext cx="1868477" cy="172004"/>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8" name="Google Shape;5138;p42"/>
          <p:cNvSpPr txBox="1"/>
          <p:nvPr/>
        </p:nvSpPr>
        <p:spPr>
          <a:xfrm>
            <a:off x="688731" y="440358"/>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Conclusions</a:t>
            </a:r>
          </a:p>
        </p:txBody>
      </p:sp>
      <p:sp>
        <p:nvSpPr>
          <p:cNvPr id="5" name="TextBox 4">
            <a:extLst>
              <a:ext uri="{FF2B5EF4-FFF2-40B4-BE49-F238E27FC236}">
                <a16:creationId xmlns:a16="http://schemas.microsoft.com/office/drawing/2014/main" id="{52B58860-569E-6DB8-213B-DE884ED7A177}"/>
              </a:ext>
            </a:extLst>
          </p:cNvPr>
          <p:cNvSpPr txBox="1"/>
          <p:nvPr/>
        </p:nvSpPr>
        <p:spPr>
          <a:xfrm>
            <a:off x="2547393" y="1071335"/>
            <a:ext cx="5823258" cy="1015663"/>
          </a:xfrm>
          <a:prstGeom prst="rect">
            <a:avLst/>
          </a:prstGeom>
          <a:noFill/>
        </p:spPr>
        <p:txBody>
          <a:bodyPr wrap="square">
            <a:spAutoFit/>
          </a:bodyPr>
          <a:lstStyle/>
          <a:p>
            <a:r>
              <a:rPr lang="vi-VN" sz="1200" dirty="0">
                <a:latin typeface="Fira Sans" panose="020B0503050000020004" pitchFamily="34" charset="0"/>
              </a:rPr>
              <a:t>Trong dự án này, </a:t>
            </a:r>
            <a:r>
              <a:rPr lang="en-US" sz="1200" dirty="0">
                <a:latin typeface="Fira Sans" panose="020B0503050000020004" pitchFamily="34" charset="0"/>
              </a:rPr>
              <a:t>ta </a:t>
            </a:r>
            <a:r>
              <a:rPr lang="en-US" sz="1200" dirty="0" err="1">
                <a:latin typeface="Fira Sans" panose="020B0503050000020004" pitchFamily="34" charset="0"/>
              </a:rPr>
              <a:t>sử</a:t>
            </a:r>
            <a:r>
              <a:rPr lang="en-US" sz="1200" dirty="0">
                <a:latin typeface="Fira Sans" panose="020B0503050000020004" pitchFamily="34" charset="0"/>
              </a:rPr>
              <a:t> </a:t>
            </a:r>
            <a:r>
              <a:rPr lang="vi-VN" sz="1200" dirty="0">
                <a:latin typeface="Fira Sans" panose="020B0503050000020004" pitchFamily="34" charset="0"/>
              </a:rPr>
              <a:t>dụng các thuật toán học máy để dự đoán sự tiến triển của bệnh Parkinson. </a:t>
            </a:r>
            <a:r>
              <a:rPr lang="en-US" sz="1200" dirty="0">
                <a:latin typeface="Fira Sans" panose="020B0503050000020004" pitchFamily="34" charset="0"/>
              </a:rPr>
              <a:t>T</a:t>
            </a:r>
            <a:r>
              <a:rPr lang="vi-VN" sz="1200" dirty="0">
                <a:latin typeface="Fira Sans" panose="020B0503050000020004" pitchFamily="34" charset="0"/>
              </a:rPr>
              <a:t>hu thập dữ liệu từ bệnh nhân và trích xuất các </a:t>
            </a:r>
            <a:r>
              <a:rPr lang="en-US" sz="1200" dirty="0">
                <a:latin typeface="Fira Sans" panose="020B0503050000020004" pitchFamily="34" charset="0"/>
              </a:rPr>
              <a:t>feature </a:t>
            </a:r>
            <a:r>
              <a:rPr lang="vi-VN" sz="1200" dirty="0">
                <a:latin typeface="Fira Sans" panose="020B0503050000020004" pitchFamily="34" charset="0"/>
              </a:rPr>
              <a:t>khác nhau liên quan đến các triệu chứng,</a:t>
            </a:r>
            <a:r>
              <a:rPr lang="en-US" sz="1200" dirty="0">
                <a:latin typeface="Fira Sans" panose="020B0503050000020004" pitchFamily="34" charset="0"/>
              </a:rPr>
              <a:t> proteins </a:t>
            </a:r>
            <a:r>
              <a:rPr lang="en-US" sz="1200" dirty="0" err="1">
                <a:latin typeface="Fira Sans" panose="020B0503050000020004" pitchFamily="34" charset="0"/>
              </a:rPr>
              <a:t>và</a:t>
            </a:r>
            <a:r>
              <a:rPr lang="en-US" sz="1200" dirty="0">
                <a:latin typeface="Fira Sans" panose="020B0503050000020004" pitchFamily="34" charset="0"/>
              </a:rPr>
              <a:t> peptide</a:t>
            </a:r>
            <a:r>
              <a:rPr lang="vi-VN" sz="1200" dirty="0">
                <a:latin typeface="Fira Sans" panose="020B0503050000020004" pitchFamily="34" charset="0"/>
              </a:rPr>
              <a:t>. Sau đó, </a:t>
            </a:r>
            <a:r>
              <a:rPr lang="en-US" sz="1200" dirty="0">
                <a:latin typeface="Fira Sans" panose="020B0503050000020004" pitchFamily="34" charset="0"/>
              </a:rPr>
              <a:t>ta </a:t>
            </a:r>
            <a:r>
              <a:rPr lang="vi-VN" sz="1200" dirty="0">
                <a:latin typeface="Fira Sans" panose="020B0503050000020004" pitchFamily="34" charset="0"/>
              </a:rPr>
              <a:t>đào tạo một số mô hình máy học, bao gồm </a:t>
            </a:r>
            <a:r>
              <a:rPr lang="en-US" sz="1200" dirty="0">
                <a:latin typeface="Fira Sans" panose="020B0503050000020004" pitchFamily="34" charset="0"/>
              </a:rPr>
              <a:t>Random Forest</a:t>
            </a:r>
            <a:r>
              <a:rPr lang="vi-VN" sz="1200" dirty="0">
                <a:latin typeface="Fira Sans" panose="020B0503050000020004" pitchFamily="34" charset="0"/>
              </a:rPr>
              <a:t>, </a:t>
            </a:r>
            <a:r>
              <a:rPr lang="en-US" sz="1200" dirty="0">
                <a:latin typeface="Fira Sans" panose="020B0503050000020004" pitchFamily="34" charset="0"/>
              </a:rPr>
              <a:t>SVM </a:t>
            </a:r>
            <a:r>
              <a:rPr lang="vi-VN" sz="1200" dirty="0">
                <a:latin typeface="Fira Sans" panose="020B0503050000020004" pitchFamily="34" charset="0"/>
              </a:rPr>
              <a:t>và</a:t>
            </a:r>
            <a:r>
              <a:rPr lang="en-US" sz="1200" dirty="0">
                <a:latin typeface="Fira Sans" panose="020B0503050000020004" pitchFamily="34" charset="0"/>
              </a:rPr>
              <a:t> Neuron Network</a:t>
            </a:r>
            <a:r>
              <a:rPr lang="vi-VN" sz="1200" dirty="0">
                <a:latin typeface="Fira Sans" panose="020B0503050000020004" pitchFamily="34" charset="0"/>
              </a:rPr>
              <a:t>, để dự đoán mức độ nghiêm trọng của tiến triển bệnh.</a:t>
            </a:r>
            <a:endParaRPr lang="en-US" sz="1200" dirty="0">
              <a:latin typeface="Fira Sans" panose="020B0503050000020004" pitchFamily="34" charset="0"/>
            </a:endParaRPr>
          </a:p>
        </p:txBody>
      </p:sp>
      <p:sp>
        <p:nvSpPr>
          <p:cNvPr id="7" name="TextBox 6">
            <a:extLst>
              <a:ext uri="{FF2B5EF4-FFF2-40B4-BE49-F238E27FC236}">
                <a16:creationId xmlns:a16="http://schemas.microsoft.com/office/drawing/2014/main" id="{809848A2-33C9-4A62-0907-8F26B964E9FA}"/>
              </a:ext>
            </a:extLst>
          </p:cNvPr>
          <p:cNvSpPr txBox="1"/>
          <p:nvPr/>
        </p:nvSpPr>
        <p:spPr>
          <a:xfrm>
            <a:off x="3542072" y="2393261"/>
            <a:ext cx="5377409" cy="1015663"/>
          </a:xfrm>
          <a:prstGeom prst="rect">
            <a:avLst/>
          </a:prstGeom>
          <a:noFill/>
        </p:spPr>
        <p:txBody>
          <a:bodyPr wrap="square">
            <a:spAutoFit/>
          </a:bodyPr>
          <a:lstStyle/>
          <a:p>
            <a:r>
              <a:rPr lang="vi-VN" sz="1200" dirty="0">
                <a:latin typeface="Fira Sans" panose="020B0503050000020004" pitchFamily="34" charset="0"/>
              </a:rPr>
              <a:t>Kết quả thấy các thuật toán học máy có thể dự đoán chính xác sự tiến triển của bệnh Parkinson bằng cách sử dụng dữ liệu bệnh nhân có sẵn. Mô hình mạng thần kinh đạt độ chính xác cao nhất là</a:t>
            </a:r>
            <a:r>
              <a:rPr lang="en-US" sz="1200" dirty="0">
                <a:latin typeface="Fira Sans" panose="020B0503050000020004" pitchFamily="34" charset="0"/>
              </a:rPr>
              <a:t> 30% </a:t>
            </a:r>
            <a:r>
              <a:rPr lang="en-US" sz="1200" dirty="0" err="1">
                <a:latin typeface="Fira Sans" panose="020B0503050000020004" pitchFamily="34" charset="0"/>
              </a:rPr>
              <a:t>độ</a:t>
            </a:r>
            <a:r>
              <a:rPr lang="en-US" sz="1200" dirty="0">
                <a:latin typeface="Fira Sans" panose="020B0503050000020004" pitchFamily="34" charset="0"/>
              </a:rPr>
              <a:t> </a:t>
            </a:r>
            <a:r>
              <a:rPr lang="en-US" sz="1200" dirty="0" err="1">
                <a:latin typeface="Fira Sans" panose="020B0503050000020004" pitchFamily="34" charset="0"/>
              </a:rPr>
              <a:t>đo</a:t>
            </a:r>
            <a:r>
              <a:rPr lang="en-US" sz="1200" dirty="0">
                <a:latin typeface="Fira Sans" panose="020B0503050000020004" pitchFamily="34" charset="0"/>
              </a:rPr>
              <a:t> (SMAPE)</a:t>
            </a:r>
            <a:r>
              <a:rPr lang="vi-VN" sz="1200" dirty="0">
                <a:latin typeface="Fira Sans" panose="020B0503050000020004" pitchFamily="34" charset="0"/>
              </a:rPr>
              <a:t>, cho thấy các kỹ thuật học sâu có thể hữu ích để dự đoán tiến triển của bệnh Parkinson.</a:t>
            </a:r>
            <a:endParaRPr lang="en-US" sz="1200" dirty="0">
              <a:latin typeface="Fira Sans" panose="020B0503050000020004" pitchFamily="34" charset="0"/>
            </a:endParaRPr>
          </a:p>
        </p:txBody>
      </p:sp>
      <p:sp>
        <p:nvSpPr>
          <p:cNvPr id="9" name="TextBox 8">
            <a:extLst>
              <a:ext uri="{FF2B5EF4-FFF2-40B4-BE49-F238E27FC236}">
                <a16:creationId xmlns:a16="http://schemas.microsoft.com/office/drawing/2014/main" id="{72EFDF2B-3850-BE8C-C4A6-A172ED071641}"/>
              </a:ext>
            </a:extLst>
          </p:cNvPr>
          <p:cNvSpPr txBox="1"/>
          <p:nvPr/>
        </p:nvSpPr>
        <p:spPr>
          <a:xfrm>
            <a:off x="2565395" y="3697512"/>
            <a:ext cx="6317198" cy="646331"/>
          </a:xfrm>
          <a:prstGeom prst="rect">
            <a:avLst/>
          </a:prstGeom>
          <a:noFill/>
        </p:spPr>
        <p:txBody>
          <a:bodyPr wrap="square">
            <a:spAutoFit/>
          </a:bodyPr>
          <a:lstStyle/>
          <a:p>
            <a:r>
              <a:rPr lang="vi-VN" sz="1200" dirty="0">
                <a:latin typeface="Fira Sans" panose="020B0503050000020004" pitchFamily="34" charset="0"/>
              </a:rPr>
              <a:t>Dự án này có ý nghĩa quan trọng đối với lĩnh vực nghiên cứu bệnh Parkinson và thực hành lâm sàng. Dự đoán sớm về sự tiến triển của bệnh có thể giúp các bác sĩ lâm sàng đưa ra quyết định điều trị sáng suốt hơn, dẫn đến kết quả tốt hơn cho bệnh nhân.</a:t>
            </a:r>
            <a:endParaRPr lang="en-US" sz="1200" dirty="0">
              <a:latin typeface="Fira Sans" panose="020B05030500000200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84"/>
        <p:cNvGrpSpPr/>
        <p:nvPr/>
      </p:nvGrpSpPr>
      <p:grpSpPr>
        <a:xfrm>
          <a:off x="0" y="0"/>
          <a:ext cx="0" cy="0"/>
          <a:chOff x="0" y="0"/>
          <a:chExt cx="0" cy="0"/>
        </a:xfrm>
      </p:grpSpPr>
      <p:grpSp>
        <p:nvGrpSpPr>
          <p:cNvPr id="2" name="Group 1">
            <a:extLst>
              <a:ext uri="{FF2B5EF4-FFF2-40B4-BE49-F238E27FC236}">
                <a16:creationId xmlns:a16="http://schemas.microsoft.com/office/drawing/2014/main" id="{42A5A30F-EB73-38D5-1C8E-D5372C819346}"/>
              </a:ext>
            </a:extLst>
          </p:cNvPr>
          <p:cNvGrpSpPr/>
          <p:nvPr/>
        </p:nvGrpSpPr>
        <p:grpSpPr>
          <a:xfrm>
            <a:off x="-631143" y="908046"/>
            <a:ext cx="4146733" cy="3823979"/>
            <a:chOff x="2498633" y="909260"/>
            <a:chExt cx="4146733" cy="3823979"/>
          </a:xfrm>
        </p:grpSpPr>
        <p:sp>
          <p:nvSpPr>
            <p:cNvPr id="4986" name="Google Shape;4986;p42"/>
            <p:cNvSpPr/>
            <p:nvPr/>
          </p:nvSpPr>
          <p:spPr>
            <a:xfrm>
              <a:off x="5253545" y="2889166"/>
              <a:ext cx="620032" cy="18102"/>
            </a:xfrm>
            <a:custGeom>
              <a:avLst/>
              <a:gdLst/>
              <a:ahLst/>
              <a:cxnLst/>
              <a:rect l="l" t="t" r="r" b="b"/>
              <a:pathLst>
                <a:path w="18496" h="540" extrusionOk="0">
                  <a:moveTo>
                    <a:pt x="285" y="1"/>
                  </a:moveTo>
                  <a:cubicBezTo>
                    <a:pt x="127" y="1"/>
                    <a:pt x="0" y="128"/>
                    <a:pt x="0" y="254"/>
                  </a:cubicBezTo>
                  <a:cubicBezTo>
                    <a:pt x="0" y="413"/>
                    <a:pt x="127" y="539"/>
                    <a:pt x="285" y="539"/>
                  </a:cubicBezTo>
                  <a:lnTo>
                    <a:pt x="18210" y="539"/>
                  </a:lnTo>
                  <a:cubicBezTo>
                    <a:pt x="18368" y="539"/>
                    <a:pt x="18495" y="413"/>
                    <a:pt x="18495" y="254"/>
                  </a:cubicBezTo>
                  <a:cubicBezTo>
                    <a:pt x="18495" y="128"/>
                    <a:pt x="18368" y="1"/>
                    <a:pt x="1821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2"/>
            <p:cNvSpPr/>
            <p:nvPr/>
          </p:nvSpPr>
          <p:spPr>
            <a:xfrm>
              <a:off x="3270421" y="2889166"/>
              <a:ext cx="621071" cy="18102"/>
            </a:xfrm>
            <a:custGeom>
              <a:avLst/>
              <a:gdLst/>
              <a:ahLst/>
              <a:cxnLst/>
              <a:rect l="l" t="t" r="r" b="b"/>
              <a:pathLst>
                <a:path w="18527" h="540" extrusionOk="0">
                  <a:moveTo>
                    <a:pt x="286" y="1"/>
                  </a:moveTo>
                  <a:cubicBezTo>
                    <a:pt x="127" y="1"/>
                    <a:pt x="1" y="128"/>
                    <a:pt x="1" y="254"/>
                  </a:cubicBezTo>
                  <a:cubicBezTo>
                    <a:pt x="1" y="413"/>
                    <a:pt x="127" y="539"/>
                    <a:pt x="286" y="539"/>
                  </a:cubicBezTo>
                  <a:lnTo>
                    <a:pt x="18242" y="539"/>
                  </a:lnTo>
                  <a:cubicBezTo>
                    <a:pt x="18400" y="539"/>
                    <a:pt x="18527" y="413"/>
                    <a:pt x="18527" y="254"/>
                  </a:cubicBezTo>
                  <a:cubicBezTo>
                    <a:pt x="18527" y="128"/>
                    <a:pt x="18400" y="1"/>
                    <a:pt x="18242"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42"/>
            <p:cNvSpPr/>
            <p:nvPr/>
          </p:nvSpPr>
          <p:spPr>
            <a:xfrm>
              <a:off x="4846951" y="3244806"/>
              <a:ext cx="236769" cy="1348309"/>
            </a:xfrm>
            <a:custGeom>
              <a:avLst/>
              <a:gdLst/>
              <a:ahLst/>
              <a:cxnLst/>
              <a:rect l="l" t="t" r="r" b="b"/>
              <a:pathLst>
                <a:path w="7063" h="40221" extrusionOk="0">
                  <a:moveTo>
                    <a:pt x="285" y="1"/>
                  </a:moveTo>
                  <a:cubicBezTo>
                    <a:pt x="127" y="1"/>
                    <a:pt x="0" y="128"/>
                    <a:pt x="0" y="286"/>
                  </a:cubicBezTo>
                  <a:lnTo>
                    <a:pt x="0" y="15899"/>
                  </a:lnTo>
                  <a:cubicBezTo>
                    <a:pt x="0" y="15994"/>
                    <a:pt x="32" y="16057"/>
                    <a:pt x="95" y="16120"/>
                  </a:cubicBezTo>
                  <a:lnTo>
                    <a:pt x="6492" y="22518"/>
                  </a:lnTo>
                  <a:lnTo>
                    <a:pt x="6492" y="39935"/>
                  </a:lnTo>
                  <a:cubicBezTo>
                    <a:pt x="6492" y="40094"/>
                    <a:pt x="6619" y="40220"/>
                    <a:pt x="6777" y="40220"/>
                  </a:cubicBezTo>
                  <a:cubicBezTo>
                    <a:pt x="6936" y="40220"/>
                    <a:pt x="7062" y="40094"/>
                    <a:pt x="7062" y="39935"/>
                  </a:cubicBezTo>
                  <a:lnTo>
                    <a:pt x="7062" y="22391"/>
                  </a:lnTo>
                  <a:cubicBezTo>
                    <a:pt x="7062" y="22328"/>
                    <a:pt x="7031" y="22264"/>
                    <a:pt x="6967" y="22201"/>
                  </a:cubicBezTo>
                  <a:lnTo>
                    <a:pt x="570" y="15804"/>
                  </a:lnTo>
                  <a:lnTo>
                    <a:pt x="570" y="286"/>
                  </a:lnTo>
                  <a:cubicBezTo>
                    <a:pt x="570" y="128"/>
                    <a:pt x="443"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2"/>
            <p:cNvSpPr/>
            <p:nvPr/>
          </p:nvSpPr>
          <p:spPr>
            <a:xfrm>
              <a:off x="4711051" y="3358414"/>
              <a:ext cx="153969" cy="1131720"/>
            </a:xfrm>
            <a:custGeom>
              <a:avLst/>
              <a:gdLst/>
              <a:ahLst/>
              <a:cxnLst/>
              <a:rect l="l" t="t" r="r" b="b"/>
              <a:pathLst>
                <a:path w="4593" h="33760" extrusionOk="0">
                  <a:moveTo>
                    <a:pt x="285" y="1"/>
                  </a:moveTo>
                  <a:cubicBezTo>
                    <a:pt x="127" y="1"/>
                    <a:pt x="0" y="127"/>
                    <a:pt x="0" y="286"/>
                  </a:cubicBezTo>
                  <a:lnTo>
                    <a:pt x="0" y="22454"/>
                  </a:lnTo>
                  <a:cubicBezTo>
                    <a:pt x="0" y="22549"/>
                    <a:pt x="32" y="22612"/>
                    <a:pt x="64" y="22644"/>
                  </a:cubicBezTo>
                  <a:lnTo>
                    <a:pt x="4022" y="26602"/>
                  </a:lnTo>
                  <a:lnTo>
                    <a:pt x="4022" y="33475"/>
                  </a:lnTo>
                  <a:cubicBezTo>
                    <a:pt x="4022" y="33633"/>
                    <a:pt x="4149" y="33760"/>
                    <a:pt x="4307" y="33760"/>
                  </a:cubicBezTo>
                  <a:cubicBezTo>
                    <a:pt x="4466" y="33760"/>
                    <a:pt x="4592" y="33633"/>
                    <a:pt x="4592" y="33475"/>
                  </a:cubicBezTo>
                  <a:lnTo>
                    <a:pt x="4592" y="26476"/>
                  </a:lnTo>
                  <a:cubicBezTo>
                    <a:pt x="4592" y="26412"/>
                    <a:pt x="4561" y="26349"/>
                    <a:pt x="4497" y="26286"/>
                  </a:cubicBezTo>
                  <a:lnTo>
                    <a:pt x="539" y="22359"/>
                  </a:lnTo>
                  <a:lnTo>
                    <a:pt x="539" y="286"/>
                  </a:lnTo>
                  <a:cubicBezTo>
                    <a:pt x="539" y="127"/>
                    <a:pt x="412"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2"/>
            <p:cNvSpPr/>
            <p:nvPr/>
          </p:nvSpPr>
          <p:spPr>
            <a:xfrm>
              <a:off x="5228068" y="3398742"/>
              <a:ext cx="1250624" cy="764414"/>
            </a:xfrm>
            <a:custGeom>
              <a:avLst/>
              <a:gdLst/>
              <a:ahLst/>
              <a:cxnLst/>
              <a:rect l="l" t="t" r="r" b="b"/>
              <a:pathLst>
                <a:path w="37307" h="22803" extrusionOk="0">
                  <a:moveTo>
                    <a:pt x="313" y="1"/>
                  </a:moveTo>
                  <a:cubicBezTo>
                    <a:pt x="238" y="1"/>
                    <a:pt x="159" y="33"/>
                    <a:pt x="95" y="96"/>
                  </a:cubicBezTo>
                  <a:cubicBezTo>
                    <a:pt x="0" y="191"/>
                    <a:pt x="0" y="381"/>
                    <a:pt x="95" y="476"/>
                  </a:cubicBezTo>
                  <a:lnTo>
                    <a:pt x="9026" y="9375"/>
                  </a:lnTo>
                  <a:cubicBezTo>
                    <a:pt x="9058" y="9438"/>
                    <a:pt x="9121" y="9470"/>
                    <a:pt x="9216" y="9470"/>
                  </a:cubicBezTo>
                  <a:lnTo>
                    <a:pt x="23562" y="9470"/>
                  </a:lnTo>
                  <a:lnTo>
                    <a:pt x="36800" y="22708"/>
                  </a:lnTo>
                  <a:cubicBezTo>
                    <a:pt x="36863" y="22771"/>
                    <a:pt x="36926" y="22803"/>
                    <a:pt x="36990" y="22803"/>
                  </a:cubicBezTo>
                  <a:cubicBezTo>
                    <a:pt x="37085" y="22803"/>
                    <a:pt x="37148" y="22771"/>
                    <a:pt x="37211" y="22739"/>
                  </a:cubicBezTo>
                  <a:cubicBezTo>
                    <a:pt x="37306" y="22613"/>
                    <a:pt x="37306" y="22454"/>
                    <a:pt x="37211" y="22327"/>
                  </a:cubicBezTo>
                  <a:lnTo>
                    <a:pt x="23879" y="8995"/>
                  </a:lnTo>
                  <a:cubicBezTo>
                    <a:pt x="23815" y="8932"/>
                    <a:pt x="23752" y="8900"/>
                    <a:pt x="23657" y="8900"/>
                  </a:cubicBezTo>
                  <a:lnTo>
                    <a:pt x="9343" y="8900"/>
                  </a:lnTo>
                  <a:lnTo>
                    <a:pt x="507" y="96"/>
                  </a:lnTo>
                  <a:cubicBezTo>
                    <a:pt x="459" y="33"/>
                    <a:pt x="388" y="1"/>
                    <a:pt x="31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2"/>
            <p:cNvSpPr/>
            <p:nvPr/>
          </p:nvSpPr>
          <p:spPr>
            <a:xfrm>
              <a:off x="5151637" y="3246952"/>
              <a:ext cx="376893" cy="852511"/>
            </a:xfrm>
            <a:custGeom>
              <a:avLst/>
              <a:gdLst/>
              <a:ahLst/>
              <a:cxnLst/>
              <a:rect l="l" t="t" r="r" b="b"/>
              <a:pathLst>
                <a:path w="11243" h="25431" extrusionOk="0">
                  <a:moveTo>
                    <a:pt x="285" y="0"/>
                  </a:moveTo>
                  <a:cubicBezTo>
                    <a:pt x="127" y="0"/>
                    <a:pt x="0" y="127"/>
                    <a:pt x="0" y="254"/>
                  </a:cubicBezTo>
                  <a:lnTo>
                    <a:pt x="0" y="17418"/>
                  </a:lnTo>
                  <a:cubicBezTo>
                    <a:pt x="0" y="17513"/>
                    <a:pt x="32" y="17608"/>
                    <a:pt x="127" y="17640"/>
                  </a:cubicBezTo>
                  <a:lnTo>
                    <a:pt x="10736" y="25367"/>
                  </a:lnTo>
                  <a:cubicBezTo>
                    <a:pt x="10799" y="25399"/>
                    <a:pt x="10863" y="25430"/>
                    <a:pt x="10926" y="25430"/>
                  </a:cubicBezTo>
                  <a:cubicBezTo>
                    <a:pt x="10989" y="25430"/>
                    <a:pt x="11084" y="25367"/>
                    <a:pt x="11148" y="25304"/>
                  </a:cubicBezTo>
                  <a:cubicBezTo>
                    <a:pt x="11243" y="25177"/>
                    <a:pt x="11211" y="24987"/>
                    <a:pt x="11084" y="24892"/>
                  </a:cubicBezTo>
                  <a:lnTo>
                    <a:pt x="570" y="17291"/>
                  </a:lnTo>
                  <a:lnTo>
                    <a:pt x="570" y="254"/>
                  </a:lnTo>
                  <a:cubicBezTo>
                    <a:pt x="570" y="127"/>
                    <a:pt x="443" y="0"/>
                    <a:pt x="28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2"/>
            <p:cNvSpPr/>
            <p:nvPr/>
          </p:nvSpPr>
          <p:spPr>
            <a:xfrm>
              <a:off x="4711051" y="1173585"/>
              <a:ext cx="199626" cy="1155085"/>
            </a:xfrm>
            <a:custGeom>
              <a:avLst/>
              <a:gdLst/>
              <a:ahLst/>
              <a:cxnLst/>
              <a:rect l="l" t="t" r="r" b="b"/>
              <a:pathLst>
                <a:path w="5955" h="34457" extrusionOk="0">
                  <a:moveTo>
                    <a:pt x="5669" y="1"/>
                  </a:moveTo>
                  <a:cubicBezTo>
                    <a:pt x="5543" y="1"/>
                    <a:pt x="5416" y="128"/>
                    <a:pt x="5416" y="286"/>
                  </a:cubicBezTo>
                  <a:lnTo>
                    <a:pt x="5416" y="10990"/>
                  </a:lnTo>
                  <a:lnTo>
                    <a:pt x="64" y="16310"/>
                  </a:lnTo>
                  <a:cubicBezTo>
                    <a:pt x="32" y="16374"/>
                    <a:pt x="0" y="16437"/>
                    <a:pt x="0" y="16500"/>
                  </a:cubicBezTo>
                  <a:lnTo>
                    <a:pt x="0" y="34172"/>
                  </a:lnTo>
                  <a:cubicBezTo>
                    <a:pt x="0" y="34330"/>
                    <a:pt x="127" y="34457"/>
                    <a:pt x="285" y="34457"/>
                  </a:cubicBezTo>
                  <a:cubicBezTo>
                    <a:pt x="444" y="34457"/>
                    <a:pt x="571" y="34330"/>
                    <a:pt x="571" y="34172"/>
                  </a:cubicBezTo>
                  <a:lnTo>
                    <a:pt x="571" y="16627"/>
                  </a:lnTo>
                  <a:lnTo>
                    <a:pt x="5891" y="11307"/>
                  </a:lnTo>
                  <a:cubicBezTo>
                    <a:pt x="5923" y="11275"/>
                    <a:pt x="5954" y="11180"/>
                    <a:pt x="5954" y="11117"/>
                  </a:cubicBezTo>
                  <a:lnTo>
                    <a:pt x="5954" y="286"/>
                  </a:lnTo>
                  <a:cubicBezTo>
                    <a:pt x="5954" y="128"/>
                    <a:pt x="5828" y="1"/>
                    <a:pt x="566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2"/>
            <p:cNvSpPr/>
            <p:nvPr/>
          </p:nvSpPr>
          <p:spPr>
            <a:xfrm>
              <a:off x="5151637" y="1569586"/>
              <a:ext cx="465024" cy="892838"/>
            </a:xfrm>
            <a:custGeom>
              <a:avLst/>
              <a:gdLst/>
              <a:ahLst/>
              <a:cxnLst/>
              <a:rect l="l" t="t" r="r" b="b"/>
              <a:pathLst>
                <a:path w="13872" h="26634" extrusionOk="0">
                  <a:moveTo>
                    <a:pt x="13570" y="0"/>
                  </a:moveTo>
                  <a:cubicBezTo>
                    <a:pt x="13499" y="0"/>
                    <a:pt x="13428" y="32"/>
                    <a:pt x="13364" y="95"/>
                  </a:cubicBezTo>
                  <a:lnTo>
                    <a:pt x="95" y="13365"/>
                  </a:lnTo>
                  <a:cubicBezTo>
                    <a:pt x="32" y="13428"/>
                    <a:pt x="0" y="13491"/>
                    <a:pt x="0" y="13586"/>
                  </a:cubicBezTo>
                  <a:lnTo>
                    <a:pt x="0" y="26349"/>
                  </a:lnTo>
                  <a:cubicBezTo>
                    <a:pt x="0" y="26507"/>
                    <a:pt x="127" y="26634"/>
                    <a:pt x="285" y="26634"/>
                  </a:cubicBezTo>
                  <a:cubicBezTo>
                    <a:pt x="443" y="26634"/>
                    <a:pt x="570" y="26507"/>
                    <a:pt x="570" y="26349"/>
                  </a:cubicBezTo>
                  <a:lnTo>
                    <a:pt x="570" y="13681"/>
                  </a:lnTo>
                  <a:lnTo>
                    <a:pt x="13776" y="475"/>
                  </a:lnTo>
                  <a:cubicBezTo>
                    <a:pt x="13871" y="380"/>
                    <a:pt x="13871" y="190"/>
                    <a:pt x="13776" y="95"/>
                  </a:cubicBezTo>
                  <a:cubicBezTo>
                    <a:pt x="13713" y="32"/>
                    <a:pt x="13642" y="0"/>
                    <a:pt x="1357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42"/>
            <p:cNvSpPr/>
            <p:nvPr/>
          </p:nvSpPr>
          <p:spPr>
            <a:xfrm>
              <a:off x="6325796" y="1652387"/>
              <a:ext cx="95573" cy="95573"/>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33" y="1"/>
                    <a:pt x="0" y="634"/>
                    <a:pt x="0" y="1426"/>
                  </a:cubicBezTo>
                  <a:cubicBezTo>
                    <a:pt x="0" y="2186"/>
                    <a:pt x="633" y="2851"/>
                    <a:pt x="1425" y="2851"/>
                  </a:cubicBezTo>
                  <a:cubicBezTo>
                    <a:pt x="2217" y="2851"/>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2"/>
            <p:cNvSpPr/>
            <p:nvPr/>
          </p:nvSpPr>
          <p:spPr>
            <a:xfrm>
              <a:off x="6550833" y="1650275"/>
              <a:ext cx="94533" cy="95573"/>
            </a:xfrm>
            <a:custGeom>
              <a:avLst/>
              <a:gdLst/>
              <a:ahLst/>
              <a:cxnLst/>
              <a:rect l="l" t="t" r="r" b="b"/>
              <a:pathLst>
                <a:path w="2820" h="2851" extrusionOk="0">
                  <a:moveTo>
                    <a:pt x="1394" y="570"/>
                  </a:moveTo>
                  <a:cubicBezTo>
                    <a:pt x="1869" y="570"/>
                    <a:pt x="2281" y="950"/>
                    <a:pt x="2249" y="1425"/>
                  </a:cubicBezTo>
                  <a:cubicBezTo>
                    <a:pt x="2249" y="1900"/>
                    <a:pt x="1869" y="2280"/>
                    <a:pt x="1394" y="2280"/>
                  </a:cubicBezTo>
                  <a:cubicBezTo>
                    <a:pt x="951" y="2280"/>
                    <a:pt x="539" y="1900"/>
                    <a:pt x="539" y="1425"/>
                  </a:cubicBezTo>
                  <a:cubicBezTo>
                    <a:pt x="539" y="950"/>
                    <a:pt x="951" y="570"/>
                    <a:pt x="1394" y="570"/>
                  </a:cubicBezTo>
                  <a:close/>
                  <a:moveTo>
                    <a:pt x="1394" y="0"/>
                  </a:moveTo>
                  <a:cubicBezTo>
                    <a:pt x="634" y="0"/>
                    <a:pt x="1" y="665"/>
                    <a:pt x="1" y="1425"/>
                  </a:cubicBezTo>
                  <a:cubicBezTo>
                    <a:pt x="1" y="2217"/>
                    <a:pt x="634" y="2850"/>
                    <a:pt x="1394" y="2850"/>
                  </a:cubicBezTo>
                  <a:cubicBezTo>
                    <a:pt x="2186" y="2850"/>
                    <a:pt x="2820" y="2217"/>
                    <a:pt x="2820" y="1425"/>
                  </a:cubicBezTo>
                  <a:cubicBezTo>
                    <a:pt x="2820" y="665"/>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2"/>
            <p:cNvSpPr/>
            <p:nvPr/>
          </p:nvSpPr>
          <p:spPr>
            <a:xfrm>
              <a:off x="4854360" y="1092930"/>
              <a:ext cx="94533" cy="95573"/>
            </a:xfrm>
            <a:custGeom>
              <a:avLst/>
              <a:gdLst/>
              <a:ahLst/>
              <a:cxnLst/>
              <a:rect l="l" t="t" r="r" b="b"/>
              <a:pathLst>
                <a:path w="2820" h="2851" extrusionOk="0">
                  <a:moveTo>
                    <a:pt x="1394" y="570"/>
                  </a:moveTo>
                  <a:cubicBezTo>
                    <a:pt x="1869" y="570"/>
                    <a:pt x="2249" y="950"/>
                    <a:pt x="2249" y="1425"/>
                  </a:cubicBezTo>
                  <a:cubicBezTo>
                    <a:pt x="2249" y="1900"/>
                    <a:pt x="1869" y="2280"/>
                    <a:pt x="1394" y="2280"/>
                  </a:cubicBezTo>
                  <a:cubicBezTo>
                    <a:pt x="919" y="2280"/>
                    <a:pt x="539" y="1900"/>
                    <a:pt x="539" y="1425"/>
                  </a:cubicBezTo>
                  <a:cubicBezTo>
                    <a:pt x="539" y="950"/>
                    <a:pt x="919" y="570"/>
                    <a:pt x="1394" y="570"/>
                  </a:cubicBezTo>
                  <a:close/>
                  <a:moveTo>
                    <a:pt x="1394" y="0"/>
                  </a:moveTo>
                  <a:cubicBezTo>
                    <a:pt x="634" y="0"/>
                    <a:pt x="1" y="633"/>
                    <a:pt x="1" y="1425"/>
                  </a:cubicBezTo>
                  <a:cubicBezTo>
                    <a:pt x="1" y="2217"/>
                    <a:pt x="634" y="2850"/>
                    <a:pt x="1394" y="2850"/>
                  </a:cubicBezTo>
                  <a:cubicBezTo>
                    <a:pt x="2186" y="2850"/>
                    <a:pt x="2819" y="2217"/>
                    <a:pt x="2819" y="1425"/>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2"/>
            <p:cNvSpPr/>
            <p:nvPr/>
          </p:nvSpPr>
          <p:spPr>
            <a:xfrm>
              <a:off x="5051841" y="16714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2"/>
            <p:cNvSpPr/>
            <p:nvPr/>
          </p:nvSpPr>
          <p:spPr>
            <a:xfrm>
              <a:off x="5695171" y="2395514"/>
              <a:ext cx="94533" cy="95606"/>
            </a:xfrm>
            <a:custGeom>
              <a:avLst/>
              <a:gdLst/>
              <a:ahLst/>
              <a:cxnLst/>
              <a:rect l="l" t="t" r="r" b="b"/>
              <a:pathLst>
                <a:path w="2820" h="2852" extrusionOk="0">
                  <a:moveTo>
                    <a:pt x="1394" y="571"/>
                  </a:moveTo>
                  <a:cubicBezTo>
                    <a:pt x="1869" y="571"/>
                    <a:pt x="2249" y="951"/>
                    <a:pt x="2249" y="1426"/>
                  </a:cubicBezTo>
                  <a:cubicBezTo>
                    <a:pt x="2249" y="1901"/>
                    <a:pt x="1869" y="2281"/>
                    <a:pt x="1394" y="2281"/>
                  </a:cubicBezTo>
                  <a:cubicBezTo>
                    <a:pt x="951" y="2281"/>
                    <a:pt x="539" y="1901"/>
                    <a:pt x="539" y="1426"/>
                  </a:cubicBezTo>
                  <a:cubicBezTo>
                    <a:pt x="539" y="951"/>
                    <a:pt x="951" y="571"/>
                    <a:pt x="1394" y="571"/>
                  </a:cubicBezTo>
                  <a:close/>
                  <a:moveTo>
                    <a:pt x="1394" y="1"/>
                  </a:moveTo>
                  <a:cubicBezTo>
                    <a:pt x="634" y="1"/>
                    <a:pt x="1" y="634"/>
                    <a:pt x="1" y="1426"/>
                  </a:cubicBezTo>
                  <a:cubicBezTo>
                    <a:pt x="1" y="2218"/>
                    <a:pt x="634" y="2851"/>
                    <a:pt x="1394" y="2851"/>
                  </a:cubicBezTo>
                  <a:cubicBezTo>
                    <a:pt x="2186" y="2851"/>
                    <a:pt x="2819" y="2218"/>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2"/>
            <p:cNvSpPr/>
            <p:nvPr/>
          </p:nvSpPr>
          <p:spPr>
            <a:xfrm>
              <a:off x="6531725" y="3486872"/>
              <a:ext cx="94533" cy="94500"/>
            </a:xfrm>
            <a:custGeom>
              <a:avLst/>
              <a:gdLst/>
              <a:ahLst/>
              <a:cxnLst/>
              <a:rect l="l" t="t" r="r" b="b"/>
              <a:pathLst>
                <a:path w="2820" h="2819" extrusionOk="0">
                  <a:moveTo>
                    <a:pt x="1394" y="539"/>
                  </a:moveTo>
                  <a:cubicBezTo>
                    <a:pt x="1869" y="539"/>
                    <a:pt x="2249" y="951"/>
                    <a:pt x="2249" y="1394"/>
                  </a:cubicBezTo>
                  <a:cubicBezTo>
                    <a:pt x="2249" y="1869"/>
                    <a:pt x="1869" y="2249"/>
                    <a:pt x="1394" y="2249"/>
                  </a:cubicBezTo>
                  <a:cubicBezTo>
                    <a:pt x="951" y="2249"/>
                    <a:pt x="539" y="1869"/>
                    <a:pt x="539" y="1394"/>
                  </a:cubicBezTo>
                  <a:cubicBezTo>
                    <a:pt x="539" y="951"/>
                    <a:pt x="951" y="539"/>
                    <a:pt x="1394" y="539"/>
                  </a:cubicBezTo>
                  <a:close/>
                  <a:moveTo>
                    <a:pt x="1394" y="0"/>
                  </a:moveTo>
                  <a:cubicBezTo>
                    <a:pt x="634" y="0"/>
                    <a:pt x="1" y="634"/>
                    <a:pt x="1" y="1394"/>
                  </a:cubicBezTo>
                  <a:cubicBezTo>
                    <a:pt x="1" y="2186"/>
                    <a:pt x="634" y="2819"/>
                    <a:pt x="1394" y="2819"/>
                  </a:cubicBezTo>
                  <a:cubicBezTo>
                    <a:pt x="2186" y="2819"/>
                    <a:pt x="2819" y="2186"/>
                    <a:pt x="2819" y="1394"/>
                  </a:cubicBezTo>
                  <a:cubicBezTo>
                    <a:pt x="2819" y="634"/>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2"/>
            <p:cNvSpPr/>
            <p:nvPr/>
          </p:nvSpPr>
          <p:spPr>
            <a:xfrm>
              <a:off x="6458478" y="4139757"/>
              <a:ext cx="95573" cy="95573"/>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66" y="1"/>
                    <a:pt x="1" y="634"/>
                    <a:pt x="1" y="1426"/>
                  </a:cubicBezTo>
                  <a:cubicBezTo>
                    <a:pt x="1" y="2218"/>
                    <a:pt x="634" y="2851"/>
                    <a:pt x="1426" y="2851"/>
                  </a:cubicBezTo>
                  <a:cubicBezTo>
                    <a:pt x="2218" y="2851"/>
                    <a:pt x="2851" y="2218"/>
                    <a:pt x="2851" y="1426"/>
                  </a:cubicBezTo>
                  <a:cubicBezTo>
                    <a:pt x="2851" y="634"/>
                    <a:pt x="2218" y="1"/>
                    <a:pt x="14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2"/>
            <p:cNvSpPr/>
            <p:nvPr/>
          </p:nvSpPr>
          <p:spPr>
            <a:xfrm>
              <a:off x="5026363" y="4575046"/>
              <a:ext cx="95573" cy="94500"/>
            </a:xfrm>
            <a:custGeom>
              <a:avLst/>
              <a:gdLst/>
              <a:ahLst/>
              <a:cxnLst/>
              <a:rect l="l" t="t" r="r" b="b"/>
              <a:pathLst>
                <a:path w="2851" h="2819" extrusionOk="0">
                  <a:moveTo>
                    <a:pt x="1425" y="538"/>
                  </a:moveTo>
                  <a:cubicBezTo>
                    <a:pt x="1900" y="538"/>
                    <a:pt x="2280" y="918"/>
                    <a:pt x="2280" y="1393"/>
                  </a:cubicBezTo>
                  <a:cubicBezTo>
                    <a:pt x="2280" y="1869"/>
                    <a:pt x="1900" y="2249"/>
                    <a:pt x="1425" y="2249"/>
                  </a:cubicBezTo>
                  <a:cubicBezTo>
                    <a:pt x="950" y="2249"/>
                    <a:pt x="570" y="1869"/>
                    <a:pt x="570" y="1393"/>
                  </a:cubicBezTo>
                  <a:cubicBezTo>
                    <a:pt x="570" y="918"/>
                    <a:pt x="950" y="538"/>
                    <a:pt x="1425" y="538"/>
                  </a:cubicBezTo>
                  <a:close/>
                  <a:moveTo>
                    <a:pt x="1425" y="0"/>
                  </a:moveTo>
                  <a:cubicBezTo>
                    <a:pt x="634" y="0"/>
                    <a:pt x="0" y="633"/>
                    <a:pt x="0" y="1393"/>
                  </a:cubicBezTo>
                  <a:cubicBezTo>
                    <a:pt x="0" y="2185"/>
                    <a:pt x="634" y="2819"/>
                    <a:pt x="1425" y="2819"/>
                  </a:cubicBezTo>
                  <a:cubicBezTo>
                    <a:pt x="2185" y="2819"/>
                    <a:pt x="2850" y="2185"/>
                    <a:pt x="2850" y="1393"/>
                  </a:cubicBezTo>
                  <a:cubicBezTo>
                    <a:pt x="2850"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2"/>
            <p:cNvSpPr/>
            <p:nvPr/>
          </p:nvSpPr>
          <p:spPr>
            <a:xfrm>
              <a:off x="4807663" y="4470992"/>
              <a:ext cx="95573" cy="95573"/>
            </a:xfrm>
            <a:custGeom>
              <a:avLst/>
              <a:gdLst/>
              <a:ahLst/>
              <a:cxnLst/>
              <a:rect l="l" t="t" r="r" b="b"/>
              <a:pathLst>
                <a:path w="2851" h="2851" extrusionOk="0">
                  <a:moveTo>
                    <a:pt x="1425" y="571"/>
                  </a:moveTo>
                  <a:cubicBezTo>
                    <a:pt x="1900" y="571"/>
                    <a:pt x="2281" y="951"/>
                    <a:pt x="2281" y="1426"/>
                  </a:cubicBezTo>
                  <a:cubicBezTo>
                    <a:pt x="2281" y="1901"/>
                    <a:pt x="1900"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7"/>
                    <a:pt x="634" y="2851"/>
                    <a:pt x="1425" y="2851"/>
                  </a:cubicBezTo>
                  <a:cubicBezTo>
                    <a:pt x="2186" y="2851"/>
                    <a:pt x="2851" y="2217"/>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2"/>
            <p:cNvSpPr/>
            <p:nvPr/>
          </p:nvSpPr>
          <p:spPr>
            <a:xfrm>
              <a:off x="4854360" y="1730964"/>
              <a:ext cx="227215" cy="597706"/>
            </a:xfrm>
            <a:custGeom>
              <a:avLst/>
              <a:gdLst/>
              <a:ahLst/>
              <a:cxnLst/>
              <a:rect l="l" t="t" r="r" b="b"/>
              <a:pathLst>
                <a:path w="6778" h="17830" extrusionOk="0">
                  <a:moveTo>
                    <a:pt x="6461" y="0"/>
                  </a:moveTo>
                  <a:cubicBezTo>
                    <a:pt x="6390" y="0"/>
                    <a:pt x="6319" y="32"/>
                    <a:pt x="6271" y="95"/>
                  </a:cubicBezTo>
                  <a:lnTo>
                    <a:pt x="96" y="6271"/>
                  </a:lnTo>
                  <a:cubicBezTo>
                    <a:pt x="32" y="6334"/>
                    <a:pt x="1" y="6397"/>
                    <a:pt x="1" y="6461"/>
                  </a:cubicBezTo>
                  <a:lnTo>
                    <a:pt x="1" y="17545"/>
                  </a:lnTo>
                  <a:cubicBezTo>
                    <a:pt x="1" y="17703"/>
                    <a:pt x="127" y="17830"/>
                    <a:pt x="286" y="17830"/>
                  </a:cubicBezTo>
                  <a:cubicBezTo>
                    <a:pt x="444" y="17830"/>
                    <a:pt x="571" y="17703"/>
                    <a:pt x="571" y="17545"/>
                  </a:cubicBezTo>
                  <a:lnTo>
                    <a:pt x="571" y="6587"/>
                  </a:lnTo>
                  <a:lnTo>
                    <a:pt x="6651" y="475"/>
                  </a:lnTo>
                  <a:cubicBezTo>
                    <a:pt x="6778" y="380"/>
                    <a:pt x="6778" y="190"/>
                    <a:pt x="6651" y="95"/>
                  </a:cubicBezTo>
                  <a:cubicBezTo>
                    <a:pt x="6604" y="32"/>
                    <a:pt x="6533" y="0"/>
                    <a:pt x="64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2"/>
            <p:cNvSpPr/>
            <p:nvPr/>
          </p:nvSpPr>
          <p:spPr>
            <a:xfrm>
              <a:off x="5212145" y="1728550"/>
              <a:ext cx="1146570" cy="682920"/>
            </a:xfrm>
            <a:custGeom>
              <a:avLst/>
              <a:gdLst/>
              <a:ahLst/>
              <a:cxnLst/>
              <a:rect l="l" t="t" r="r" b="b"/>
              <a:pathLst>
                <a:path w="34203" h="20372" extrusionOk="0">
                  <a:moveTo>
                    <a:pt x="33886" y="1"/>
                  </a:moveTo>
                  <a:cubicBezTo>
                    <a:pt x="33815" y="1"/>
                    <a:pt x="33744" y="25"/>
                    <a:pt x="33696" y="72"/>
                  </a:cubicBezTo>
                  <a:lnTo>
                    <a:pt x="23214" y="10586"/>
                  </a:lnTo>
                  <a:lnTo>
                    <a:pt x="9533" y="10586"/>
                  </a:lnTo>
                  <a:cubicBezTo>
                    <a:pt x="9469" y="10586"/>
                    <a:pt x="9374" y="10618"/>
                    <a:pt x="9343" y="10650"/>
                  </a:cubicBezTo>
                  <a:lnTo>
                    <a:pt x="95" y="19897"/>
                  </a:lnTo>
                  <a:cubicBezTo>
                    <a:pt x="0" y="19992"/>
                    <a:pt x="0" y="20182"/>
                    <a:pt x="95" y="20277"/>
                  </a:cubicBezTo>
                  <a:cubicBezTo>
                    <a:pt x="159" y="20340"/>
                    <a:pt x="222" y="20372"/>
                    <a:pt x="285" y="20372"/>
                  </a:cubicBezTo>
                  <a:cubicBezTo>
                    <a:pt x="380" y="20372"/>
                    <a:pt x="444" y="20340"/>
                    <a:pt x="507" y="20277"/>
                  </a:cubicBezTo>
                  <a:lnTo>
                    <a:pt x="9659" y="11125"/>
                  </a:lnTo>
                  <a:lnTo>
                    <a:pt x="23309" y="11125"/>
                  </a:lnTo>
                  <a:cubicBezTo>
                    <a:pt x="23404" y="11125"/>
                    <a:pt x="23467" y="11093"/>
                    <a:pt x="23499" y="11061"/>
                  </a:cubicBezTo>
                  <a:lnTo>
                    <a:pt x="34076" y="484"/>
                  </a:lnTo>
                  <a:cubicBezTo>
                    <a:pt x="34203" y="357"/>
                    <a:pt x="34203" y="199"/>
                    <a:pt x="34076" y="72"/>
                  </a:cubicBezTo>
                  <a:cubicBezTo>
                    <a:pt x="34029" y="25"/>
                    <a:pt x="33957" y="1"/>
                    <a:pt x="338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42"/>
            <p:cNvSpPr/>
            <p:nvPr/>
          </p:nvSpPr>
          <p:spPr>
            <a:xfrm>
              <a:off x="5219554" y="1709442"/>
              <a:ext cx="1351493" cy="915433"/>
            </a:xfrm>
            <a:custGeom>
              <a:avLst/>
              <a:gdLst/>
              <a:ahLst/>
              <a:cxnLst/>
              <a:rect l="l" t="t" r="r" b="b"/>
              <a:pathLst>
                <a:path w="40316" h="27308" extrusionOk="0">
                  <a:moveTo>
                    <a:pt x="39999" y="1"/>
                  </a:moveTo>
                  <a:cubicBezTo>
                    <a:pt x="39928" y="1"/>
                    <a:pt x="39856" y="25"/>
                    <a:pt x="39809" y="72"/>
                  </a:cubicBezTo>
                  <a:lnTo>
                    <a:pt x="23658" y="16223"/>
                  </a:lnTo>
                  <a:lnTo>
                    <a:pt x="10863" y="16223"/>
                  </a:lnTo>
                  <a:cubicBezTo>
                    <a:pt x="10768" y="16223"/>
                    <a:pt x="10705" y="16255"/>
                    <a:pt x="10673" y="16318"/>
                  </a:cubicBezTo>
                  <a:lnTo>
                    <a:pt x="128" y="26832"/>
                  </a:lnTo>
                  <a:cubicBezTo>
                    <a:pt x="1" y="26959"/>
                    <a:pt x="1" y="27117"/>
                    <a:pt x="128" y="27244"/>
                  </a:cubicBezTo>
                  <a:cubicBezTo>
                    <a:pt x="191" y="27276"/>
                    <a:pt x="254" y="27307"/>
                    <a:pt x="318" y="27307"/>
                  </a:cubicBezTo>
                  <a:cubicBezTo>
                    <a:pt x="381" y="27307"/>
                    <a:pt x="476" y="27276"/>
                    <a:pt x="508" y="27244"/>
                  </a:cubicBezTo>
                  <a:lnTo>
                    <a:pt x="10958" y="16793"/>
                  </a:lnTo>
                  <a:lnTo>
                    <a:pt x="23784" y="16793"/>
                  </a:lnTo>
                  <a:cubicBezTo>
                    <a:pt x="23848" y="16793"/>
                    <a:pt x="23911" y="16762"/>
                    <a:pt x="23974" y="16698"/>
                  </a:cubicBezTo>
                  <a:lnTo>
                    <a:pt x="40189" y="484"/>
                  </a:lnTo>
                  <a:cubicBezTo>
                    <a:pt x="40316" y="357"/>
                    <a:pt x="40316" y="199"/>
                    <a:pt x="40189" y="72"/>
                  </a:cubicBezTo>
                  <a:cubicBezTo>
                    <a:pt x="40141" y="25"/>
                    <a:pt x="40070" y="1"/>
                    <a:pt x="3999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42"/>
            <p:cNvSpPr/>
            <p:nvPr/>
          </p:nvSpPr>
          <p:spPr>
            <a:xfrm>
              <a:off x="5253545" y="3103610"/>
              <a:ext cx="1289912" cy="439547"/>
            </a:xfrm>
            <a:custGeom>
              <a:avLst/>
              <a:gdLst/>
              <a:ahLst/>
              <a:cxnLst/>
              <a:rect l="l" t="t" r="r" b="b"/>
              <a:pathLst>
                <a:path w="38479" h="13112" extrusionOk="0">
                  <a:moveTo>
                    <a:pt x="285" y="1"/>
                  </a:moveTo>
                  <a:cubicBezTo>
                    <a:pt x="127" y="1"/>
                    <a:pt x="0" y="128"/>
                    <a:pt x="0" y="286"/>
                  </a:cubicBezTo>
                  <a:cubicBezTo>
                    <a:pt x="0" y="444"/>
                    <a:pt x="127" y="571"/>
                    <a:pt x="285" y="571"/>
                  </a:cubicBezTo>
                  <a:lnTo>
                    <a:pt x="6271" y="571"/>
                  </a:lnTo>
                  <a:lnTo>
                    <a:pt x="20427" y="13049"/>
                  </a:lnTo>
                  <a:cubicBezTo>
                    <a:pt x="20490" y="13112"/>
                    <a:pt x="20554" y="13112"/>
                    <a:pt x="20617" y="13112"/>
                  </a:cubicBezTo>
                  <a:lnTo>
                    <a:pt x="38193" y="13112"/>
                  </a:lnTo>
                  <a:cubicBezTo>
                    <a:pt x="38352" y="13112"/>
                    <a:pt x="38478" y="12985"/>
                    <a:pt x="38478" y="12827"/>
                  </a:cubicBezTo>
                  <a:cubicBezTo>
                    <a:pt x="38478" y="12669"/>
                    <a:pt x="38352" y="12574"/>
                    <a:pt x="38193" y="12574"/>
                  </a:cubicBezTo>
                  <a:lnTo>
                    <a:pt x="20744" y="12574"/>
                  </a:lnTo>
                  <a:lnTo>
                    <a:pt x="6588" y="64"/>
                  </a:lnTo>
                  <a:cubicBezTo>
                    <a:pt x="6524" y="33"/>
                    <a:pt x="6461" y="1"/>
                    <a:pt x="63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2"/>
            <p:cNvSpPr/>
            <p:nvPr/>
          </p:nvSpPr>
          <p:spPr>
            <a:xfrm>
              <a:off x="5213184" y="2462391"/>
              <a:ext cx="510682" cy="265465"/>
            </a:xfrm>
            <a:custGeom>
              <a:avLst/>
              <a:gdLst/>
              <a:ahLst/>
              <a:cxnLst/>
              <a:rect l="l" t="t" r="r" b="b"/>
              <a:pathLst>
                <a:path w="15234" h="7919" extrusionOk="0">
                  <a:moveTo>
                    <a:pt x="14917" y="1"/>
                  </a:moveTo>
                  <a:cubicBezTo>
                    <a:pt x="14846" y="1"/>
                    <a:pt x="14775" y="33"/>
                    <a:pt x="14727" y="96"/>
                  </a:cubicBezTo>
                  <a:lnTo>
                    <a:pt x="7443" y="7348"/>
                  </a:lnTo>
                  <a:lnTo>
                    <a:pt x="286" y="7348"/>
                  </a:lnTo>
                  <a:cubicBezTo>
                    <a:pt x="128" y="7348"/>
                    <a:pt x="1" y="7475"/>
                    <a:pt x="1" y="7633"/>
                  </a:cubicBezTo>
                  <a:cubicBezTo>
                    <a:pt x="1" y="7792"/>
                    <a:pt x="128" y="7918"/>
                    <a:pt x="286" y="7918"/>
                  </a:cubicBezTo>
                  <a:lnTo>
                    <a:pt x="7570" y="7918"/>
                  </a:lnTo>
                  <a:cubicBezTo>
                    <a:pt x="7633" y="7918"/>
                    <a:pt x="7697" y="7887"/>
                    <a:pt x="7760" y="7823"/>
                  </a:cubicBezTo>
                  <a:lnTo>
                    <a:pt x="15107" y="476"/>
                  </a:lnTo>
                  <a:cubicBezTo>
                    <a:pt x="15234" y="381"/>
                    <a:pt x="15234" y="191"/>
                    <a:pt x="15107" y="96"/>
                  </a:cubicBezTo>
                  <a:cubicBezTo>
                    <a:pt x="15060" y="33"/>
                    <a:pt x="14988" y="1"/>
                    <a:pt x="149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2"/>
            <p:cNvSpPr/>
            <p:nvPr/>
          </p:nvSpPr>
          <p:spPr>
            <a:xfrm>
              <a:off x="4060279" y="3244806"/>
              <a:ext cx="236769" cy="1348309"/>
            </a:xfrm>
            <a:custGeom>
              <a:avLst/>
              <a:gdLst/>
              <a:ahLst/>
              <a:cxnLst/>
              <a:rect l="l" t="t" r="r" b="b"/>
              <a:pathLst>
                <a:path w="7063" h="40221" extrusionOk="0">
                  <a:moveTo>
                    <a:pt x="6778" y="1"/>
                  </a:moveTo>
                  <a:cubicBezTo>
                    <a:pt x="6619" y="1"/>
                    <a:pt x="6492" y="128"/>
                    <a:pt x="6492" y="286"/>
                  </a:cubicBezTo>
                  <a:lnTo>
                    <a:pt x="6492" y="15804"/>
                  </a:lnTo>
                  <a:lnTo>
                    <a:pt x="95" y="22201"/>
                  </a:lnTo>
                  <a:cubicBezTo>
                    <a:pt x="32" y="22264"/>
                    <a:pt x="0" y="22328"/>
                    <a:pt x="0" y="22391"/>
                  </a:cubicBezTo>
                  <a:lnTo>
                    <a:pt x="0" y="39935"/>
                  </a:lnTo>
                  <a:cubicBezTo>
                    <a:pt x="0" y="40094"/>
                    <a:pt x="127" y="40220"/>
                    <a:pt x="285" y="40220"/>
                  </a:cubicBezTo>
                  <a:cubicBezTo>
                    <a:pt x="444" y="40220"/>
                    <a:pt x="570" y="40094"/>
                    <a:pt x="570" y="39935"/>
                  </a:cubicBezTo>
                  <a:lnTo>
                    <a:pt x="570" y="22518"/>
                  </a:lnTo>
                  <a:lnTo>
                    <a:pt x="6968" y="16120"/>
                  </a:lnTo>
                  <a:cubicBezTo>
                    <a:pt x="7031" y="16057"/>
                    <a:pt x="7063" y="15994"/>
                    <a:pt x="7063" y="15899"/>
                  </a:cubicBezTo>
                  <a:lnTo>
                    <a:pt x="7063" y="286"/>
                  </a:lnTo>
                  <a:cubicBezTo>
                    <a:pt x="7063" y="128"/>
                    <a:pt x="6936" y="1"/>
                    <a:pt x="677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2"/>
            <p:cNvSpPr/>
            <p:nvPr/>
          </p:nvSpPr>
          <p:spPr>
            <a:xfrm>
              <a:off x="4278979" y="3358414"/>
              <a:ext cx="153969" cy="1131720"/>
            </a:xfrm>
            <a:custGeom>
              <a:avLst/>
              <a:gdLst/>
              <a:ahLst/>
              <a:cxnLst/>
              <a:rect l="l" t="t" r="r" b="b"/>
              <a:pathLst>
                <a:path w="4593" h="33760" extrusionOk="0">
                  <a:moveTo>
                    <a:pt x="4339" y="1"/>
                  </a:moveTo>
                  <a:cubicBezTo>
                    <a:pt x="4180" y="1"/>
                    <a:pt x="4054" y="127"/>
                    <a:pt x="4054" y="254"/>
                  </a:cubicBezTo>
                  <a:lnTo>
                    <a:pt x="4054" y="22327"/>
                  </a:lnTo>
                  <a:lnTo>
                    <a:pt x="95" y="26286"/>
                  </a:lnTo>
                  <a:cubicBezTo>
                    <a:pt x="32" y="26349"/>
                    <a:pt x="0" y="26412"/>
                    <a:pt x="0" y="26476"/>
                  </a:cubicBezTo>
                  <a:lnTo>
                    <a:pt x="0" y="33475"/>
                  </a:lnTo>
                  <a:cubicBezTo>
                    <a:pt x="0" y="33633"/>
                    <a:pt x="127" y="33760"/>
                    <a:pt x="285" y="33760"/>
                  </a:cubicBezTo>
                  <a:cubicBezTo>
                    <a:pt x="444" y="33760"/>
                    <a:pt x="570" y="33633"/>
                    <a:pt x="570" y="33475"/>
                  </a:cubicBezTo>
                  <a:lnTo>
                    <a:pt x="570" y="26602"/>
                  </a:lnTo>
                  <a:lnTo>
                    <a:pt x="4529" y="22644"/>
                  </a:lnTo>
                  <a:cubicBezTo>
                    <a:pt x="4592" y="22612"/>
                    <a:pt x="4592" y="22517"/>
                    <a:pt x="4592" y="22454"/>
                  </a:cubicBezTo>
                  <a:lnTo>
                    <a:pt x="4592" y="254"/>
                  </a:lnTo>
                  <a:cubicBezTo>
                    <a:pt x="4592" y="127"/>
                    <a:pt x="4465" y="1"/>
                    <a:pt x="433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2"/>
            <p:cNvSpPr/>
            <p:nvPr/>
          </p:nvSpPr>
          <p:spPr>
            <a:xfrm>
              <a:off x="2665307" y="3398742"/>
              <a:ext cx="1250624" cy="764414"/>
            </a:xfrm>
            <a:custGeom>
              <a:avLst/>
              <a:gdLst/>
              <a:ahLst/>
              <a:cxnLst/>
              <a:rect l="l" t="t" r="r" b="b"/>
              <a:pathLst>
                <a:path w="37307" h="22803" extrusionOk="0">
                  <a:moveTo>
                    <a:pt x="36990" y="1"/>
                  </a:moveTo>
                  <a:cubicBezTo>
                    <a:pt x="36918" y="1"/>
                    <a:pt x="36847" y="33"/>
                    <a:pt x="36800" y="96"/>
                  </a:cubicBezTo>
                  <a:lnTo>
                    <a:pt x="27996" y="8900"/>
                  </a:lnTo>
                  <a:lnTo>
                    <a:pt x="13650" y="8900"/>
                  </a:lnTo>
                  <a:cubicBezTo>
                    <a:pt x="13555" y="8900"/>
                    <a:pt x="13491" y="8932"/>
                    <a:pt x="13460" y="8995"/>
                  </a:cubicBezTo>
                  <a:lnTo>
                    <a:pt x="127" y="22327"/>
                  </a:lnTo>
                  <a:cubicBezTo>
                    <a:pt x="0" y="22422"/>
                    <a:pt x="0" y="22613"/>
                    <a:pt x="127" y="22708"/>
                  </a:cubicBezTo>
                  <a:cubicBezTo>
                    <a:pt x="159" y="22771"/>
                    <a:pt x="254" y="22803"/>
                    <a:pt x="317" y="22803"/>
                  </a:cubicBezTo>
                  <a:cubicBezTo>
                    <a:pt x="380" y="22803"/>
                    <a:pt x="444" y="22771"/>
                    <a:pt x="507" y="22708"/>
                  </a:cubicBezTo>
                  <a:lnTo>
                    <a:pt x="13745" y="9470"/>
                  </a:lnTo>
                  <a:lnTo>
                    <a:pt x="28091" y="9470"/>
                  </a:lnTo>
                  <a:cubicBezTo>
                    <a:pt x="28154" y="9470"/>
                    <a:pt x="28249" y="9438"/>
                    <a:pt x="28281" y="9375"/>
                  </a:cubicBezTo>
                  <a:lnTo>
                    <a:pt x="37180" y="476"/>
                  </a:lnTo>
                  <a:cubicBezTo>
                    <a:pt x="37306" y="381"/>
                    <a:pt x="37306" y="191"/>
                    <a:pt x="37180" y="96"/>
                  </a:cubicBezTo>
                  <a:cubicBezTo>
                    <a:pt x="37132" y="33"/>
                    <a:pt x="37061" y="1"/>
                    <a:pt x="36990"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2"/>
            <p:cNvSpPr/>
            <p:nvPr/>
          </p:nvSpPr>
          <p:spPr>
            <a:xfrm>
              <a:off x="3615435" y="3246952"/>
              <a:ext cx="376927" cy="852511"/>
            </a:xfrm>
            <a:custGeom>
              <a:avLst/>
              <a:gdLst/>
              <a:ahLst/>
              <a:cxnLst/>
              <a:rect l="l" t="t" r="r" b="b"/>
              <a:pathLst>
                <a:path w="11244" h="25431" extrusionOk="0">
                  <a:moveTo>
                    <a:pt x="10958" y="0"/>
                  </a:moveTo>
                  <a:cubicBezTo>
                    <a:pt x="10800" y="0"/>
                    <a:pt x="10673" y="127"/>
                    <a:pt x="10673" y="254"/>
                  </a:cubicBezTo>
                  <a:lnTo>
                    <a:pt x="10673" y="17291"/>
                  </a:lnTo>
                  <a:lnTo>
                    <a:pt x="159" y="24924"/>
                  </a:lnTo>
                  <a:cubicBezTo>
                    <a:pt x="33" y="24987"/>
                    <a:pt x="1" y="25177"/>
                    <a:pt x="96" y="25304"/>
                  </a:cubicBezTo>
                  <a:cubicBezTo>
                    <a:pt x="159" y="25367"/>
                    <a:pt x="254" y="25430"/>
                    <a:pt x="318" y="25430"/>
                  </a:cubicBezTo>
                  <a:cubicBezTo>
                    <a:pt x="381" y="25430"/>
                    <a:pt x="444" y="25399"/>
                    <a:pt x="508" y="25367"/>
                  </a:cubicBezTo>
                  <a:lnTo>
                    <a:pt x="11117" y="17640"/>
                  </a:lnTo>
                  <a:cubicBezTo>
                    <a:pt x="11212" y="17608"/>
                    <a:pt x="11244" y="17513"/>
                    <a:pt x="11244" y="17418"/>
                  </a:cubicBezTo>
                  <a:lnTo>
                    <a:pt x="11244" y="254"/>
                  </a:lnTo>
                  <a:cubicBezTo>
                    <a:pt x="11244" y="127"/>
                    <a:pt x="11117" y="0"/>
                    <a:pt x="10958"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2"/>
            <p:cNvSpPr/>
            <p:nvPr/>
          </p:nvSpPr>
          <p:spPr>
            <a:xfrm>
              <a:off x="4233322" y="1173585"/>
              <a:ext cx="199626" cy="1155085"/>
            </a:xfrm>
            <a:custGeom>
              <a:avLst/>
              <a:gdLst/>
              <a:ahLst/>
              <a:cxnLst/>
              <a:rect l="l" t="t" r="r" b="b"/>
              <a:pathLst>
                <a:path w="5955" h="34457" extrusionOk="0">
                  <a:moveTo>
                    <a:pt x="285" y="1"/>
                  </a:moveTo>
                  <a:cubicBezTo>
                    <a:pt x="127" y="1"/>
                    <a:pt x="0" y="128"/>
                    <a:pt x="0" y="286"/>
                  </a:cubicBezTo>
                  <a:lnTo>
                    <a:pt x="0" y="11117"/>
                  </a:lnTo>
                  <a:cubicBezTo>
                    <a:pt x="0" y="11180"/>
                    <a:pt x="32" y="11243"/>
                    <a:pt x="64" y="11307"/>
                  </a:cubicBezTo>
                  <a:lnTo>
                    <a:pt x="5416" y="16627"/>
                  </a:lnTo>
                  <a:lnTo>
                    <a:pt x="5416" y="34172"/>
                  </a:lnTo>
                  <a:cubicBezTo>
                    <a:pt x="5416" y="34330"/>
                    <a:pt x="5542" y="34457"/>
                    <a:pt x="5669" y="34457"/>
                  </a:cubicBezTo>
                  <a:cubicBezTo>
                    <a:pt x="5827" y="34457"/>
                    <a:pt x="5954" y="34330"/>
                    <a:pt x="5954" y="34172"/>
                  </a:cubicBezTo>
                  <a:lnTo>
                    <a:pt x="5954" y="16500"/>
                  </a:lnTo>
                  <a:cubicBezTo>
                    <a:pt x="5954" y="16437"/>
                    <a:pt x="5922" y="16374"/>
                    <a:pt x="5891" y="16310"/>
                  </a:cubicBezTo>
                  <a:lnTo>
                    <a:pt x="570" y="10990"/>
                  </a:lnTo>
                  <a:lnTo>
                    <a:pt x="570" y="286"/>
                  </a:lnTo>
                  <a:cubicBezTo>
                    <a:pt x="570" y="128"/>
                    <a:pt x="444" y="1"/>
                    <a:pt x="28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2"/>
            <p:cNvSpPr/>
            <p:nvPr/>
          </p:nvSpPr>
          <p:spPr>
            <a:xfrm>
              <a:off x="3527338" y="1569586"/>
              <a:ext cx="465024" cy="892838"/>
            </a:xfrm>
            <a:custGeom>
              <a:avLst/>
              <a:gdLst/>
              <a:ahLst/>
              <a:cxnLst/>
              <a:rect l="l" t="t" r="r" b="b"/>
              <a:pathLst>
                <a:path w="13872" h="26634" extrusionOk="0">
                  <a:moveTo>
                    <a:pt x="313" y="0"/>
                  </a:moveTo>
                  <a:cubicBezTo>
                    <a:pt x="238" y="0"/>
                    <a:pt x="159" y="32"/>
                    <a:pt x="95" y="95"/>
                  </a:cubicBezTo>
                  <a:cubicBezTo>
                    <a:pt x="0" y="190"/>
                    <a:pt x="0" y="380"/>
                    <a:pt x="95" y="475"/>
                  </a:cubicBezTo>
                  <a:lnTo>
                    <a:pt x="13301" y="13681"/>
                  </a:lnTo>
                  <a:lnTo>
                    <a:pt x="13301" y="26349"/>
                  </a:lnTo>
                  <a:cubicBezTo>
                    <a:pt x="13301" y="26507"/>
                    <a:pt x="13428" y="26634"/>
                    <a:pt x="13586" y="26634"/>
                  </a:cubicBezTo>
                  <a:cubicBezTo>
                    <a:pt x="13745" y="26634"/>
                    <a:pt x="13872" y="26507"/>
                    <a:pt x="13872" y="26349"/>
                  </a:cubicBezTo>
                  <a:lnTo>
                    <a:pt x="13872" y="13586"/>
                  </a:lnTo>
                  <a:cubicBezTo>
                    <a:pt x="13872" y="13491"/>
                    <a:pt x="13840" y="13428"/>
                    <a:pt x="13776" y="13365"/>
                  </a:cubicBezTo>
                  <a:lnTo>
                    <a:pt x="507" y="95"/>
                  </a:lnTo>
                  <a:cubicBezTo>
                    <a:pt x="460" y="32"/>
                    <a:pt x="388" y="0"/>
                    <a:pt x="313"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2"/>
            <p:cNvSpPr/>
            <p:nvPr/>
          </p:nvSpPr>
          <p:spPr>
            <a:xfrm>
              <a:off x="2722630" y="1652387"/>
              <a:ext cx="95573" cy="95573"/>
            </a:xfrm>
            <a:custGeom>
              <a:avLst/>
              <a:gdLst/>
              <a:ahLst/>
              <a:cxnLst/>
              <a:rect l="l" t="t" r="r" b="b"/>
              <a:pathLst>
                <a:path w="2851" h="2851" extrusionOk="0">
                  <a:moveTo>
                    <a:pt x="1425" y="571"/>
                  </a:moveTo>
                  <a:cubicBezTo>
                    <a:pt x="1900" y="571"/>
                    <a:pt x="2280" y="951"/>
                    <a:pt x="2280" y="1426"/>
                  </a:cubicBezTo>
                  <a:cubicBezTo>
                    <a:pt x="2280" y="1901"/>
                    <a:pt x="1900" y="2281"/>
                    <a:pt x="1425" y="2281"/>
                  </a:cubicBezTo>
                  <a:cubicBezTo>
                    <a:pt x="950" y="2281"/>
                    <a:pt x="570" y="1901"/>
                    <a:pt x="570" y="1426"/>
                  </a:cubicBezTo>
                  <a:cubicBezTo>
                    <a:pt x="570" y="951"/>
                    <a:pt x="950" y="571"/>
                    <a:pt x="1425" y="571"/>
                  </a:cubicBezTo>
                  <a:close/>
                  <a:moveTo>
                    <a:pt x="1425" y="1"/>
                  </a:moveTo>
                  <a:cubicBezTo>
                    <a:pt x="665" y="1"/>
                    <a:pt x="0" y="634"/>
                    <a:pt x="0" y="1426"/>
                  </a:cubicBezTo>
                  <a:cubicBezTo>
                    <a:pt x="0" y="2186"/>
                    <a:pt x="665" y="2851"/>
                    <a:pt x="1425" y="2851"/>
                  </a:cubicBezTo>
                  <a:cubicBezTo>
                    <a:pt x="2217" y="2851"/>
                    <a:pt x="2851" y="2186"/>
                    <a:pt x="2851" y="1426"/>
                  </a:cubicBezTo>
                  <a:cubicBezTo>
                    <a:pt x="2851"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2"/>
            <p:cNvSpPr/>
            <p:nvPr/>
          </p:nvSpPr>
          <p:spPr>
            <a:xfrm>
              <a:off x="2498633" y="1650275"/>
              <a:ext cx="94500" cy="95573"/>
            </a:xfrm>
            <a:custGeom>
              <a:avLst/>
              <a:gdLst/>
              <a:ahLst/>
              <a:cxnLst/>
              <a:rect l="l" t="t" r="r" b="b"/>
              <a:pathLst>
                <a:path w="2819" h="2851" extrusionOk="0">
                  <a:moveTo>
                    <a:pt x="1425" y="570"/>
                  </a:moveTo>
                  <a:cubicBezTo>
                    <a:pt x="1869" y="570"/>
                    <a:pt x="2280" y="950"/>
                    <a:pt x="2280" y="1425"/>
                  </a:cubicBezTo>
                  <a:cubicBezTo>
                    <a:pt x="2280" y="1900"/>
                    <a:pt x="1869" y="2280"/>
                    <a:pt x="1425" y="2280"/>
                  </a:cubicBezTo>
                  <a:cubicBezTo>
                    <a:pt x="950" y="2280"/>
                    <a:pt x="570" y="1900"/>
                    <a:pt x="570" y="1425"/>
                  </a:cubicBezTo>
                  <a:cubicBezTo>
                    <a:pt x="570" y="950"/>
                    <a:pt x="950" y="570"/>
                    <a:pt x="1425" y="570"/>
                  </a:cubicBezTo>
                  <a:close/>
                  <a:moveTo>
                    <a:pt x="1425" y="0"/>
                  </a:moveTo>
                  <a:cubicBezTo>
                    <a:pt x="634" y="0"/>
                    <a:pt x="0" y="665"/>
                    <a:pt x="0" y="1425"/>
                  </a:cubicBezTo>
                  <a:cubicBezTo>
                    <a:pt x="0" y="2217"/>
                    <a:pt x="634" y="2850"/>
                    <a:pt x="1425" y="2850"/>
                  </a:cubicBezTo>
                  <a:cubicBezTo>
                    <a:pt x="2185" y="2850"/>
                    <a:pt x="2819" y="2217"/>
                    <a:pt x="2819" y="1425"/>
                  </a:cubicBezTo>
                  <a:cubicBezTo>
                    <a:pt x="2819" y="665"/>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2"/>
            <p:cNvSpPr/>
            <p:nvPr/>
          </p:nvSpPr>
          <p:spPr>
            <a:xfrm>
              <a:off x="4195106" y="1092930"/>
              <a:ext cx="95573" cy="95573"/>
            </a:xfrm>
            <a:custGeom>
              <a:avLst/>
              <a:gdLst/>
              <a:ahLst/>
              <a:cxnLst/>
              <a:rect l="l" t="t" r="r" b="b"/>
              <a:pathLst>
                <a:path w="2851" h="2851" extrusionOk="0">
                  <a:moveTo>
                    <a:pt x="1425" y="570"/>
                  </a:moveTo>
                  <a:cubicBezTo>
                    <a:pt x="1900" y="570"/>
                    <a:pt x="2280" y="950"/>
                    <a:pt x="2280" y="1425"/>
                  </a:cubicBezTo>
                  <a:cubicBezTo>
                    <a:pt x="2280" y="1900"/>
                    <a:pt x="1900" y="2280"/>
                    <a:pt x="1425" y="2280"/>
                  </a:cubicBezTo>
                  <a:cubicBezTo>
                    <a:pt x="950" y="2280"/>
                    <a:pt x="570" y="1900"/>
                    <a:pt x="570" y="1425"/>
                  </a:cubicBezTo>
                  <a:cubicBezTo>
                    <a:pt x="570" y="950"/>
                    <a:pt x="950" y="570"/>
                    <a:pt x="1425" y="570"/>
                  </a:cubicBezTo>
                  <a:close/>
                  <a:moveTo>
                    <a:pt x="1425" y="0"/>
                  </a:moveTo>
                  <a:cubicBezTo>
                    <a:pt x="634" y="0"/>
                    <a:pt x="0" y="633"/>
                    <a:pt x="0" y="1425"/>
                  </a:cubicBezTo>
                  <a:cubicBezTo>
                    <a:pt x="0" y="2217"/>
                    <a:pt x="634" y="2850"/>
                    <a:pt x="1425" y="2850"/>
                  </a:cubicBezTo>
                  <a:cubicBezTo>
                    <a:pt x="2185" y="2850"/>
                    <a:pt x="2851" y="2217"/>
                    <a:pt x="2851" y="1425"/>
                  </a:cubicBezTo>
                  <a:cubicBezTo>
                    <a:pt x="2851" y="633"/>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2"/>
            <p:cNvSpPr/>
            <p:nvPr/>
          </p:nvSpPr>
          <p:spPr>
            <a:xfrm>
              <a:off x="3996586" y="1671495"/>
              <a:ext cx="95573" cy="94533"/>
            </a:xfrm>
            <a:custGeom>
              <a:avLst/>
              <a:gdLst/>
              <a:ahLst/>
              <a:cxnLst/>
              <a:rect l="l" t="t" r="r" b="b"/>
              <a:pathLst>
                <a:path w="2851" h="2820" extrusionOk="0">
                  <a:moveTo>
                    <a:pt x="1425" y="571"/>
                  </a:moveTo>
                  <a:cubicBezTo>
                    <a:pt x="1900" y="571"/>
                    <a:pt x="2280" y="951"/>
                    <a:pt x="2280" y="1426"/>
                  </a:cubicBezTo>
                  <a:cubicBezTo>
                    <a:pt x="2280" y="1869"/>
                    <a:pt x="1900" y="2281"/>
                    <a:pt x="1425" y="2281"/>
                  </a:cubicBezTo>
                  <a:cubicBezTo>
                    <a:pt x="950" y="2281"/>
                    <a:pt x="570" y="1869"/>
                    <a:pt x="570" y="1426"/>
                  </a:cubicBezTo>
                  <a:cubicBezTo>
                    <a:pt x="570" y="951"/>
                    <a:pt x="950" y="571"/>
                    <a:pt x="1425" y="571"/>
                  </a:cubicBezTo>
                  <a:close/>
                  <a:moveTo>
                    <a:pt x="1425" y="1"/>
                  </a:moveTo>
                  <a:cubicBezTo>
                    <a:pt x="634" y="1"/>
                    <a:pt x="0" y="634"/>
                    <a:pt x="0" y="1426"/>
                  </a:cubicBezTo>
                  <a:cubicBezTo>
                    <a:pt x="0" y="2186"/>
                    <a:pt x="634" y="2819"/>
                    <a:pt x="1425" y="2819"/>
                  </a:cubicBezTo>
                  <a:cubicBezTo>
                    <a:pt x="2217" y="2819"/>
                    <a:pt x="2850" y="2186"/>
                    <a:pt x="2850" y="1426"/>
                  </a:cubicBezTo>
                  <a:cubicBezTo>
                    <a:pt x="2850" y="634"/>
                    <a:pt x="2217"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2"/>
            <p:cNvSpPr/>
            <p:nvPr/>
          </p:nvSpPr>
          <p:spPr>
            <a:xfrm>
              <a:off x="3354295" y="2395514"/>
              <a:ext cx="94500" cy="95606"/>
            </a:xfrm>
            <a:custGeom>
              <a:avLst/>
              <a:gdLst/>
              <a:ahLst/>
              <a:cxnLst/>
              <a:rect l="l" t="t" r="r" b="b"/>
              <a:pathLst>
                <a:path w="2819" h="2852" extrusionOk="0">
                  <a:moveTo>
                    <a:pt x="1425" y="571"/>
                  </a:moveTo>
                  <a:cubicBezTo>
                    <a:pt x="1901" y="571"/>
                    <a:pt x="2281" y="951"/>
                    <a:pt x="2281" y="1426"/>
                  </a:cubicBezTo>
                  <a:cubicBezTo>
                    <a:pt x="2281" y="1901"/>
                    <a:pt x="1901" y="2281"/>
                    <a:pt x="1425" y="2281"/>
                  </a:cubicBezTo>
                  <a:cubicBezTo>
                    <a:pt x="950" y="2281"/>
                    <a:pt x="570" y="1901"/>
                    <a:pt x="570" y="1426"/>
                  </a:cubicBezTo>
                  <a:cubicBezTo>
                    <a:pt x="570" y="951"/>
                    <a:pt x="950" y="571"/>
                    <a:pt x="1425" y="571"/>
                  </a:cubicBezTo>
                  <a:close/>
                  <a:moveTo>
                    <a:pt x="1425" y="1"/>
                  </a:moveTo>
                  <a:cubicBezTo>
                    <a:pt x="634" y="1"/>
                    <a:pt x="0" y="634"/>
                    <a:pt x="0" y="1426"/>
                  </a:cubicBezTo>
                  <a:cubicBezTo>
                    <a:pt x="0" y="2218"/>
                    <a:pt x="634" y="2851"/>
                    <a:pt x="1425" y="2851"/>
                  </a:cubicBezTo>
                  <a:cubicBezTo>
                    <a:pt x="2186" y="2851"/>
                    <a:pt x="2819" y="2218"/>
                    <a:pt x="2819" y="1426"/>
                  </a:cubicBezTo>
                  <a:cubicBezTo>
                    <a:pt x="2819" y="634"/>
                    <a:pt x="2186" y="1"/>
                    <a:pt x="142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2"/>
            <p:cNvSpPr/>
            <p:nvPr/>
          </p:nvSpPr>
          <p:spPr>
            <a:xfrm>
              <a:off x="2517741" y="3486872"/>
              <a:ext cx="94500" cy="94500"/>
            </a:xfrm>
            <a:custGeom>
              <a:avLst/>
              <a:gdLst/>
              <a:ahLst/>
              <a:cxnLst/>
              <a:rect l="l" t="t" r="r" b="b"/>
              <a:pathLst>
                <a:path w="2819" h="2819" extrusionOk="0">
                  <a:moveTo>
                    <a:pt x="1425" y="539"/>
                  </a:moveTo>
                  <a:cubicBezTo>
                    <a:pt x="1900" y="539"/>
                    <a:pt x="2280" y="951"/>
                    <a:pt x="2280" y="1394"/>
                  </a:cubicBezTo>
                  <a:cubicBezTo>
                    <a:pt x="2280" y="1869"/>
                    <a:pt x="1900" y="2249"/>
                    <a:pt x="1425" y="2249"/>
                  </a:cubicBezTo>
                  <a:cubicBezTo>
                    <a:pt x="950" y="2249"/>
                    <a:pt x="570" y="1869"/>
                    <a:pt x="570" y="1394"/>
                  </a:cubicBezTo>
                  <a:cubicBezTo>
                    <a:pt x="570" y="951"/>
                    <a:pt x="950" y="539"/>
                    <a:pt x="1425" y="539"/>
                  </a:cubicBezTo>
                  <a:close/>
                  <a:moveTo>
                    <a:pt x="1425" y="0"/>
                  </a:moveTo>
                  <a:cubicBezTo>
                    <a:pt x="634" y="0"/>
                    <a:pt x="0" y="634"/>
                    <a:pt x="0" y="1394"/>
                  </a:cubicBezTo>
                  <a:cubicBezTo>
                    <a:pt x="0" y="2186"/>
                    <a:pt x="634" y="2819"/>
                    <a:pt x="1425" y="2819"/>
                  </a:cubicBezTo>
                  <a:cubicBezTo>
                    <a:pt x="2185" y="2819"/>
                    <a:pt x="2819" y="2186"/>
                    <a:pt x="2819" y="1394"/>
                  </a:cubicBezTo>
                  <a:cubicBezTo>
                    <a:pt x="2819" y="634"/>
                    <a:pt x="2185" y="0"/>
                    <a:pt x="14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2"/>
            <p:cNvSpPr/>
            <p:nvPr/>
          </p:nvSpPr>
          <p:spPr>
            <a:xfrm>
              <a:off x="2589915" y="4139757"/>
              <a:ext cx="95573" cy="95573"/>
            </a:xfrm>
            <a:custGeom>
              <a:avLst/>
              <a:gdLst/>
              <a:ahLst/>
              <a:cxnLst/>
              <a:rect l="l" t="t" r="r" b="b"/>
              <a:pathLst>
                <a:path w="2851" h="2851" extrusionOk="0">
                  <a:moveTo>
                    <a:pt x="1426" y="571"/>
                  </a:moveTo>
                  <a:cubicBezTo>
                    <a:pt x="1901" y="571"/>
                    <a:pt x="2281" y="951"/>
                    <a:pt x="2281" y="1426"/>
                  </a:cubicBezTo>
                  <a:cubicBezTo>
                    <a:pt x="2281" y="1901"/>
                    <a:pt x="1901" y="2281"/>
                    <a:pt x="1426" y="2281"/>
                  </a:cubicBezTo>
                  <a:cubicBezTo>
                    <a:pt x="951" y="2281"/>
                    <a:pt x="571" y="1901"/>
                    <a:pt x="571" y="1426"/>
                  </a:cubicBezTo>
                  <a:cubicBezTo>
                    <a:pt x="571" y="951"/>
                    <a:pt x="951" y="571"/>
                    <a:pt x="1426" y="571"/>
                  </a:cubicBezTo>
                  <a:close/>
                  <a:moveTo>
                    <a:pt x="1426" y="1"/>
                  </a:moveTo>
                  <a:cubicBezTo>
                    <a:pt x="634" y="1"/>
                    <a:pt x="1" y="634"/>
                    <a:pt x="1" y="1426"/>
                  </a:cubicBezTo>
                  <a:cubicBezTo>
                    <a:pt x="1" y="2218"/>
                    <a:pt x="634" y="2851"/>
                    <a:pt x="1426" y="2851"/>
                  </a:cubicBezTo>
                  <a:cubicBezTo>
                    <a:pt x="2217" y="2851"/>
                    <a:pt x="2851" y="2218"/>
                    <a:pt x="2851" y="1426"/>
                  </a:cubicBezTo>
                  <a:cubicBezTo>
                    <a:pt x="2851" y="634"/>
                    <a:pt x="2217" y="1"/>
                    <a:pt x="14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2"/>
            <p:cNvSpPr/>
            <p:nvPr/>
          </p:nvSpPr>
          <p:spPr>
            <a:xfrm>
              <a:off x="4023102" y="4575046"/>
              <a:ext cx="94533" cy="94500"/>
            </a:xfrm>
            <a:custGeom>
              <a:avLst/>
              <a:gdLst/>
              <a:ahLst/>
              <a:cxnLst/>
              <a:rect l="l" t="t" r="r" b="b"/>
              <a:pathLst>
                <a:path w="2820" h="2819" extrusionOk="0">
                  <a:moveTo>
                    <a:pt x="1394" y="538"/>
                  </a:moveTo>
                  <a:cubicBezTo>
                    <a:pt x="1869" y="538"/>
                    <a:pt x="2249" y="918"/>
                    <a:pt x="2249" y="1393"/>
                  </a:cubicBezTo>
                  <a:cubicBezTo>
                    <a:pt x="2249" y="1869"/>
                    <a:pt x="1869" y="2249"/>
                    <a:pt x="1394" y="2249"/>
                  </a:cubicBezTo>
                  <a:cubicBezTo>
                    <a:pt x="919" y="2249"/>
                    <a:pt x="539" y="1869"/>
                    <a:pt x="539" y="1393"/>
                  </a:cubicBezTo>
                  <a:cubicBezTo>
                    <a:pt x="539" y="918"/>
                    <a:pt x="919" y="538"/>
                    <a:pt x="1394" y="538"/>
                  </a:cubicBezTo>
                  <a:close/>
                  <a:moveTo>
                    <a:pt x="1394" y="0"/>
                  </a:moveTo>
                  <a:cubicBezTo>
                    <a:pt x="634" y="0"/>
                    <a:pt x="1" y="633"/>
                    <a:pt x="1" y="1393"/>
                  </a:cubicBezTo>
                  <a:cubicBezTo>
                    <a:pt x="1" y="2185"/>
                    <a:pt x="634" y="2819"/>
                    <a:pt x="1394" y="2819"/>
                  </a:cubicBezTo>
                  <a:cubicBezTo>
                    <a:pt x="2186" y="2819"/>
                    <a:pt x="2819" y="2185"/>
                    <a:pt x="2819" y="1393"/>
                  </a:cubicBezTo>
                  <a:cubicBezTo>
                    <a:pt x="2819" y="633"/>
                    <a:pt x="2186" y="0"/>
                    <a:pt x="139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2"/>
            <p:cNvSpPr/>
            <p:nvPr/>
          </p:nvSpPr>
          <p:spPr>
            <a:xfrm>
              <a:off x="4241803" y="4470992"/>
              <a:ext cx="94533" cy="95573"/>
            </a:xfrm>
            <a:custGeom>
              <a:avLst/>
              <a:gdLst/>
              <a:ahLst/>
              <a:cxnLst/>
              <a:rect l="l" t="t" r="r" b="b"/>
              <a:pathLst>
                <a:path w="2820" h="2851" extrusionOk="0">
                  <a:moveTo>
                    <a:pt x="1394" y="571"/>
                  </a:moveTo>
                  <a:cubicBezTo>
                    <a:pt x="1869" y="571"/>
                    <a:pt x="2249" y="951"/>
                    <a:pt x="2249" y="1426"/>
                  </a:cubicBezTo>
                  <a:cubicBezTo>
                    <a:pt x="2249" y="1901"/>
                    <a:pt x="1869" y="2281"/>
                    <a:pt x="1394" y="2281"/>
                  </a:cubicBezTo>
                  <a:cubicBezTo>
                    <a:pt x="919" y="2281"/>
                    <a:pt x="539" y="1901"/>
                    <a:pt x="539" y="1426"/>
                  </a:cubicBezTo>
                  <a:cubicBezTo>
                    <a:pt x="539" y="951"/>
                    <a:pt x="919" y="571"/>
                    <a:pt x="1394" y="571"/>
                  </a:cubicBezTo>
                  <a:close/>
                  <a:moveTo>
                    <a:pt x="1394" y="1"/>
                  </a:moveTo>
                  <a:cubicBezTo>
                    <a:pt x="634" y="1"/>
                    <a:pt x="1" y="634"/>
                    <a:pt x="1" y="1426"/>
                  </a:cubicBezTo>
                  <a:cubicBezTo>
                    <a:pt x="1" y="2217"/>
                    <a:pt x="634" y="2851"/>
                    <a:pt x="1394" y="2851"/>
                  </a:cubicBezTo>
                  <a:cubicBezTo>
                    <a:pt x="2186" y="2851"/>
                    <a:pt x="2819" y="2217"/>
                    <a:pt x="2819" y="1426"/>
                  </a:cubicBezTo>
                  <a:cubicBezTo>
                    <a:pt x="2819" y="634"/>
                    <a:pt x="2186" y="1"/>
                    <a:pt x="139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2"/>
            <p:cNvSpPr/>
            <p:nvPr/>
          </p:nvSpPr>
          <p:spPr>
            <a:xfrm>
              <a:off x="4062390" y="1730964"/>
              <a:ext cx="227215" cy="597706"/>
            </a:xfrm>
            <a:custGeom>
              <a:avLst/>
              <a:gdLst/>
              <a:ahLst/>
              <a:cxnLst/>
              <a:rect l="l" t="t" r="r" b="b"/>
              <a:pathLst>
                <a:path w="6778" h="17830" extrusionOk="0">
                  <a:moveTo>
                    <a:pt x="317" y="0"/>
                  </a:moveTo>
                  <a:cubicBezTo>
                    <a:pt x="246" y="0"/>
                    <a:pt x="175" y="32"/>
                    <a:pt x="127" y="95"/>
                  </a:cubicBezTo>
                  <a:cubicBezTo>
                    <a:pt x="1" y="190"/>
                    <a:pt x="1" y="380"/>
                    <a:pt x="127" y="475"/>
                  </a:cubicBezTo>
                  <a:lnTo>
                    <a:pt x="6208" y="6587"/>
                  </a:lnTo>
                  <a:lnTo>
                    <a:pt x="6208" y="17545"/>
                  </a:lnTo>
                  <a:cubicBezTo>
                    <a:pt x="6208" y="17703"/>
                    <a:pt x="6334" y="17830"/>
                    <a:pt x="6493" y="17830"/>
                  </a:cubicBezTo>
                  <a:cubicBezTo>
                    <a:pt x="6651" y="17830"/>
                    <a:pt x="6778" y="17703"/>
                    <a:pt x="6778" y="17545"/>
                  </a:cubicBezTo>
                  <a:lnTo>
                    <a:pt x="6778" y="6461"/>
                  </a:lnTo>
                  <a:cubicBezTo>
                    <a:pt x="6778" y="6397"/>
                    <a:pt x="6746" y="6334"/>
                    <a:pt x="6715" y="6271"/>
                  </a:cubicBezTo>
                  <a:lnTo>
                    <a:pt x="507" y="95"/>
                  </a:lnTo>
                  <a:cubicBezTo>
                    <a:pt x="460" y="32"/>
                    <a:pt x="389" y="0"/>
                    <a:pt x="3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2"/>
            <p:cNvSpPr/>
            <p:nvPr/>
          </p:nvSpPr>
          <p:spPr>
            <a:xfrm>
              <a:off x="2785250" y="1728550"/>
              <a:ext cx="1146604" cy="682920"/>
            </a:xfrm>
            <a:custGeom>
              <a:avLst/>
              <a:gdLst/>
              <a:ahLst/>
              <a:cxnLst/>
              <a:rect l="l" t="t" r="r" b="b"/>
              <a:pathLst>
                <a:path w="34204" h="20372" extrusionOk="0">
                  <a:moveTo>
                    <a:pt x="317" y="1"/>
                  </a:moveTo>
                  <a:cubicBezTo>
                    <a:pt x="246" y="1"/>
                    <a:pt x="175" y="25"/>
                    <a:pt x="127" y="72"/>
                  </a:cubicBezTo>
                  <a:cubicBezTo>
                    <a:pt x="1" y="199"/>
                    <a:pt x="1" y="357"/>
                    <a:pt x="127" y="484"/>
                  </a:cubicBezTo>
                  <a:lnTo>
                    <a:pt x="10705" y="11061"/>
                  </a:lnTo>
                  <a:cubicBezTo>
                    <a:pt x="10737" y="11125"/>
                    <a:pt x="10800" y="11125"/>
                    <a:pt x="10895" y="11125"/>
                  </a:cubicBezTo>
                  <a:lnTo>
                    <a:pt x="24544" y="11125"/>
                  </a:lnTo>
                  <a:lnTo>
                    <a:pt x="33697" y="20277"/>
                  </a:lnTo>
                  <a:cubicBezTo>
                    <a:pt x="33760" y="20340"/>
                    <a:pt x="33823" y="20372"/>
                    <a:pt x="33918" y="20372"/>
                  </a:cubicBezTo>
                  <a:cubicBezTo>
                    <a:pt x="33982" y="20372"/>
                    <a:pt x="34045" y="20340"/>
                    <a:pt x="34108" y="20277"/>
                  </a:cubicBezTo>
                  <a:cubicBezTo>
                    <a:pt x="34203" y="20182"/>
                    <a:pt x="34203" y="19992"/>
                    <a:pt x="34108" y="19897"/>
                  </a:cubicBezTo>
                  <a:lnTo>
                    <a:pt x="24861" y="10650"/>
                  </a:lnTo>
                  <a:cubicBezTo>
                    <a:pt x="24829" y="10586"/>
                    <a:pt x="24734" y="10586"/>
                    <a:pt x="24671" y="10586"/>
                  </a:cubicBezTo>
                  <a:lnTo>
                    <a:pt x="10990" y="10586"/>
                  </a:lnTo>
                  <a:lnTo>
                    <a:pt x="507" y="72"/>
                  </a:lnTo>
                  <a:cubicBezTo>
                    <a:pt x="460" y="25"/>
                    <a:pt x="389" y="1"/>
                    <a:pt x="31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2"/>
            <p:cNvSpPr/>
            <p:nvPr/>
          </p:nvSpPr>
          <p:spPr>
            <a:xfrm>
              <a:off x="2572919" y="1709442"/>
              <a:ext cx="1351493" cy="915433"/>
            </a:xfrm>
            <a:custGeom>
              <a:avLst/>
              <a:gdLst/>
              <a:ahLst/>
              <a:cxnLst/>
              <a:rect l="l" t="t" r="r" b="b"/>
              <a:pathLst>
                <a:path w="40316" h="27308" extrusionOk="0">
                  <a:moveTo>
                    <a:pt x="318" y="1"/>
                  </a:moveTo>
                  <a:cubicBezTo>
                    <a:pt x="246" y="1"/>
                    <a:pt x="175" y="25"/>
                    <a:pt x="128" y="72"/>
                  </a:cubicBezTo>
                  <a:cubicBezTo>
                    <a:pt x="1" y="199"/>
                    <a:pt x="1" y="357"/>
                    <a:pt x="128" y="484"/>
                  </a:cubicBezTo>
                  <a:lnTo>
                    <a:pt x="16342" y="16698"/>
                  </a:lnTo>
                  <a:cubicBezTo>
                    <a:pt x="16406" y="16762"/>
                    <a:pt x="16469" y="16793"/>
                    <a:pt x="16532" y="16793"/>
                  </a:cubicBezTo>
                  <a:lnTo>
                    <a:pt x="29358" y="16793"/>
                  </a:lnTo>
                  <a:lnTo>
                    <a:pt x="39809" y="27244"/>
                  </a:lnTo>
                  <a:cubicBezTo>
                    <a:pt x="39841" y="27276"/>
                    <a:pt x="39936" y="27307"/>
                    <a:pt x="39999" y="27307"/>
                  </a:cubicBezTo>
                  <a:cubicBezTo>
                    <a:pt x="40062" y="27307"/>
                    <a:pt x="40157" y="27276"/>
                    <a:pt x="40189" y="27244"/>
                  </a:cubicBezTo>
                  <a:cubicBezTo>
                    <a:pt x="40316" y="27117"/>
                    <a:pt x="40316" y="26959"/>
                    <a:pt x="40189" y="26832"/>
                  </a:cubicBezTo>
                  <a:lnTo>
                    <a:pt x="29643" y="16287"/>
                  </a:lnTo>
                  <a:cubicBezTo>
                    <a:pt x="29612" y="16255"/>
                    <a:pt x="29548" y="16223"/>
                    <a:pt x="29453" y="16223"/>
                  </a:cubicBezTo>
                  <a:lnTo>
                    <a:pt x="16659" y="16223"/>
                  </a:lnTo>
                  <a:lnTo>
                    <a:pt x="508" y="72"/>
                  </a:lnTo>
                  <a:cubicBezTo>
                    <a:pt x="460" y="25"/>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2"/>
            <p:cNvSpPr/>
            <p:nvPr/>
          </p:nvSpPr>
          <p:spPr>
            <a:xfrm>
              <a:off x="2600541" y="3103610"/>
              <a:ext cx="1289912" cy="439547"/>
            </a:xfrm>
            <a:custGeom>
              <a:avLst/>
              <a:gdLst/>
              <a:ahLst/>
              <a:cxnLst/>
              <a:rect l="l" t="t" r="r" b="b"/>
              <a:pathLst>
                <a:path w="38479" h="13112" extrusionOk="0">
                  <a:moveTo>
                    <a:pt x="32081" y="1"/>
                  </a:moveTo>
                  <a:cubicBezTo>
                    <a:pt x="32018" y="1"/>
                    <a:pt x="31954" y="33"/>
                    <a:pt x="31923" y="64"/>
                  </a:cubicBezTo>
                  <a:lnTo>
                    <a:pt x="17767" y="12574"/>
                  </a:lnTo>
                  <a:lnTo>
                    <a:pt x="285" y="12574"/>
                  </a:lnTo>
                  <a:cubicBezTo>
                    <a:pt x="127" y="12574"/>
                    <a:pt x="0" y="12700"/>
                    <a:pt x="0" y="12827"/>
                  </a:cubicBezTo>
                  <a:cubicBezTo>
                    <a:pt x="0" y="12985"/>
                    <a:pt x="127" y="13112"/>
                    <a:pt x="285" y="13112"/>
                  </a:cubicBezTo>
                  <a:lnTo>
                    <a:pt x="17862" y="13112"/>
                  </a:lnTo>
                  <a:cubicBezTo>
                    <a:pt x="17925" y="13112"/>
                    <a:pt x="17988" y="13112"/>
                    <a:pt x="18052" y="13049"/>
                  </a:cubicBezTo>
                  <a:lnTo>
                    <a:pt x="32208" y="571"/>
                  </a:lnTo>
                  <a:lnTo>
                    <a:pt x="38193" y="571"/>
                  </a:lnTo>
                  <a:cubicBezTo>
                    <a:pt x="38352" y="571"/>
                    <a:pt x="38478" y="444"/>
                    <a:pt x="38478" y="286"/>
                  </a:cubicBezTo>
                  <a:cubicBezTo>
                    <a:pt x="38478" y="128"/>
                    <a:pt x="38352" y="1"/>
                    <a:pt x="3819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2"/>
            <p:cNvSpPr/>
            <p:nvPr/>
          </p:nvSpPr>
          <p:spPr>
            <a:xfrm>
              <a:off x="3420099" y="2462391"/>
              <a:ext cx="511754" cy="265465"/>
            </a:xfrm>
            <a:custGeom>
              <a:avLst/>
              <a:gdLst/>
              <a:ahLst/>
              <a:cxnLst/>
              <a:rect l="l" t="t" r="r" b="b"/>
              <a:pathLst>
                <a:path w="15266" h="7919" extrusionOk="0">
                  <a:moveTo>
                    <a:pt x="318" y="1"/>
                  </a:moveTo>
                  <a:cubicBezTo>
                    <a:pt x="246" y="1"/>
                    <a:pt x="175" y="33"/>
                    <a:pt x="128" y="96"/>
                  </a:cubicBezTo>
                  <a:cubicBezTo>
                    <a:pt x="1" y="191"/>
                    <a:pt x="1" y="381"/>
                    <a:pt x="128" y="476"/>
                  </a:cubicBezTo>
                  <a:lnTo>
                    <a:pt x="7475" y="7823"/>
                  </a:lnTo>
                  <a:cubicBezTo>
                    <a:pt x="7538" y="7887"/>
                    <a:pt x="7601" y="7918"/>
                    <a:pt x="7665" y="7918"/>
                  </a:cubicBezTo>
                  <a:lnTo>
                    <a:pt x="14980" y="7918"/>
                  </a:lnTo>
                  <a:cubicBezTo>
                    <a:pt x="15107" y="7918"/>
                    <a:pt x="15265" y="7792"/>
                    <a:pt x="15234" y="7633"/>
                  </a:cubicBezTo>
                  <a:cubicBezTo>
                    <a:pt x="15234" y="7475"/>
                    <a:pt x="15107" y="7348"/>
                    <a:pt x="14980" y="7348"/>
                  </a:cubicBezTo>
                  <a:lnTo>
                    <a:pt x="7791" y="7348"/>
                  </a:lnTo>
                  <a:lnTo>
                    <a:pt x="508" y="96"/>
                  </a:lnTo>
                  <a:cubicBezTo>
                    <a:pt x="460" y="33"/>
                    <a:pt x="389" y="1"/>
                    <a:pt x="31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42"/>
            <p:cNvSpPr/>
            <p:nvPr/>
          </p:nvSpPr>
          <p:spPr>
            <a:xfrm>
              <a:off x="4562412" y="3201294"/>
              <a:ext cx="19141" cy="1456586"/>
            </a:xfrm>
            <a:custGeom>
              <a:avLst/>
              <a:gdLst/>
              <a:ahLst/>
              <a:cxnLst/>
              <a:rect l="l" t="t" r="r" b="b"/>
              <a:pathLst>
                <a:path w="571" h="43451" extrusionOk="0">
                  <a:moveTo>
                    <a:pt x="286" y="1"/>
                  </a:moveTo>
                  <a:cubicBezTo>
                    <a:pt x="127" y="1"/>
                    <a:pt x="1" y="127"/>
                    <a:pt x="1" y="286"/>
                  </a:cubicBezTo>
                  <a:lnTo>
                    <a:pt x="1" y="43165"/>
                  </a:lnTo>
                  <a:cubicBezTo>
                    <a:pt x="1" y="43324"/>
                    <a:pt x="127" y="43450"/>
                    <a:pt x="286" y="43450"/>
                  </a:cubicBezTo>
                  <a:cubicBezTo>
                    <a:pt x="444" y="43450"/>
                    <a:pt x="571" y="43324"/>
                    <a:pt x="571" y="43165"/>
                  </a:cubicBezTo>
                  <a:lnTo>
                    <a:pt x="571" y="286"/>
                  </a:lnTo>
                  <a:cubicBezTo>
                    <a:pt x="571" y="127"/>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2"/>
            <p:cNvSpPr/>
            <p:nvPr/>
          </p:nvSpPr>
          <p:spPr>
            <a:xfrm>
              <a:off x="4562412" y="984619"/>
              <a:ext cx="19141" cy="1426852"/>
            </a:xfrm>
            <a:custGeom>
              <a:avLst/>
              <a:gdLst/>
              <a:ahLst/>
              <a:cxnLst/>
              <a:rect l="l" t="t" r="r" b="b"/>
              <a:pathLst>
                <a:path w="571" h="42564" extrusionOk="0">
                  <a:moveTo>
                    <a:pt x="286" y="1"/>
                  </a:moveTo>
                  <a:cubicBezTo>
                    <a:pt x="127" y="1"/>
                    <a:pt x="1" y="128"/>
                    <a:pt x="1" y="286"/>
                  </a:cubicBezTo>
                  <a:lnTo>
                    <a:pt x="1" y="42279"/>
                  </a:lnTo>
                  <a:cubicBezTo>
                    <a:pt x="1" y="42437"/>
                    <a:pt x="127" y="42564"/>
                    <a:pt x="286" y="42564"/>
                  </a:cubicBezTo>
                  <a:cubicBezTo>
                    <a:pt x="444" y="42564"/>
                    <a:pt x="571" y="42437"/>
                    <a:pt x="571" y="42279"/>
                  </a:cubicBezTo>
                  <a:lnTo>
                    <a:pt x="571" y="286"/>
                  </a:lnTo>
                  <a:cubicBezTo>
                    <a:pt x="571" y="128"/>
                    <a:pt x="444" y="1"/>
                    <a:pt x="28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2"/>
            <p:cNvSpPr/>
            <p:nvPr/>
          </p:nvSpPr>
          <p:spPr>
            <a:xfrm>
              <a:off x="4524196" y="909260"/>
              <a:ext cx="95573" cy="94500"/>
            </a:xfrm>
            <a:custGeom>
              <a:avLst/>
              <a:gdLst/>
              <a:ahLst/>
              <a:cxnLst/>
              <a:rect l="l" t="t" r="r" b="b"/>
              <a:pathLst>
                <a:path w="2851" h="2819" extrusionOk="0">
                  <a:moveTo>
                    <a:pt x="1426" y="539"/>
                  </a:moveTo>
                  <a:cubicBezTo>
                    <a:pt x="1901" y="539"/>
                    <a:pt x="2281" y="919"/>
                    <a:pt x="2281" y="1394"/>
                  </a:cubicBezTo>
                  <a:cubicBezTo>
                    <a:pt x="2281" y="1869"/>
                    <a:pt x="1901" y="2249"/>
                    <a:pt x="1426" y="2249"/>
                  </a:cubicBezTo>
                  <a:cubicBezTo>
                    <a:pt x="951" y="2249"/>
                    <a:pt x="571" y="1869"/>
                    <a:pt x="571" y="1394"/>
                  </a:cubicBezTo>
                  <a:cubicBezTo>
                    <a:pt x="571" y="919"/>
                    <a:pt x="951" y="539"/>
                    <a:pt x="1426" y="539"/>
                  </a:cubicBezTo>
                  <a:close/>
                  <a:moveTo>
                    <a:pt x="1426" y="0"/>
                  </a:moveTo>
                  <a:cubicBezTo>
                    <a:pt x="634" y="0"/>
                    <a:pt x="1" y="634"/>
                    <a:pt x="1" y="1394"/>
                  </a:cubicBezTo>
                  <a:cubicBezTo>
                    <a:pt x="1" y="2186"/>
                    <a:pt x="634" y="2819"/>
                    <a:pt x="1426" y="2819"/>
                  </a:cubicBezTo>
                  <a:cubicBezTo>
                    <a:pt x="2218" y="2819"/>
                    <a:pt x="2851" y="2186"/>
                    <a:pt x="2851" y="1394"/>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42"/>
            <p:cNvSpPr/>
            <p:nvPr/>
          </p:nvSpPr>
          <p:spPr>
            <a:xfrm>
              <a:off x="4524196" y="4638739"/>
              <a:ext cx="95573" cy="94500"/>
            </a:xfrm>
            <a:custGeom>
              <a:avLst/>
              <a:gdLst/>
              <a:ahLst/>
              <a:cxnLst/>
              <a:rect l="l" t="t" r="r" b="b"/>
              <a:pathLst>
                <a:path w="2851" h="2819" extrusionOk="0">
                  <a:moveTo>
                    <a:pt x="1426" y="570"/>
                  </a:moveTo>
                  <a:cubicBezTo>
                    <a:pt x="1901" y="570"/>
                    <a:pt x="2281" y="950"/>
                    <a:pt x="2281" y="1425"/>
                  </a:cubicBezTo>
                  <a:cubicBezTo>
                    <a:pt x="2281" y="1900"/>
                    <a:pt x="1901" y="2280"/>
                    <a:pt x="1426" y="2280"/>
                  </a:cubicBezTo>
                  <a:cubicBezTo>
                    <a:pt x="951" y="2280"/>
                    <a:pt x="571" y="1900"/>
                    <a:pt x="571" y="1425"/>
                  </a:cubicBezTo>
                  <a:cubicBezTo>
                    <a:pt x="571" y="950"/>
                    <a:pt x="951" y="570"/>
                    <a:pt x="1426" y="570"/>
                  </a:cubicBezTo>
                  <a:close/>
                  <a:moveTo>
                    <a:pt x="1426" y="0"/>
                  </a:moveTo>
                  <a:cubicBezTo>
                    <a:pt x="634" y="0"/>
                    <a:pt x="1" y="634"/>
                    <a:pt x="1" y="1425"/>
                  </a:cubicBezTo>
                  <a:cubicBezTo>
                    <a:pt x="1" y="2185"/>
                    <a:pt x="634" y="2819"/>
                    <a:pt x="1426" y="2819"/>
                  </a:cubicBezTo>
                  <a:cubicBezTo>
                    <a:pt x="2218" y="2819"/>
                    <a:pt x="2851" y="2185"/>
                    <a:pt x="2851" y="1425"/>
                  </a:cubicBezTo>
                  <a:cubicBezTo>
                    <a:pt x="2851" y="634"/>
                    <a:pt x="2218" y="0"/>
                    <a:pt x="142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2"/>
            <p:cNvSpPr/>
            <p:nvPr/>
          </p:nvSpPr>
          <p:spPr>
            <a:xfrm>
              <a:off x="5899021" y="1236104"/>
              <a:ext cx="424663" cy="217796"/>
            </a:xfrm>
            <a:custGeom>
              <a:avLst/>
              <a:gdLst/>
              <a:ahLst/>
              <a:cxnLst/>
              <a:rect l="l" t="t" r="r" b="b"/>
              <a:pathLst>
                <a:path w="12668" h="6497" extrusionOk="0">
                  <a:moveTo>
                    <a:pt x="12196" y="0"/>
                  </a:moveTo>
                  <a:cubicBezTo>
                    <a:pt x="12119" y="0"/>
                    <a:pt x="12041" y="21"/>
                    <a:pt x="11971" y="68"/>
                  </a:cubicBezTo>
                  <a:lnTo>
                    <a:pt x="7126" y="3520"/>
                  </a:lnTo>
                  <a:lnTo>
                    <a:pt x="6017" y="2190"/>
                  </a:lnTo>
                  <a:cubicBezTo>
                    <a:pt x="5943" y="2097"/>
                    <a:pt x="5837" y="2048"/>
                    <a:pt x="5724" y="2048"/>
                  </a:cubicBezTo>
                  <a:cubicBezTo>
                    <a:pt x="5643" y="2048"/>
                    <a:pt x="5558" y="2073"/>
                    <a:pt x="5479" y="2126"/>
                  </a:cubicBezTo>
                  <a:lnTo>
                    <a:pt x="222" y="5768"/>
                  </a:lnTo>
                  <a:cubicBezTo>
                    <a:pt x="63" y="5895"/>
                    <a:pt x="0" y="6148"/>
                    <a:pt x="127" y="6338"/>
                  </a:cubicBezTo>
                  <a:cubicBezTo>
                    <a:pt x="222" y="6433"/>
                    <a:pt x="349" y="6497"/>
                    <a:pt x="475" y="6497"/>
                  </a:cubicBezTo>
                  <a:cubicBezTo>
                    <a:pt x="539" y="6497"/>
                    <a:pt x="634" y="6497"/>
                    <a:pt x="697" y="6433"/>
                  </a:cubicBezTo>
                  <a:lnTo>
                    <a:pt x="5637" y="2981"/>
                  </a:lnTo>
                  <a:lnTo>
                    <a:pt x="6746" y="4311"/>
                  </a:lnTo>
                  <a:cubicBezTo>
                    <a:pt x="6819" y="4404"/>
                    <a:pt x="6926" y="4453"/>
                    <a:pt x="7039" y="4453"/>
                  </a:cubicBezTo>
                  <a:cubicBezTo>
                    <a:pt x="7120" y="4453"/>
                    <a:pt x="7205" y="4428"/>
                    <a:pt x="7284" y="4375"/>
                  </a:cubicBezTo>
                  <a:lnTo>
                    <a:pt x="12446" y="733"/>
                  </a:lnTo>
                  <a:cubicBezTo>
                    <a:pt x="12604" y="606"/>
                    <a:pt x="12668" y="353"/>
                    <a:pt x="12541" y="163"/>
                  </a:cubicBezTo>
                  <a:cubicBezTo>
                    <a:pt x="12461" y="63"/>
                    <a:pt x="12330" y="0"/>
                    <a:pt x="12196"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2"/>
            <p:cNvSpPr/>
            <p:nvPr/>
          </p:nvSpPr>
          <p:spPr>
            <a:xfrm>
              <a:off x="6251477" y="1215019"/>
              <a:ext cx="93461" cy="89203"/>
            </a:xfrm>
            <a:custGeom>
              <a:avLst/>
              <a:gdLst/>
              <a:ahLst/>
              <a:cxnLst/>
              <a:rect l="l" t="t" r="r" b="b"/>
              <a:pathLst>
                <a:path w="2788" h="2661" extrusionOk="0">
                  <a:moveTo>
                    <a:pt x="380" y="0"/>
                  </a:moveTo>
                  <a:cubicBezTo>
                    <a:pt x="159" y="0"/>
                    <a:pt x="0" y="158"/>
                    <a:pt x="0" y="380"/>
                  </a:cubicBezTo>
                  <a:cubicBezTo>
                    <a:pt x="0" y="602"/>
                    <a:pt x="159" y="792"/>
                    <a:pt x="380" y="792"/>
                  </a:cubicBezTo>
                  <a:lnTo>
                    <a:pt x="1900" y="792"/>
                  </a:lnTo>
                  <a:lnTo>
                    <a:pt x="1679" y="2185"/>
                  </a:lnTo>
                  <a:cubicBezTo>
                    <a:pt x="1615" y="2407"/>
                    <a:pt x="1774" y="2629"/>
                    <a:pt x="1995" y="2660"/>
                  </a:cubicBezTo>
                  <a:lnTo>
                    <a:pt x="2059" y="2660"/>
                  </a:lnTo>
                  <a:cubicBezTo>
                    <a:pt x="2249" y="2660"/>
                    <a:pt x="2439" y="2534"/>
                    <a:pt x="2439" y="2312"/>
                  </a:cubicBezTo>
                  <a:lnTo>
                    <a:pt x="2755" y="443"/>
                  </a:lnTo>
                  <a:cubicBezTo>
                    <a:pt x="2787" y="317"/>
                    <a:pt x="2755" y="222"/>
                    <a:pt x="2660" y="127"/>
                  </a:cubicBezTo>
                  <a:cubicBezTo>
                    <a:pt x="2597" y="32"/>
                    <a:pt x="2502" y="0"/>
                    <a:pt x="237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42"/>
            <p:cNvSpPr/>
            <p:nvPr/>
          </p:nvSpPr>
          <p:spPr>
            <a:xfrm>
              <a:off x="2963624" y="3080278"/>
              <a:ext cx="105127" cy="103015"/>
            </a:xfrm>
            <a:custGeom>
              <a:avLst/>
              <a:gdLst/>
              <a:ahLst/>
              <a:cxnLst/>
              <a:rect l="l" t="t" r="r" b="b"/>
              <a:pathLst>
                <a:path w="3136" h="3073" extrusionOk="0">
                  <a:moveTo>
                    <a:pt x="2059" y="539"/>
                  </a:moveTo>
                  <a:cubicBezTo>
                    <a:pt x="2185" y="539"/>
                    <a:pt x="2280" y="602"/>
                    <a:pt x="2375" y="697"/>
                  </a:cubicBezTo>
                  <a:cubicBezTo>
                    <a:pt x="2565" y="855"/>
                    <a:pt x="2565" y="1172"/>
                    <a:pt x="2375" y="1362"/>
                  </a:cubicBezTo>
                  <a:lnTo>
                    <a:pt x="1330" y="2407"/>
                  </a:lnTo>
                  <a:cubicBezTo>
                    <a:pt x="1235" y="2502"/>
                    <a:pt x="1109" y="2534"/>
                    <a:pt x="982" y="2534"/>
                  </a:cubicBezTo>
                  <a:cubicBezTo>
                    <a:pt x="855" y="2534"/>
                    <a:pt x="760" y="2502"/>
                    <a:pt x="665" y="2407"/>
                  </a:cubicBezTo>
                  <a:cubicBezTo>
                    <a:pt x="570" y="2312"/>
                    <a:pt x="507" y="2185"/>
                    <a:pt x="507" y="2059"/>
                  </a:cubicBezTo>
                  <a:cubicBezTo>
                    <a:pt x="507" y="1932"/>
                    <a:pt x="570" y="1837"/>
                    <a:pt x="665" y="1742"/>
                  </a:cubicBezTo>
                  <a:lnTo>
                    <a:pt x="1710" y="697"/>
                  </a:lnTo>
                  <a:cubicBezTo>
                    <a:pt x="1805" y="602"/>
                    <a:pt x="1932" y="539"/>
                    <a:pt x="2059" y="539"/>
                  </a:cubicBezTo>
                  <a:close/>
                  <a:moveTo>
                    <a:pt x="2059" y="0"/>
                  </a:moveTo>
                  <a:cubicBezTo>
                    <a:pt x="1774" y="0"/>
                    <a:pt x="1520" y="127"/>
                    <a:pt x="1330" y="317"/>
                  </a:cubicBezTo>
                  <a:lnTo>
                    <a:pt x="285" y="1362"/>
                  </a:lnTo>
                  <a:cubicBezTo>
                    <a:pt x="95" y="1552"/>
                    <a:pt x="0" y="1805"/>
                    <a:pt x="0" y="2059"/>
                  </a:cubicBezTo>
                  <a:cubicBezTo>
                    <a:pt x="0" y="2344"/>
                    <a:pt x="95" y="2597"/>
                    <a:pt x="285" y="2787"/>
                  </a:cubicBezTo>
                  <a:cubicBezTo>
                    <a:pt x="475" y="2977"/>
                    <a:pt x="729" y="3072"/>
                    <a:pt x="982" y="3072"/>
                  </a:cubicBezTo>
                  <a:cubicBezTo>
                    <a:pt x="1267" y="3072"/>
                    <a:pt x="1520" y="2977"/>
                    <a:pt x="1710" y="2787"/>
                  </a:cubicBezTo>
                  <a:lnTo>
                    <a:pt x="2755" y="1742"/>
                  </a:lnTo>
                  <a:cubicBezTo>
                    <a:pt x="3135" y="1330"/>
                    <a:pt x="3135" y="697"/>
                    <a:pt x="2755" y="317"/>
                  </a:cubicBezTo>
                  <a:cubicBezTo>
                    <a:pt x="2565" y="127"/>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42"/>
            <p:cNvSpPr/>
            <p:nvPr/>
          </p:nvSpPr>
          <p:spPr>
            <a:xfrm>
              <a:off x="3058090" y="2985778"/>
              <a:ext cx="103015" cy="103015"/>
            </a:xfrm>
            <a:custGeom>
              <a:avLst/>
              <a:gdLst/>
              <a:ahLst/>
              <a:cxnLst/>
              <a:rect l="l" t="t" r="r" b="b"/>
              <a:pathLst>
                <a:path w="3073" h="3073" extrusionOk="0">
                  <a:moveTo>
                    <a:pt x="2059" y="539"/>
                  </a:moveTo>
                  <a:cubicBezTo>
                    <a:pt x="2186" y="539"/>
                    <a:pt x="2313" y="602"/>
                    <a:pt x="2408" y="666"/>
                  </a:cubicBezTo>
                  <a:cubicBezTo>
                    <a:pt x="2471" y="761"/>
                    <a:pt x="2534" y="887"/>
                    <a:pt x="2534" y="1014"/>
                  </a:cubicBezTo>
                  <a:cubicBezTo>
                    <a:pt x="2534" y="1141"/>
                    <a:pt x="2471" y="1267"/>
                    <a:pt x="2408" y="1362"/>
                  </a:cubicBezTo>
                  <a:lnTo>
                    <a:pt x="1331" y="2408"/>
                  </a:lnTo>
                  <a:cubicBezTo>
                    <a:pt x="1267" y="2503"/>
                    <a:pt x="1141" y="2534"/>
                    <a:pt x="1014" y="2534"/>
                  </a:cubicBezTo>
                  <a:cubicBezTo>
                    <a:pt x="887" y="2534"/>
                    <a:pt x="761" y="2503"/>
                    <a:pt x="666" y="2408"/>
                  </a:cubicBezTo>
                  <a:cubicBezTo>
                    <a:pt x="571" y="2313"/>
                    <a:pt x="539" y="2186"/>
                    <a:pt x="539" y="2059"/>
                  </a:cubicBezTo>
                  <a:cubicBezTo>
                    <a:pt x="539" y="1933"/>
                    <a:pt x="571" y="1806"/>
                    <a:pt x="666" y="1743"/>
                  </a:cubicBezTo>
                  <a:lnTo>
                    <a:pt x="1711" y="666"/>
                  </a:lnTo>
                  <a:cubicBezTo>
                    <a:pt x="1806" y="602"/>
                    <a:pt x="1933" y="539"/>
                    <a:pt x="2059" y="539"/>
                  </a:cubicBezTo>
                  <a:close/>
                  <a:moveTo>
                    <a:pt x="2059" y="1"/>
                  </a:moveTo>
                  <a:cubicBezTo>
                    <a:pt x="1774" y="1"/>
                    <a:pt x="1521" y="127"/>
                    <a:pt x="1331" y="286"/>
                  </a:cubicBezTo>
                  <a:lnTo>
                    <a:pt x="286" y="1362"/>
                  </a:lnTo>
                  <a:cubicBezTo>
                    <a:pt x="96" y="1552"/>
                    <a:pt x="1" y="1806"/>
                    <a:pt x="1" y="2059"/>
                  </a:cubicBezTo>
                  <a:cubicBezTo>
                    <a:pt x="1" y="2344"/>
                    <a:pt x="96" y="2598"/>
                    <a:pt x="286" y="2788"/>
                  </a:cubicBezTo>
                  <a:cubicBezTo>
                    <a:pt x="476" y="2978"/>
                    <a:pt x="729" y="3073"/>
                    <a:pt x="1014" y="3073"/>
                  </a:cubicBezTo>
                  <a:cubicBezTo>
                    <a:pt x="1267" y="3073"/>
                    <a:pt x="1521" y="2978"/>
                    <a:pt x="1711" y="2788"/>
                  </a:cubicBezTo>
                  <a:lnTo>
                    <a:pt x="2756" y="1743"/>
                  </a:lnTo>
                  <a:cubicBezTo>
                    <a:pt x="2946" y="1552"/>
                    <a:pt x="3073" y="1299"/>
                    <a:pt x="3073" y="1014"/>
                  </a:cubicBezTo>
                  <a:cubicBezTo>
                    <a:pt x="3073" y="761"/>
                    <a:pt x="2946" y="476"/>
                    <a:pt x="2756" y="286"/>
                  </a:cubicBezTo>
                  <a:cubicBezTo>
                    <a:pt x="2566" y="96"/>
                    <a:pt x="2313"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2"/>
            <p:cNvSpPr/>
            <p:nvPr/>
          </p:nvSpPr>
          <p:spPr>
            <a:xfrm>
              <a:off x="3152590" y="2891312"/>
              <a:ext cx="106199" cy="103015"/>
            </a:xfrm>
            <a:custGeom>
              <a:avLst/>
              <a:gdLst/>
              <a:ahLst/>
              <a:cxnLst/>
              <a:rect l="l" t="t" r="r" b="b"/>
              <a:pathLst>
                <a:path w="3168" h="3073" extrusionOk="0">
                  <a:moveTo>
                    <a:pt x="2059" y="539"/>
                  </a:moveTo>
                  <a:cubicBezTo>
                    <a:pt x="2185" y="539"/>
                    <a:pt x="2312" y="602"/>
                    <a:pt x="2375" y="665"/>
                  </a:cubicBezTo>
                  <a:cubicBezTo>
                    <a:pt x="2565" y="855"/>
                    <a:pt x="2565" y="1172"/>
                    <a:pt x="2375" y="1362"/>
                  </a:cubicBezTo>
                  <a:lnTo>
                    <a:pt x="1330" y="2407"/>
                  </a:lnTo>
                  <a:cubicBezTo>
                    <a:pt x="1235" y="2502"/>
                    <a:pt x="1140" y="2534"/>
                    <a:pt x="1014" y="2534"/>
                  </a:cubicBezTo>
                  <a:cubicBezTo>
                    <a:pt x="887" y="2534"/>
                    <a:pt x="760" y="2502"/>
                    <a:pt x="665" y="2407"/>
                  </a:cubicBezTo>
                  <a:cubicBezTo>
                    <a:pt x="570" y="2312"/>
                    <a:pt x="539" y="2185"/>
                    <a:pt x="539" y="2059"/>
                  </a:cubicBezTo>
                  <a:cubicBezTo>
                    <a:pt x="539" y="1932"/>
                    <a:pt x="570" y="1805"/>
                    <a:pt x="665" y="1742"/>
                  </a:cubicBezTo>
                  <a:lnTo>
                    <a:pt x="1710" y="665"/>
                  </a:lnTo>
                  <a:cubicBezTo>
                    <a:pt x="1805" y="602"/>
                    <a:pt x="1932" y="539"/>
                    <a:pt x="2059" y="539"/>
                  </a:cubicBezTo>
                  <a:close/>
                  <a:moveTo>
                    <a:pt x="2059" y="0"/>
                  </a:moveTo>
                  <a:cubicBezTo>
                    <a:pt x="1774" y="0"/>
                    <a:pt x="1520" y="127"/>
                    <a:pt x="1330" y="285"/>
                  </a:cubicBezTo>
                  <a:lnTo>
                    <a:pt x="285" y="1362"/>
                  </a:lnTo>
                  <a:cubicBezTo>
                    <a:pt x="95" y="1552"/>
                    <a:pt x="0" y="1805"/>
                    <a:pt x="0" y="2059"/>
                  </a:cubicBezTo>
                  <a:cubicBezTo>
                    <a:pt x="0" y="2344"/>
                    <a:pt x="95" y="2597"/>
                    <a:pt x="285" y="2787"/>
                  </a:cubicBezTo>
                  <a:cubicBezTo>
                    <a:pt x="475" y="2977"/>
                    <a:pt x="729" y="3072"/>
                    <a:pt x="1014" y="3072"/>
                  </a:cubicBezTo>
                  <a:cubicBezTo>
                    <a:pt x="1267" y="3072"/>
                    <a:pt x="1520" y="2977"/>
                    <a:pt x="1710" y="2787"/>
                  </a:cubicBezTo>
                  <a:lnTo>
                    <a:pt x="2755" y="1742"/>
                  </a:lnTo>
                  <a:cubicBezTo>
                    <a:pt x="3167" y="1330"/>
                    <a:pt x="3167" y="697"/>
                    <a:pt x="2755" y="285"/>
                  </a:cubicBezTo>
                  <a:cubicBezTo>
                    <a:pt x="2565" y="95"/>
                    <a:pt x="2312" y="0"/>
                    <a:pt x="20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2"/>
            <p:cNvSpPr/>
            <p:nvPr/>
          </p:nvSpPr>
          <p:spPr>
            <a:xfrm>
              <a:off x="3032613" y="3055840"/>
              <a:ext cx="58430" cy="57357"/>
            </a:xfrm>
            <a:custGeom>
              <a:avLst/>
              <a:gdLst/>
              <a:ahLst/>
              <a:cxnLst/>
              <a:rect l="l" t="t" r="r" b="b"/>
              <a:pathLst>
                <a:path w="1743" h="1711" extrusionOk="0">
                  <a:moveTo>
                    <a:pt x="1469" y="1"/>
                  </a:moveTo>
                  <a:cubicBezTo>
                    <a:pt x="1402" y="1"/>
                    <a:pt x="1331" y="33"/>
                    <a:pt x="1267" y="96"/>
                  </a:cubicBezTo>
                  <a:lnTo>
                    <a:pt x="96" y="1268"/>
                  </a:lnTo>
                  <a:cubicBezTo>
                    <a:pt x="1" y="1363"/>
                    <a:pt x="1" y="1521"/>
                    <a:pt x="96" y="1648"/>
                  </a:cubicBezTo>
                  <a:cubicBezTo>
                    <a:pt x="159" y="1679"/>
                    <a:pt x="222" y="1711"/>
                    <a:pt x="286" y="1711"/>
                  </a:cubicBezTo>
                  <a:cubicBezTo>
                    <a:pt x="381" y="1711"/>
                    <a:pt x="444" y="1679"/>
                    <a:pt x="476" y="1648"/>
                  </a:cubicBezTo>
                  <a:lnTo>
                    <a:pt x="1647" y="476"/>
                  </a:lnTo>
                  <a:cubicBezTo>
                    <a:pt x="1742" y="349"/>
                    <a:pt x="1742" y="191"/>
                    <a:pt x="1647" y="96"/>
                  </a:cubicBezTo>
                  <a:cubicBezTo>
                    <a:pt x="1600" y="33"/>
                    <a:pt x="1537" y="1"/>
                    <a:pt x="14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2"/>
            <p:cNvSpPr/>
            <p:nvPr/>
          </p:nvSpPr>
          <p:spPr>
            <a:xfrm>
              <a:off x="3124967" y="2963485"/>
              <a:ext cx="59502" cy="57357"/>
            </a:xfrm>
            <a:custGeom>
              <a:avLst/>
              <a:gdLst/>
              <a:ahLst/>
              <a:cxnLst/>
              <a:rect l="l" t="t" r="r" b="b"/>
              <a:pathLst>
                <a:path w="1775" h="1711" extrusionOk="0">
                  <a:moveTo>
                    <a:pt x="1470" y="1"/>
                  </a:moveTo>
                  <a:cubicBezTo>
                    <a:pt x="1402" y="1"/>
                    <a:pt x="1331" y="32"/>
                    <a:pt x="1268" y="96"/>
                  </a:cubicBezTo>
                  <a:lnTo>
                    <a:pt x="96" y="1267"/>
                  </a:lnTo>
                  <a:cubicBezTo>
                    <a:pt x="1" y="1362"/>
                    <a:pt x="1" y="1521"/>
                    <a:pt x="96" y="1616"/>
                  </a:cubicBezTo>
                  <a:cubicBezTo>
                    <a:pt x="159" y="1679"/>
                    <a:pt x="223" y="1711"/>
                    <a:pt x="286" y="1711"/>
                  </a:cubicBezTo>
                  <a:cubicBezTo>
                    <a:pt x="381" y="1711"/>
                    <a:pt x="444" y="1679"/>
                    <a:pt x="476" y="1647"/>
                  </a:cubicBezTo>
                  <a:lnTo>
                    <a:pt x="1648" y="476"/>
                  </a:lnTo>
                  <a:cubicBezTo>
                    <a:pt x="1774" y="349"/>
                    <a:pt x="1774" y="191"/>
                    <a:pt x="1648" y="96"/>
                  </a:cubicBezTo>
                  <a:cubicBezTo>
                    <a:pt x="1600" y="32"/>
                    <a:pt x="1537" y="1"/>
                    <a:pt x="14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42"/>
            <p:cNvSpPr/>
            <p:nvPr/>
          </p:nvSpPr>
          <p:spPr>
            <a:xfrm>
              <a:off x="3820358" y="2297863"/>
              <a:ext cx="1506468" cy="1180562"/>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42"/>
            <p:cNvSpPr/>
            <p:nvPr/>
          </p:nvSpPr>
          <p:spPr>
            <a:xfrm>
              <a:off x="3928636" y="2394475"/>
              <a:ext cx="1289912" cy="989450"/>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6" name="Google Shape;5136;p42"/>
            <p:cNvSpPr/>
            <p:nvPr/>
          </p:nvSpPr>
          <p:spPr>
            <a:xfrm>
              <a:off x="3928636" y="2399771"/>
              <a:ext cx="1271844" cy="978857"/>
            </a:xfrm>
            <a:custGeom>
              <a:avLst/>
              <a:gdLst/>
              <a:ahLst/>
              <a:cxnLst/>
              <a:rect l="l" t="t" r="r" b="b"/>
              <a:pathLst>
                <a:path w="37940" h="29200" extrusionOk="0">
                  <a:moveTo>
                    <a:pt x="697" y="0"/>
                  </a:moveTo>
                  <a:cubicBezTo>
                    <a:pt x="285" y="286"/>
                    <a:pt x="0" y="697"/>
                    <a:pt x="0" y="1204"/>
                  </a:cubicBezTo>
                  <a:lnTo>
                    <a:pt x="0" y="27489"/>
                  </a:lnTo>
                  <a:cubicBezTo>
                    <a:pt x="0" y="28407"/>
                    <a:pt x="887" y="29199"/>
                    <a:pt x="1805" y="29199"/>
                  </a:cubicBezTo>
                  <a:lnTo>
                    <a:pt x="36800" y="29199"/>
                  </a:lnTo>
                  <a:cubicBezTo>
                    <a:pt x="37243" y="29199"/>
                    <a:pt x="37623" y="29009"/>
                    <a:pt x="37940" y="28724"/>
                  </a:cubicBezTo>
                  <a:lnTo>
                    <a:pt x="697" y="0"/>
                  </a:ln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2"/>
            <p:cNvSpPr/>
            <p:nvPr/>
          </p:nvSpPr>
          <p:spPr>
            <a:xfrm>
              <a:off x="3653684" y="3329752"/>
              <a:ext cx="1868477" cy="172004"/>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8" name="Google Shape;5138;p42"/>
          <p:cNvSpPr txBox="1"/>
          <p:nvPr/>
        </p:nvSpPr>
        <p:spPr>
          <a:xfrm>
            <a:off x="688731" y="440358"/>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Feature works</a:t>
            </a:r>
          </a:p>
        </p:txBody>
      </p:sp>
      <p:sp>
        <p:nvSpPr>
          <p:cNvPr id="5" name="TextBox 4">
            <a:extLst>
              <a:ext uri="{FF2B5EF4-FFF2-40B4-BE49-F238E27FC236}">
                <a16:creationId xmlns:a16="http://schemas.microsoft.com/office/drawing/2014/main" id="{52B58860-569E-6DB8-213B-DE884ED7A177}"/>
              </a:ext>
            </a:extLst>
          </p:cNvPr>
          <p:cNvSpPr txBox="1"/>
          <p:nvPr/>
        </p:nvSpPr>
        <p:spPr>
          <a:xfrm>
            <a:off x="2547394" y="1071335"/>
            <a:ext cx="5569460" cy="1015663"/>
          </a:xfrm>
          <a:prstGeom prst="rect">
            <a:avLst/>
          </a:prstGeom>
          <a:noFill/>
        </p:spPr>
        <p:txBody>
          <a:bodyPr wrap="square">
            <a:spAutoFit/>
          </a:bodyPr>
          <a:lstStyle/>
          <a:p>
            <a:r>
              <a:rPr lang="vi-VN" sz="1200" dirty="0">
                <a:latin typeface="Fira Sans" panose="020B0503050000020004" pitchFamily="34" charset="0"/>
              </a:rPr>
              <a:t>Xây dựng ứng dụng di động</a:t>
            </a:r>
            <a:r>
              <a:rPr lang="en-US" sz="1200" dirty="0">
                <a:latin typeface="Fira Sans" panose="020B0503050000020004" pitchFamily="34" charset="0"/>
              </a:rPr>
              <a:t> </a:t>
            </a:r>
            <a:r>
              <a:rPr lang="en-US" sz="1200" dirty="0" err="1">
                <a:latin typeface="Fira Sans" panose="020B0503050000020004" pitchFamily="34" charset="0"/>
              </a:rPr>
              <a:t>và</a:t>
            </a:r>
            <a:r>
              <a:rPr lang="en-US" sz="1200" dirty="0">
                <a:latin typeface="Fira Sans" panose="020B0503050000020004" pitchFamily="34" charset="0"/>
              </a:rPr>
              <a:t> website</a:t>
            </a:r>
            <a:r>
              <a:rPr lang="vi-VN" sz="1200" dirty="0">
                <a:latin typeface="Fira Sans" panose="020B0503050000020004" pitchFamily="34" charset="0"/>
              </a:rPr>
              <a:t>: </a:t>
            </a:r>
            <a:r>
              <a:rPr lang="en-US" sz="1200" dirty="0">
                <a:latin typeface="Fira Sans" panose="020B0503050000020004" pitchFamily="34" charset="0"/>
              </a:rPr>
              <a:t>ta</a:t>
            </a:r>
            <a:r>
              <a:rPr lang="vi-VN" sz="1200" dirty="0">
                <a:latin typeface="Fira Sans" panose="020B0503050000020004" pitchFamily="34" charset="0"/>
              </a:rPr>
              <a:t> có thể phát triển một ứng dụng di động </a:t>
            </a:r>
            <a:r>
              <a:rPr lang="en-US" sz="1200" dirty="0" err="1">
                <a:latin typeface="Fira Sans" panose="020B0503050000020004" pitchFamily="34" charset="0"/>
              </a:rPr>
              <a:t>và</a:t>
            </a:r>
            <a:r>
              <a:rPr lang="en-US" sz="1200" dirty="0">
                <a:latin typeface="Fira Sans" panose="020B0503050000020004" pitchFamily="34" charset="0"/>
              </a:rPr>
              <a:t> website </a:t>
            </a:r>
            <a:r>
              <a:rPr lang="vi-VN" sz="1200" dirty="0">
                <a:latin typeface="Fira Sans" panose="020B0503050000020004" pitchFamily="34" charset="0"/>
              </a:rPr>
              <a:t>dựa trên mô hình dự đoán của mình để giúp người dùng kiểm tra tiến triển của bệnh Parkinson và nhận các lời khuyên về chăm sóc sức khỏe</a:t>
            </a:r>
            <a:r>
              <a:rPr lang="en-US" sz="1200" dirty="0">
                <a:latin typeface="Fira Sans" panose="020B0503050000020004" pitchFamily="34" charset="0"/>
              </a:rPr>
              <a:t>, ở </a:t>
            </a:r>
            <a:r>
              <a:rPr lang="en-US" sz="1200" dirty="0" err="1">
                <a:latin typeface="Fira Sans" panose="020B0503050000020004" pitchFamily="34" charset="0"/>
              </a:rPr>
              <a:t>đó</a:t>
            </a:r>
            <a:r>
              <a:rPr lang="en-US" sz="1200" dirty="0">
                <a:latin typeface="Fira Sans" panose="020B0503050000020004" pitchFamily="34" charset="0"/>
              </a:rPr>
              <a:t> </a:t>
            </a:r>
            <a:r>
              <a:rPr lang="en-US" sz="1200" dirty="0" err="1">
                <a:latin typeface="Fira Sans" panose="020B0503050000020004" pitchFamily="34" charset="0"/>
              </a:rPr>
              <a:t>người</a:t>
            </a:r>
            <a:r>
              <a:rPr lang="en-US" sz="1200" dirty="0">
                <a:latin typeface="Fira Sans" panose="020B0503050000020004" pitchFamily="34" charset="0"/>
              </a:rPr>
              <a:t> </a:t>
            </a:r>
            <a:r>
              <a:rPr lang="en-US" sz="1200" dirty="0" err="1">
                <a:latin typeface="Fira Sans" panose="020B0503050000020004" pitchFamily="34" charset="0"/>
              </a:rPr>
              <a:t>dùng</a:t>
            </a:r>
            <a:r>
              <a:rPr lang="en-US" sz="1200" dirty="0">
                <a:latin typeface="Fira Sans" panose="020B0503050000020004" pitchFamily="34" charset="0"/>
              </a:rPr>
              <a:t> </a:t>
            </a:r>
            <a:r>
              <a:rPr lang="en-US" sz="1200" dirty="0" err="1">
                <a:latin typeface="Fira Sans" panose="020B0503050000020004" pitchFamily="34" charset="0"/>
              </a:rPr>
              <a:t>có</a:t>
            </a:r>
            <a:r>
              <a:rPr lang="en-US" sz="1200" dirty="0">
                <a:latin typeface="Fira Sans" panose="020B0503050000020004" pitchFamily="34" charset="0"/>
              </a:rPr>
              <a:t> </a:t>
            </a:r>
            <a:r>
              <a:rPr lang="en-US" sz="1200" dirty="0" err="1">
                <a:latin typeface="Fira Sans" panose="020B0503050000020004" pitchFamily="34" charset="0"/>
              </a:rPr>
              <a:t>thể</a:t>
            </a:r>
            <a:r>
              <a:rPr lang="en-US" sz="1200" dirty="0">
                <a:latin typeface="Fira Sans" panose="020B0503050000020004" pitchFamily="34" charset="0"/>
              </a:rPr>
              <a:t> </a:t>
            </a:r>
            <a:r>
              <a:rPr lang="en-US" sz="1200" dirty="0" err="1">
                <a:latin typeface="Fira Sans" panose="020B0503050000020004" pitchFamily="34" charset="0"/>
              </a:rPr>
              <a:t>chọn</a:t>
            </a:r>
            <a:r>
              <a:rPr lang="en-US" sz="1200" dirty="0">
                <a:latin typeface="Fira Sans" panose="020B0503050000020004" pitchFamily="34" charset="0"/>
              </a:rPr>
              <a:t> </a:t>
            </a:r>
            <a:r>
              <a:rPr lang="en-US" sz="1200" dirty="0" err="1">
                <a:latin typeface="Fira Sans" panose="020B0503050000020004" pitchFamily="34" charset="0"/>
              </a:rPr>
              <a:t>các</a:t>
            </a:r>
            <a:r>
              <a:rPr lang="en-US" sz="1200" dirty="0">
                <a:latin typeface="Fira Sans" panose="020B0503050000020004" pitchFamily="34" charset="0"/>
              </a:rPr>
              <a:t> </a:t>
            </a:r>
            <a:r>
              <a:rPr lang="en-US" sz="1200" dirty="0" err="1">
                <a:latin typeface="Fira Sans" panose="020B0503050000020004" pitchFamily="34" charset="0"/>
              </a:rPr>
              <a:t>thuật</a:t>
            </a:r>
            <a:r>
              <a:rPr lang="en-US" sz="1200" dirty="0">
                <a:latin typeface="Fira Sans" panose="020B0503050000020004" pitchFamily="34" charset="0"/>
              </a:rPr>
              <a:t> </a:t>
            </a:r>
            <a:r>
              <a:rPr lang="en-US" sz="1200" dirty="0" err="1">
                <a:latin typeface="Fira Sans" panose="020B0503050000020004" pitchFamily="34" charset="0"/>
              </a:rPr>
              <a:t>toán</a:t>
            </a:r>
            <a:r>
              <a:rPr lang="en-US" sz="1200" dirty="0">
                <a:latin typeface="Fira Sans" panose="020B0503050000020004" pitchFamily="34" charset="0"/>
              </a:rPr>
              <a:t>, </a:t>
            </a:r>
            <a:r>
              <a:rPr lang="en-US" sz="1200" dirty="0" err="1">
                <a:latin typeface="Fira Sans" panose="020B0503050000020004" pitchFamily="34" charset="0"/>
              </a:rPr>
              <a:t>hoặc</a:t>
            </a:r>
            <a:r>
              <a:rPr lang="en-US" sz="1200" dirty="0">
                <a:latin typeface="Fira Sans" panose="020B0503050000020004" pitchFamily="34" charset="0"/>
              </a:rPr>
              <a:t> </a:t>
            </a:r>
            <a:r>
              <a:rPr lang="en-US" sz="1200" dirty="0" err="1">
                <a:latin typeface="Fira Sans" panose="020B0503050000020004" pitchFamily="34" charset="0"/>
              </a:rPr>
              <a:t>các</a:t>
            </a:r>
            <a:r>
              <a:rPr lang="en-US" sz="1200" dirty="0">
                <a:latin typeface="Fira Sans" panose="020B0503050000020004" pitchFamily="34" charset="0"/>
              </a:rPr>
              <a:t> </a:t>
            </a:r>
            <a:r>
              <a:rPr lang="en-US" sz="1200" dirty="0" err="1">
                <a:latin typeface="Fira Sans" panose="020B0503050000020004" pitchFamily="34" charset="0"/>
              </a:rPr>
              <a:t>phương</a:t>
            </a:r>
            <a:r>
              <a:rPr lang="en-US" sz="1200" dirty="0">
                <a:latin typeface="Fira Sans" panose="020B0503050000020004" pitchFamily="34" charset="0"/>
              </a:rPr>
              <a:t> </a:t>
            </a:r>
            <a:r>
              <a:rPr lang="en-US" sz="1200" dirty="0" err="1">
                <a:latin typeface="Fira Sans" panose="020B0503050000020004" pitchFamily="34" charset="0"/>
              </a:rPr>
              <a:t>pháp</a:t>
            </a:r>
            <a:r>
              <a:rPr lang="en-US" sz="1200" dirty="0">
                <a:latin typeface="Fira Sans" panose="020B0503050000020004" pitchFamily="34" charset="0"/>
              </a:rPr>
              <a:t> </a:t>
            </a:r>
            <a:r>
              <a:rPr lang="en-US" sz="1200" dirty="0" err="1">
                <a:latin typeface="Fira Sans" panose="020B0503050000020004" pitchFamily="34" charset="0"/>
              </a:rPr>
              <a:t>xử</a:t>
            </a:r>
            <a:r>
              <a:rPr lang="en-US" sz="1200" dirty="0">
                <a:latin typeface="Fira Sans" panose="020B0503050000020004" pitchFamily="34" charset="0"/>
              </a:rPr>
              <a:t> </a:t>
            </a:r>
            <a:r>
              <a:rPr lang="en-US" sz="1200" dirty="0" err="1">
                <a:latin typeface="Fira Sans" panose="020B0503050000020004" pitchFamily="34" charset="0"/>
              </a:rPr>
              <a:t>lý</a:t>
            </a:r>
            <a:r>
              <a:rPr lang="en-US" sz="1200" dirty="0">
                <a:latin typeface="Fira Sans" panose="020B0503050000020004" pitchFamily="34" charset="0"/>
              </a:rPr>
              <a:t> </a:t>
            </a:r>
            <a:r>
              <a:rPr lang="en-US" sz="1200" dirty="0" err="1">
                <a:latin typeface="Fira Sans" panose="020B0503050000020004" pitchFamily="34" charset="0"/>
              </a:rPr>
              <a:t>dữ</a:t>
            </a:r>
            <a:r>
              <a:rPr lang="en-US" sz="1200" dirty="0">
                <a:latin typeface="Fira Sans" panose="020B0503050000020004" pitchFamily="34" charset="0"/>
              </a:rPr>
              <a:t> </a:t>
            </a:r>
            <a:r>
              <a:rPr lang="en-US" sz="1200" dirty="0" err="1">
                <a:latin typeface="Fira Sans" panose="020B0503050000020004" pitchFamily="34" charset="0"/>
              </a:rPr>
              <a:t>liệu</a:t>
            </a:r>
            <a:r>
              <a:rPr lang="en-US" sz="1200" dirty="0">
                <a:latin typeface="Fira Sans" panose="020B0503050000020004" pitchFamily="34" charset="0"/>
              </a:rPr>
              <a:t> </a:t>
            </a:r>
            <a:r>
              <a:rPr lang="en-US" sz="1200" dirty="0" err="1">
                <a:latin typeface="Fira Sans" panose="020B0503050000020004" pitchFamily="34" charset="0"/>
              </a:rPr>
              <a:t>trước</a:t>
            </a:r>
            <a:r>
              <a:rPr lang="en-US" sz="1200" dirty="0">
                <a:latin typeface="Fira Sans" panose="020B0503050000020004" pitchFamily="34" charset="0"/>
              </a:rPr>
              <a:t> </a:t>
            </a:r>
            <a:r>
              <a:rPr lang="en-US" sz="1200" dirty="0" err="1">
                <a:latin typeface="Fira Sans" panose="020B0503050000020004" pitchFamily="34" charset="0"/>
              </a:rPr>
              <a:t>khi</a:t>
            </a:r>
            <a:r>
              <a:rPr lang="en-US" sz="1200" dirty="0">
                <a:latin typeface="Fira Sans" panose="020B0503050000020004" pitchFamily="34" charset="0"/>
              </a:rPr>
              <a:t> </a:t>
            </a:r>
            <a:r>
              <a:rPr lang="en-US" sz="1200" dirty="0" err="1">
                <a:latin typeface="Fira Sans" panose="020B0503050000020004" pitchFamily="34" charset="0"/>
              </a:rPr>
              <a:t>dự</a:t>
            </a:r>
            <a:r>
              <a:rPr lang="en-US" sz="1200" dirty="0">
                <a:latin typeface="Fira Sans" panose="020B0503050000020004" pitchFamily="34" charset="0"/>
              </a:rPr>
              <a:t> </a:t>
            </a:r>
            <a:r>
              <a:rPr lang="en-US" sz="1200" dirty="0" err="1">
                <a:latin typeface="Fira Sans" panose="020B0503050000020004" pitchFamily="34" charset="0"/>
              </a:rPr>
              <a:t>đoán</a:t>
            </a:r>
            <a:r>
              <a:rPr lang="en-US" sz="1200" dirty="0">
                <a:latin typeface="Fira Sans" panose="020B0503050000020004" pitchFamily="34" charset="0"/>
              </a:rPr>
              <a:t>.</a:t>
            </a:r>
          </a:p>
        </p:txBody>
      </p:sp>
      <p:sp>
        <p:nvSpPr>
          <p:cNvPr id="7" name="TextBox 6">
            <a:extLst>
              <a:ext uri="{FF2B5EF4-FFF2-40B4-BE49-F238E27FC236}">
                <a16:creationId xmlns:a16="http://schemas.microsoft.com/office/drawing/2014/main" id="{809848A2-33C9-4A62-0907-8F26B964E9FA}"/>
              </a:ext>
            </a:extLst>
          </p:cNvPr>
          <p:cNvSpPr txBox="1"/>
          <p:nvPr/>
        </p:nvSpPr>
        <p:spPr>
          <a:xfrm>
            <a:off x="3421057" y="2270743"/>
            <a:ext cx="5700129" cy="646331"/>
          </a:xfrm>
          <a:prstGeom prst="rect">
            <a:avLst/>
          </a:prstGeom>
          <a:noFill/>
        </p:spPr>
        <p:txBody>
          <a:bodyPr wrap="square">
            <a:spAutoFit/>
          </a:bodyPr>
          <a:lstStyle/>
          <a:p>
            <a:r>
              <a:rPr lang="vi-VN" sz="1200" dirty="0">
                <a:latin typeface="Fira Sans" panose="020B0503050000020004" pitchFamily="34" charset="0"/>
              </a:rPr>
              <a:t>Phát triển hệ thống theo dõi từ xa: phát triển một hệ thống theo dõi từ xa để theo dõi sự tiến triển của bệnh Parkinson và đưa ra các lời khuyên về chăm sóc sức khỏe cho người bệnh.</a:t>
            </a:r>
            <a:endParaRPr lang="en-US" sz="1200" dirty="0">
              <a:latin typeface="Fira Sans" panose="020B0503050000020004" pitchFamily="34" charset="0"/>
            </a:endParaRPr>
          </a:p>
        </p:txBody>
      </p:sp>
      <p:sp>
        <p:nvSpPr>
          <p:cNvPr id="9" name="TextBox 8">
            <a:extLst>
              <a:ext uri="{FF2B5EF4-FFF2-40B4-BE49-F238E27FC236}">
                <a16:creationId xmlns:a16="http://schemas.microsoft.com/office/drawing/2014/main" id="{72EFDF2B-3850-BE8C-C4A6-A172ED071641}"/>
              </a:ext>
            </a:extLst>
          </p:cNvPr>
          <p:cNvSpPr txBox="1"/>
          <p:nvPr/>
        </p:nvSpPr>
        <p:spPr>
          <a:xfrm>
            <a:off x="2515481" y="3039122"/>
            <a:ext cx="5601373" cy="646331"/>
          </a:xfrm>
          <a:prstGeom prst="rect">
            <a:avLst/>
          </a:prstGeom>
          <a:noFill/>
        </p:spPr>
        <p:txBody>
          <a:bodyPr wrap="square">
            <a:spAutoFit/>
          </a:bodyPr>
          <a:lstStyle/>
          <a:p>
            <a:r>
              <a:rPr lang="vi-VN" sz="1200" dirty="0">
                <a:latin typeface="Fira Sans" panose="020B0503050000020004" pitchFamily="34" charset="0"/>
              </a:rPr>
              <a:t>Kết hợp dữ liệu từ nhiều nguồn: </a:t>
            </a:r>
            <a:r>
              <a:rPr lang="en-US" sz="1200" dirty="0">
                <a:latin typeface="Fira Sans" panose="020B0503050000020004" pitchFamily="34" charset="0"/>
              </a:rPr>
              <a:t>ta</a:t>
            </a:r>
            <a:r>
              <a:rPr lang="vi-VN" sz="1200" dirty="0">
                <a:latin typeface="Fira Sans" panose="020B0503050000020004" pitchFamily="34" charset="0"/>
              </a:rPr>
              <a:t> có thể tích hợp dữ liệu từ nhiều nguồn khác nhau để cải thiện độ chính xác của mô hình dự đoán. Ví dụ: sử dụng dữ liệu từ máy MRI và kết hợp với dữ liệu thu thập từ các cảm biến.</a:t>
            </a:r>
            <a:endParaRPr lang="en-US" sz="1200" dirty="0">
              <a:latin typeface="Fira Sans" panose="020B0503050000020004" pitchFamily="34" charset="0"/>
            </a:endParaRPr>
          </a:p>
        </p:txBody>
      </p:sp>
      <p:sp>
        <p:nvSpPr>
          <p:cNvPr id="8" name="TextBox 7">
            <a:extLst>
              <a:ext uri="{FF2B5EF4-FFF2-40B4-BE49-F238E27FC236}">
                <a16:creationId xmlns:a16="http://schemas.microsoft.com/office/drawing/2014/main" id="{020588C1-C47B-A691-BF73-891211867DC8}"/>
              </a:ext>
            </a:extLst>
          </p:cNvPr>
          <p:cNvSpPr txBox="1"/>
          <p:nvPr/>
        </p:nvSpPr>
        <p:spPr>
          <a:xfrm>
            <a:off x="3421057" y="3863163"/>
            <a:ext cx="5544523" cy="646331"/>
          </a:xfrm>
          <a:prstGeom prst="rect">
            <a:avLst/>
          </a:prstGeom>
          <a:noFill/>
        </p:spPr>
        <p:txBody>
          <a:bodyPr wrap="square">
            <a:spAutoFit/>
          </a:bodyPr>
          <a:lstStyle/>
          <a:p>
            <a:r>
              <a:rPr lang="vi-VN" sz="1200" dirty="0">
                <a:latin typeface="Fira Sans" panose="020B0503050000020004" pitchFamily="34" charset="0"/>
              </a:rPr>
              <a:t>Thêm các đặc trưng mới: điều tra và thêm các đặc trưng mới vào mô hình của mình để cải thiện độ chính xác dự đoán. Ví dụ: sử dụng dữ liệu từ các cảm biến để thu thập thông tin về vận động của người bệnh.</a:t>
            </a:r>
            <a:endParaRPr lang="en-US" sz="1200" dirty="0">
              <a:latin typeface="Fira Sans" panose="020B0503050000020004" pitchFamily="34" charset="0"/>
            </a:endParaRPr>
          </a:p>
        </p:txBody>
      </p:sp>
    </p:spTree>
    <p:extLst>
      <p:ext uri="{BB962C8B-B14F-4D97-AF65-F5344CB8AC3E}">
        <p14:creationId xmlns:p14="http://schemas.microsoft.com/office/powerpoint/2010/main" val="35279251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3"/>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3"/>
          <p:cNvSpPr/>
          <p:nvPr/>
        </p:nvSpPr>
        <p:spPr>
          <a:xfrm>
            <a:off x="3043941" y="3236736"/>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3"/>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3"/>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3"/>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3"/>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3"/>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3"/>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3"/>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3"/>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3"/>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3"/>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3"/>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3"/>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3"/>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3"/>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3"/>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3"/>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3"/>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3"/>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3"/>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3"/>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3"/>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3"/>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3"/>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3"/>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3"/>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3"/>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3"/>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3"/>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3"/>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3"/>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3"/>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3"/>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3"/>
          <p:cNvSpPr/>
          <p:nvPr/>
        </p:nvSpPr>
        <p:spPr>
          <a:xfrm>
            <a:off x="4179600" y="177933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3"/>
          <p:cNvSpPr/>
          <p:nvPr/>
        </p:nvSpPr>
        <p:spPr>
          <a:xfrm>
            <a:off x="4181624" y="176085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3"/>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3"/>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3"/>
          <p:cNvSpPr/>
          <p:nvPr/>
        </p:nvSpPr>
        <p:spPr>
          <a:xfrm>
            <a:off x="4325128" y="216489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3"/>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3"/>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3"/>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3"/>
          <p:cNvSpPr/>
          <p:nvPr/>
        </p:nvSpPr>
        <p:spPr>
          <a:xfrm>
            <a:off x="4225389" y="246038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3"/>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3"/>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3"/>
          <p:cNvSpPr/>
          <p:nvPr/>
        </p:nvSpPr>
        <p:spPr>
          <a:xfrm>
            <a:off x="4531708" y="185468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3"/>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3"/>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3"/>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3"/>
          <p:cNvSpPr/>
          <p:nvPr/>
        </p:nvSpPr>
        <p:spPr>
          <a:xfrm>
            <a:off x="4315970" y="186750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3"/>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3"/>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3"/>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3"/>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3"/>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3"/>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3"/>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3"/>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3"/>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3"/>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3"/>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3"/>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3"/>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3"/>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3"/>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3"/>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3"/>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3"/>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3"/>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3"/>
          <p:cNvSpPr txBox="1"/>
          <p:nvPr/>
        </p:nvSpPr>
        <p:spPr>
          <a:xfrm>
            <a:off x="710250" y="4114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Fira Sans Medium" panose="020B0503050000020004"/>
                <a:ea typeface="Fira Sans Medium" panose="020B0503050000020004"/>
                <a:cs typeface="Fira Sans Medium" panose="020B0503050000020004"/>
                <a:sym typeface="Fira Sans Medium" panose="020B0503050000020004"/>
              </a:rPr>
              <a:t>Thanks you for listening</a:t>
            </a:r>
            <a:endParaRPr sz="2500" dirty="0">
              <a:latin typeface="Fira Sans Medium" panose="020B0503050000020004"/>
              <a:ea typeface="Fira Sans Medium" panose="020B0503050000020004"/>
              <a:cs typeface="Fira Sans Medium" panose="020B0503050000020004"/>
              <a:sym typeface="Fira Sans Medium" panose="020B05030500000200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5CB5-6743-7198-EC1A-7E90839AAED8}"/>
              </a:ext>
            </a:extLst>
          </p:cNvPr>
          <p:cNvSpPr>
            <a:spLocks noGrp="1"/>
          </p:cNvSpPr>
          <p:nvPr>
            <p:ph type="title"/>
          </p:nvPr>
        </p:nvSpPr>
        <p:spPr>
          <a:xfrm>
            <a:off x="311700" y="140984"/>
            <a:ext cx="8520600" cy="572700"/>
          </a:xfrm>
        </p:spPr>
        <p:txBody>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Unique</a:t>
            </a:r>
          </a:p>
        </p:txBody>
      </p:sp>
      <p:sp>
        <p:nvSpPr>
          <p:cNvPr id="3" name="Text Placeholder 2">
            <a:extLst>
              <a:ext uri="{FF2B5EF4-FFF2-40B4-BE49-F238E27FC236}">
                <a16:creationId xmlns:a16="http://schemas.microsoft.com/office/drawing/2014/main" id="{8A38636F-AD14-8E59-2E42-37D05224B73D}"/>
              </a:ext>
            </a:extLst>
          </p:cNvPr>
          <p:cNvSpPr>
            <a:spLocks noGrp="1"/>
          </p:cNvSpPr>
          <p:nvPr>
            <p:ph type="body" idx="1"/>
          </p:nvPr>
        </p:nvSpPr>
        <p:spPr>
          <a:xfrm>
            <a:off x="311700" y="764964"/>
            <a:ext cx="4924608" cy="3664852"/>
          </a:xfrm>
        </p:spPr>
        <p:txBody>
          <a:bodyPr/>
          <a:lstStyle/>
          <a:p>
            <a:pPr marL="114300" indent="0">
              <a:buNone/>
            </a:pPr>
            <a:r>
              <a:rPr lang="en-US" sz="1200" dirty="0">
                <a:solidFill>
                  <a:schemeClr val="tx1"/>
                </a:solidFill>
                <a:latin typeface="Fira Sans" panose="020B0503050000020004" pitchFamily="34" charset="0"/>
              </a:rPr>
              <a:t>For </a:t>
            </a:r>
            <a:r>
              <a:rPr lang="en-US" sz="1200" dirty="0" err="1">
                <a:solidFill>
                  <a:schemeClr val="tx1"/>
                </a:solidFill>
                <a:latin typeface="Fira Sans" panose="020B0503050000020004" pitchFamily="34" charset="0"/>
              </a:rPr>
              <a:t>train_clinical_data</a:t>
            </a:r>
            <a:r>
              <a:rPr lang="en-US" sz="1200" dirty="0">
                <a:solidFill>
                  <a:schemeClr val="tx1"/>
                </a:solidFill>
                <a:latin typeface="Fira Sans" panose="020B0503050000020004" pitchFamily="34" charset="0"/>
              </a:rPr>
              <a:t>:</a:t>
            </a:r>
          </a:p>
          <a:p>
            <a:pPr>
              <a:buFont typeface="Arial" panose="020B0604020202020204" pitchFamily="34" charset="0"/>
              <a:buChar char="•"/>
            </a:pPr>
            <a:r>
              <a:rPr lang="en-US" sz="1200" dirty="0" err="1">
                <a:solidFill>
                  <a:schemeClr val="tx1"/>
                </a:solidFill>
                <a:latin typeface="Fira Sans" panose="020B0503050000020004" pitchFamily="34" charset="0"/>
              </a:rPr>
              <a:t>Chứa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các</a:t>
            </a:r>
            <a:r>
              <a:rPr lang="en-US" sz="1200" dirty="0">
                <a:solidFill>
                  <a:schemeClr val="tx1"/>
                </a:solidFill>
                <a:latin typeface="Fira Sans" panose="020B0503050000020004" pitchFamily="34" charset="0"/>
              </a:rPr>
              <a:t> features categorical (upd23b_clinical_state_on_medication) </a:t>
            </a:r>
            <a:r>
              <a:rPr lang="en-US" sz="1200" dirty="0" err="1">
                <a:solidFill>
                  <a:schemeClr val="tx1"/>
                </a:solidFill>
                <a:latin typeface="Fira Sans" panose="020B0503050000020004" pitchFamily="34" charset="0"/>
              </a:rPr>
              <a:t>và</a:t>
            </a:r>
            <a:r>
              <a:rPr lang="en-US" sz="1200" dirty="0">
                <a:solidFill>
                  <a:schemeClr val="tx1"/>
                </a:solidFill>
                <a:latin typeface="Fira Sans" panose="020B0503050000020004" pitchFamily="34" charset="0"/>
              </a:rPr>
              <a:t> continuous (</a:t>
            </a:r>
            <a:r>
              <a:rPr lang="en-US" sz="1200" dirty="0" err="1">
                <a:solidFill>
                  <a:schemeClr val="tx1"/>
                </a:solidFill>
                <a:latin typeface="Fira Sans" panose="020B0503050000020004" pitchFamily="34" charset="0"/>
              </a:rPr>
              <a:t>visit_month</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updrs</a:t>
            </a:r>
            <a:r>
              <a:rPr lang="en-US" sz="1200" dirty="0">
                <a:solidFill>
                  <a:schemeClr val="tx1"/>
                </a:solidFill>
                <a:latin typeface="Fira Sans" panose="020B0503050000020004" pitchFamily="34" charset="0"/>
              </a:rPr>
              <a:t>_[1-4])</a:t>
            </a:r>
          </a:p>
          <a:p>
            <a:pPr>
              <a:buFont typeface="Arial" panose="020B0604020202020204" pitchFamily="34" charset="0"/>
              <a:buChar char="•"/>
            </a:pPr>
            <a:r>
              <a:rPr lang="en-US" sz="1200" dirty="0" err="1">
                <a:solidFill>
                  <a:schemeClr val="tx1"/>
                </a:solidFill>
                <a:latin typeface="Fira Sans" panose="020B0503050000020004" pitchFamily="34" charset="0"/>
              </a:rPr>
              <a:t>Gồm</a:t>
            </a:r>
            <a:r>
              <a:rPr lang="en-US" sz="1200" dirty="0">
                <a:solidFill>
                  <a:schemeClr val="tx1"/>
                </a:solidFill>
                <a:latin typeface="Fira Sans" panose="020B0503050000020004" pitchFamily="34" charset="0"/>
              </a:rPr>
              <a:t> </a:t>
            </a:r>
            <a:r>
              <a:rPr lang="en-US" sz="1200" dirty="0">
                <a:solidFill>
                  <a:schemeClr val="tx1"/>
                </a:solidFill>
              </a:rPr>
              <a:t>2,615 </a:t>
            </a:r>
            <a:r>
              <a:rPr lang="en-US" sz="1200" dirty="0" err="1">
                <a:solidFill>
                  <a:schemeClr val="tx1"/>
                </a:solidFill>
              </a:rPr>
              <a:t>hàng</a:t>
            </a:r>
            <a:r>
              <a:rPr lang="en-US" sz="1200" dirty="0">
                <a:solidFill>
                  <a:schemeClr val="tx1"/>
                </a:solidFill>
              </a:rPr>
              <a:t> </a:t>
            </a:r>
            <a:r>
              <a:rPr lang="en-US" sz="1200" dirty="0" err="1">
                <a:solidFill>
                  <a:schemeClr val="tx1"/>
                </a:solidFill>
              </a:rPr>
              <a:t>và</a:t>
            </a:r>
            <a:r>
              <a:rPr lang="en-US" sz="1200" dirty="0">
                <a:solidFill>
                  <a:schemeClr val="tx1"/>
                </a:solidFill>
              </a:rPr>
              <a:t> 248 unique </a:t>
            </a:r>
            <a:r>
              <a:rPr lang="en-US" sz="1200" dirty="0" err="1">
                <a:solidFill>
                  <a:schemeClr val="tx1"/>
                </a:solidFill>
              </a:rPr>
              <a:t>patient_id</a:t>
            </a:r>
            <a:r>
              <a:rPr lang="en-US" sz="1200" dirty="0">
                <a:solidFill>
                  <a:schemeClr val="tx1"/>
                </a:solidFill>
              </a:rPr>
              <a:t> values</a:t>
            </a:r>
          </a:p>
          <a:p>
            <a:pPr marL="114300" indent="0">
              <a:buNone/>
            </a:pPr>
            <a:r>
              <a:rPr lang="en-US" sz="1200" dirty="0">
                <a:solidFill>
                  <a:schemeClr val="tx1"/>
                </a:solidFill>
                <a:latin typeface="Fira Sans" panose="020B0503050000020004" pitchFamily="34" charset="0"/>
              </a:rPr>
              <a:t>For </a:t>
            </a:r>
            <a:r>
              <a:rPr lang="en-US" sz="1200" dirty="0" err="1">
                <a:solidFill>
                  <a:schemeClr val="tx1"/>
                </a:solidFill>
                <a:latin typeface="Fira Sans" panose="020B0503050000020004" pitchFamily="34" charset="0"/>
              </a:rPr>
              <a:t>train_peptides</a:t>
            </a:r>
            <a:r>
              <a:rPr lang="en-US" sz="1200" dirty="0">
                <a:solidFill>
                  <a:schemeClr val="tx1"/>
                </a:solidFill>
                <a:latin typeface="Fira Sans" panose="020B0503050000020004" pitchFamily="34" charset="0"/>
              </a:rPr>
              <a:t>:</a:t>
            </a:r>
          </a:p>
          <a:p>
            <a:pPr>
              <a:buFont typeface="Arial" panose="020B0604020202020204" pitchFamily="34" charset="0"/>
              <a:buChar char="•"/>
            </a:pPr>
            <a:r>
              <a:rPr lang="en-US" sz="1200" dirty="0">
                <a:solidFill>
                  <a:schemeClr val="tx1"/>
                </a:solidFill>
                <a:latin typeface="Fira Sans" panose="020B0503050000020004" pitchFamily="34" charset="0"/>
              </a:rPr>
              <a:t>B</a:t>
            </a:r>
            <a:r>
              <a:rPr lang="vi-VN" sz="1200" dirty="0">
                <a:solidFill>
                  <a:schemeClr val="tx1"/>
                </a:solidFill>
                <a:latin typeface="Fira Sans" panose="020B0503050000020004" pitchFamily="34" charset="0"/>
              </a:rPr>
              <a:t>ộ dữ liệu này đại diện cho tần số peptide trong CSF được thấy cho một bệnh nhân cụ thể vào một tháng cụ thể.</a:t>
            </a:r>
            <a:endParaRPr lang="en-US" sz="1200" dirty="0">
              <a:solidFill>
                <a:schemeClr val="tx1"/>
              </a:solidFill>
              <a:latin typeface="Fira Sans" panose="020B0503050000020004" pitchFamily="34" charset="0"/>
            </a:endParaRPr>
          </a:p>
          <a:p>
            <a:pPr>
              <a:buFont typeface="Arial" panose="020B0604020202020204" pitchFamily="34" charset="0"/>
              <a:buChar char="•"/>
            </a:pPr>
            <a:r>
              <a:rPr lang="en-US" sz="1200" dirty="0" err="1">
                <a:solidFill>
                  <a:schemeClr val="tx1"/>
                </a:solidFill>
                <a:latin typeface="Fira Sans" panose="020B0503050000020004" pitchFamily="34" charset="0"/>
              </a:rPr>
              <a:t>Tập</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dữ</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liệu</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này</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tham</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chiếu</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tới</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train_clinical_data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dựa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vào</a:t>
            </a:r>
            <a:r>
              <a:rPr lang="en-US" sz="1200" dirty="0">
                <a:solidFill>
                  <a:schemeClr val="tx1"/>
                </a:solidFill>
                <a:latin typeface="Fira Sans" panose="020B0503050000020004" pitchFamily="34" charset="0"/>
              </a:rPr>
              <a:t> field </a:t>
            </a:r>
            <a:r>
              <a:rPr lang="en-US" sz="1200" dirty="0" err="1">
                <a:solidFill>
                  <a:schemeClr val="tx1"/>
                </a:solidFill>
                <a:latin typeface="Fira Sans" panose="020B0503050000020004" pitchFamily="34" charset="0"/>
              </a:rPr>
              <a:t>visit_id</a:t>
            </a:r>
            <a:endParaRPr lang="en-US" sz="1200" dirty="0">
              <a:solidFill>
                <a:schemeClr val="tx1"/>
              </a:solidFill>
              <a:latin typeface="Fira Sans" panose="020B0503050000020004" pitchFamily="34" charset="0"/>
            </a:endParaRPr>
          </a:p>
          <a:p>
            <a:pPr>
              <a:buFont typeface="Arial" panose="020B0604020202020204" pitchFamily="34" charset="0"/>
              <a:buChar char="•"/>
            </a:pPr>
            <a:r>
              <a:rPr lang="en-US" sz="1200" dirty="0" err="1">
                <a:solidFill>
                  <a:schemeClr val="tx1"/>
                </a:solidFill>
                <a:latin typeface="Fira Sans" panose="020B0503050000020004" pitchFamily="34" charset="0"/>
              </a:rPr>
              <a:t>Chứa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các</a:t>
            </a:r>
            <a:r>
              <a:rPr lang="en-US" sz="1200" dirty="0">
                <a:solidFill>
                  <a:schemeClr val="tx1"/>
                </a:solidFill>
                <a:latin typeface="Fira Sans" panose="020B0503050000020004" pitchFamily="34" charset="0"/>
              </a:rPr>
              <a:t> features categorical </a:t>
            </a:r>
            <a:r>
              <a:rPr lang="en-US" sz="1200" dirty="0" err="1">
                <a:solidFill>
                  <a:schemeClr val="tx1"/>
                </a:solidFill>
                <a:latin typeface="Fira Sans" panose="020B0503050000020004" pitchFamily="34" charset="0"/>
              </a:rPr>
              <a:t>phân</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loại</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UniProt</a:t>
            </a:r>
            <a:r>
              <a:rPr lang="en-US" sz="1200" dirty="0">
                <a:solidFill>
                  <a:schemeClr val="tx1"/>
                </a:solidFill>
                <a:latin typeface="Fira Sans" panose="020B0503050000020004" pitchFamily="34" charset="0"/>
              </a:rPr>
              <a:t>, Peptide) </a:t>
            </a:r>
            <a:r>
              <a:rPr lang="en-US" sz="1200" dirty="0" err="1">
                <a:solidFill>
                  <a:schemeClr val="tx1"/>
                </a:solidFill>
                <a:latin typeface="Fira Sans" panose="020B0503050000020004" pitchFamily="34" charset="0"/>
              </a:rPr>
              <a:t>và</a:t>
            </a:r>
            <a:r>
              <a:rPr lang="en-US" sz="1200" dirty="0">
                <a:solidFill>
                  <a:schemeClr val="tx1"/>
                </a:solidFill>
                <a:latin typeface="Fira Sans" panose="020B0503050000020004" pitchFamily="34" charset="0"/>
              </a:rPr>
              <a:t> continuous (Peptide Abundance).</a:t>
            </a:r>
          </a:p>
          <a:p>
            <a:pPr>
              <a:buFont typeface="Arial" panose="020B0604020202020204" pitchFamily="34" charset="0"/>
              <a:buChar char="•"/>
            </a:pPr>
            <a:r>
              <a:rPr lang="en-US" sz="1200" dirty="0" err="1">
                <a:solidFill>
                  <a:schemeClr val="tx1"/>
                </a:solidFill>
                <a:latin typeface="Fira Sans" panose="020B0503050000020004" pitchFamily="34" charset="0"/>
              </a:rPr>
              <a:t>Gồm</a:t>
            </a:r>
            <a:r>
              <a:rPr lang="en-US" sz="1200" dirty="0">
                <a:solidFill>
                  <a:schemeClr val="tx1"/>
                </a:solidFill>
                <a:latin typeface="Fira Sans" panose="020B0503050000020004" pitchFamily="34" charset="0"/>
              </a:rPr>
              <a:t> 981.834 </a:t>
            </a:r>
            <a:r>
              <a:rPr lang="en-US" sz="1200" dirty="0" err="1">
                <a:solidFill>
                  <a:schemeClr val="tx1"/>
                </a:solidFill>
                <a:latin typeface="Fira Sans" panose="020B0503050000020004" pitchFamily="34" charset="0"/>
              </a:rPr>
              <a:t>hàng</a:t>
            </a:r>
            <a:endParaRPr lang="en-US" sz="1200" dirty="0">
              <a:solidFill>
                <a:schemeClr val="tx1"/>
              </a:solidFill>
              <a:latin typeface="Fira Sans" panose="020B0503050000020004" pitchFamily="34" charset="0"/>
            </a:endParaRPr>
          </a:p>
          <a:p>
            <a:pPr marL="114300" indent="0">
              <a:buNone/>
            </a:pPr>
            <a:r>
              <a:rPr lang="fr-FR" sz="1200" dirty="0">
                <a:solidFill>
                  <a:schemeClr val="tx1"/>
                </a:solidFill>
                <a:latin typeface="Fira Sans" panose="020B0503050000020004" pitchFamily="34" charset="0"/>
              </a:rPr>
              <a:t>	248 unique </a:t>
            </a:r>
            <a:r>
              <a:rPr lang="fr-FR" sz="1200" dirty="0" err="1">
                <a:solidFill>
                  <a:schemeClr val="tx1"/>
                </a:solidFill>
                <a:latin typeface="Fira Sans" panose="020B0503050000020004" pitchFamily="34" charset="0"/>
              </a:rPr>
              <a:t>patient_id</a:t>
            </a:r>
            <a:r>
              <a:rPr lang="fr-FR" sz="1200" dirty="0">
                <a:solidFill>
                  <a:schemeClr val="tx1"/>
                </a:solidFill>
                <a:latin typeface="Fira Sans" panose="020B0503050000020004" pitchFamily="34" charset="0"/>
              </a:rPr>
              <a:t> values</a:t>
            </a:r>
          </a:p>
          <a:p>
            <a:pPr marL="114300" indent="0">
              <a:buNone/>
            </a:pPr>
            <a:r>
              <a:rPr lang="fr-FR" sz="1200" dirty="0">
                <a:solidFill>
                  <a:schemeClr val="tx1"/>
                </a:solidFill>
                <a:latin typeface="Fira Sans" panose="020B0503050000020004" pitchFamily="34" charset="0"/>
              </a:rPr>
              <a:t>	227 unique </a:t>
            </a:r>
            <a:r>
              <a:rPr lang="fr-FR" sz="1200" dirty="0" err="1">
                <a:solidFill>
                  <a:schemeClr val="tx1"/>
                </a:solidFill>
                <a:latin typeface="Fira Sans" panose="020B0503050000020004" pitchFamily="34" charset="0"/>
              </a:rPr>
              <a:t>UnitProt</a:t>
            </a:r>
            <a:r>
              <a:rPr lang="fr-FR" sz="1200" dirty="0">
                <a:solidFill>
                  <a:schemeClr val="tx1"/>
                </a:solidFill>
                <a:latin typeface="Fira Sans" panose="020B0503050000020004" pitchFamily="34" charset="0"/>
              </a:rPr>
              <a:t> values</a:t>
            </a:r>
          </a:p>
          <a:p>
            <a:pPr marL="114300" indent="0">
              <a:buNone/>
            </a:pPr>
            <a:r>
              <a:rPr lang="fr-FR" sz="1200" dirty="0">
                <a:solidFill>
                  <a:schemeClr val="tx1"/>
                </a:solidFill>
                <a:latin typeface="Fira Sans" panose="020B0503050000020004" pitchFamily="34" charset="0"/>
              </a:rPr>
              <a:t>   	968 unique Peptide values</a:t>
            </a:r>
            <a:endParaRPr lang="en-US" sz="1200" dirty="0">
              <a:solidFill>
                <a:schemeClr val="tx1"/>
              </a:solidFill>
              <a:latin typeface="Fira Sans" panose="020B0503050000020004" pitchFamily="34" charset="0"/>
            </a:endParaRPr>
          </a:p>
        </p:txBody>
      </p:sp>
      <p:pic>
        <p:nvPicPr>
          <p:cNvPr id="4" name="Picture 3" descr="Diagram&#10;&#10;Description automatically generated">
            <a:extLst>
              <a:ext uri="{FF2B5EF4-FFF2-40B4-BE49-F238E27FC236}">
                <a16:creationId xmlns:a16="http://schemas.microsoft.com/office/drawing/2014/main" id="{0B39734D-CC99-F2C6-619B-5D0300A6896A}"/>
              </a:ext>
            </a:extLst>
          </p:cNvPr>
          <p:cNvPicPr>
            <a:picLocks noChangeAspect="1"/>
          </p:cNvPicPr>
          <p:nvPr/>
        </p:nvPicPr>
        <p:blipFill>
          <a:blip r:embed="rId2"/>
          <a:stretch>
            <a:fillRect/>
          </a:stretch>
        </p:blipFill>
        <p:spPr>
          <a:xfrm>
            <a:off x="5588000" y="764964"/>
            <a:ext cx="3369346" cy="4260352"/>
          </a:xfrm>
          <a:prstGeom prst="rect">
            <a:avLst/>
          </a:prstGeom>
        </p:spPr>
      </p:pic>
    </p:spTree>
    <p:extLst>
      <p:ext uri="{BB962C8B-B14F-4D97-AF65-F5344CB8AC3E}">
        <p14:creationId xmlns:p14="http://schemas.microsoft.com/office/powerpoint/2010/main" val="1147107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5CB5-6743-7198-EC1A-7E90839AAED8}"/>
              </a:ext>
            </a:extLst>
          </p:cNvPr>
          <p:cNvSpPr>
            <a:spLocks noGrp="1"/>
          </p:cNvSpPr>
          <p:nvPr>
            <p:ph type="title"/>
          </p:nvPr>
        </p:nvSpPr>
        <p:spPr>
          <a:xfrm>
            <a:off x="311700" y="118184"/>
            <a:ext cx="8520600" cy="572700"/>
          </a:xfrm>
        </p:spPr>
        <p:txBody>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Unique</a:t>
            </a:r>
          </a:p>
        </p:txBody>
      </p:sp>
      <p:sp>
        <p:nvSpPr>
          <p:cNvPr id="3" name="Text Placeholder 2">
            <a:extLst>
              <a:ext uri="{FF2B5EF4-FFF2-40B4-BE49-F238E27FC236}">
                <a16:creationId xmlns:a16="http://schemas.microsoft.com/office/drawing/2014/main" id="{8A38636F-AD14-8E59-2E42-37D05224B73D}"/>
              </a:ext>
            </a:extLst>
          </p:cNvPr>
          <p:cNvSpPr>
            <a:spLocks noGrp="1"/>
          </p:cNvSpPr>
          <p:nvPr>
            <p:ph type="body" idx="1"/>
          </p:nvPr>
        </p:nvSpPr>
        <p:spPr>
          <a:xfrm>
            <a:off x="311700" y="764964"/>
            <a:ext cx="4737038" cy="4143098"/>
          </a:xfrm>
        </p:spPr>
        <p:txBody>
          <a:bodyPr/>
          <a:lstStyle/>
          <a:p>
            <a:pPr marL="114300" indent="0">
              <a:buNone/>
            </a:pPr>
            <a:r>
              <a:rPr lang="en-US" sz="1200" dirty="0">
                <a:solidFill>
                  <a:schemeClr val="tx1"/>
                </a:solidFill>
                <a:latin typeface="Fira Sans" panose="020B0503050000020004" pitchFamily="34" charset="0"/>
              </a:rPr>
              <a:t>For </a:t>
            </a:r>
            <a:r>
              <a:rPr lang="en-US" sz="1200" dirty="0" err="1">
                <a:solidFill>
                  <a:schemeClr val="tx1"/>
                </a:solidFill>
                <a:latin typeface="Fira Sans" panose="020B0503050000020004" pitchFamily="34" charset="0"/>
              </a:rPr>
              <a:t>train_proteins</a:t>
            </a:r>
            <a:r>
              <a:rPr lang="en-US" sz="1200" dirty="0">
                <a:solidFill>
                  <a:schemeClr val="tx1"/>
                </a:solidFill>
                <a:latin typeface="Fira Sans" panose="020B0503050000020004" pitchFamily="34" charset="0"/>
              </a:rPr>
              <a:t>:</a:t>
            </a:r>
          </a:p>
          <a:p>
            <a:pPr>
              <a:buFont typeface="Arial" panose="020B0604020202020204" pitchFamily="34" charset="0"/>
              <a:buChar char="•"/>
            </a:pPr>
            <a:r>
              <a:rPr lang="vi-VN" sz="1200" dirty="0">
                <a:solidFill>
                  <a:schemeClr val="tx1"/>
                </a:solidFill>
                <a:latin typeface="Fira Sans" panose="020B0503050000020004" pitchFamily="34" charset="0"/>
              </a:rPr>
              <a:t>Bộ dữ liệu này biểu thị tần số biểu hiện protein trong CSF được thấy cho một bệnh nhân cụ thể vào một tháng cụ thể</a:t>
            </a:r>
            <a:endParaRPr lang="en-US" sz="1200" dirty="0">
              <a:solidFill>
                <a:schemeClr val="tx1"/>
              </a:solidFill>
              <a:latin typeface="Fira Sans" panose="020B0503050000020004" pitchFamily="34" charset="0"/>
            </a:endParaRPr>
          </a:p>
          <a:p>
            <a:pPr>
              <a:buFont typeface="Arial" panose="020B0604020202020204" pitchFamily="34" charset="0"/>
              <a:buChar char="•"/>
            </a:pPr>
            <a:r>
              <a:rPr lang="en-US" sz="1200" dirty="0" err="1">
                <a:solidFill>
                  <a:schemeClr val="tx1"/>
                </a:solidFill>
                <a:latin typeface="Fira Sans" panose="020B0503050000020004" pitchFamily="34" charset="0"/>
              </a:rPr>
              <a:t>Tập</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dữ</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liệu</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này</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tham</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chiếu</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tới</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train_clinical_data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dựa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vào</a:t>
            </a:r>
            <a:r>
              <a:rPr lang="en-US" sz="1200" dirty="0">
                <a:solidFill>
                  <a:schemeClr val="tx1"/>
                </a:solidFill>
                <a:latin typeface="Fira Sans" panose="020B0503050000020004" pitchFamily="34" charset="0"/>
              </a:rPr>
              <a:t> field </a:t>
            </a:r>
            <a:r>
              <a:rPr lang="en-US" sz="1200" dirty="0" err="1">
                <a:solidFill>
                  <a:schemeClr val="tx1"/>
                </a:solidFill>
                <a:latin typeface="Fira Sans" panose="020B0503050000020004" pitchFamily="34" charset="0"/>
              </a:rPr>
              <a:t>visit_id</a:t>
            </a:r>
            <a:endParaRPr lang="en-US" sz="1200" dirty="0">
              <a:solidFill>
                <a:schemeClr val="tx1"/>
              </a:solidFill>
              <a:latin typeface="Fira Sans" panose="020B0503050000020004" pitchFamily="34" charset="0"/>
            </a:endParaRPr>
          </a:p>
          <a:p>
            <a:pPr>
              <a:buFont typeface="Arial" panose="020B0604020202020204" pitchFamily="34" charset="0"/>
              <a:buChar char="•"/>
            </a:pPr>
            <a:r>
              <a:rPr lang="en-US" sz="1200" dirty="0" err="1">
                <a:solidFill>
                  <a:schemeClr val="tx1"/>
                </a:solidFill>
                <a:latin typeface="Fira Sans" panose="020B0503050000020004" pitchFamily="34" charset="0"/>
              </a:rPr>
              <a:t>Chứa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các</a:t>
            </a:r>
            <a:r>
              <a:rPr lang="en-US" sz="1200" dirty="0">
                <a:solidFill>
                  <a:schemeClr val="tx1"/>
                </a:solidFill>
                <a:latin typeface="Fira Sans" panose="020B0503050000020004" pitchFamily="34" charset="0"/>
              </a:rPr>
              <a:t> features categorical </a:t>
            </a:r>
            <a:r>
              <a:rPr lang="en-US" sz="1200" dirty="0" err="1">
                <a:solidFill>
                  <a:schemeClr val="tx1"/>
                </a:solidFill>
                <a:latin typeface="Fira Sans" panose="020B0503050000020004" pitchFamily="34" charset="0"/>
              </a:rPr>
              <a:t>phân</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loại</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UniProt</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và</a:t>
            </a:r>
            <a:r>
              <a:rPr lang="en-US" sz="1200" dirty="0">
                <a:solidFill>
                  <a:schemeClr val="tx1"/>
                </a:solidFill>
                <a:latin typeface="Fira Sans" panose="020B0503050000020004" pitchFamily="34" charset="0"/>
              </a:rPr>
              <a:t> continuous (NPX).</a:t>
            </a:r>
          </a:p>
          <a:p>
            <a:pPr>
              <a:buFont typeface="Arial" panose="020B0604020202020204" pitchFamily="34" charset="0"/>
              <a:buChar char="•"/>
            </a:pPr>
            <a:r>
              <a:rPr lang="en-US" sz="1200" dirty="0" err="1">
                <a:solidFill>
                  <a:schemeClr val="tx1"/>
                </a:solidFill>
                <a:latin typeface="Fira Sans" panose="020B0503050000020004" pitchFamily="34" charset="0"/>
              </a:rPr>
              <a:t>Gồm</a:t>
            </a:r>
            <a:r>
              <a:rPr lang="en-US" sz="1200" dirty="0">
                <a:solidFill>
                  <a:schemeClr val="tx1"/>
                </a:solidFill>
                <a:latin typeface="Fira Sans" panose="020B0503050000020004" pitchFamily="34" charset="0"/>
              </a:rPr>
              <a:t> </a:t>
            </a:r>
            <a:r>
              <a:rPr lang="en-US" sz="1200" dirty="0">
                <a:solidFill>
                  <a:schemeClr val="tx1"/>
                </a:solidFill>
              </a:rPr>
              <a:t>232,741 </a:t>
            </a:r>
            <a:r>
              <a:rPr lang="en-US" sz="1200" dirty="0" err="1">
                <a:solidFill>
                  <a:schemeClr val="tx1"/>
                </a:solidFill>
              </a:rPr>
              <a:t>hàng</a:t>
            </a:r>
            <a:r>
              <a:rPr lang="en-US" sz="1200" dirty="0">
                <a:solidFill>
                  <a:schemeClr val="tx1"/>
                </a:solidFill>
              </a:rPr>
              <a:t> </a:t>
            </a:r>
          </a:p>
          <a:p>
            <a:pPr marL="114300" indent="0">
              <a:buNone/>
            </a:pPr>
            <a:r>
              <a:rPr lang="fr-FR" sz="1200" dirty="0">
                <a:solidFill>
                  <a:schemeClr val="tx1"/>
                </a:solidFill>
              </a:rPr>
              <a:t>	248 unique </a:t>
            </a:r>
            <a:r>
              <a:rPr lang="fr-FR" sz="1200" dirty="0" err="1">
                <a:solidFill>
                  <a:schemeClr val="tx1"/>
                </a:solidFill>
              </a:rPr>
              <a:t>patient_id</a:t>
            </a:r>
            <a:r>
              <a:rPr lang="fr-FR" sz="1200" dirty="0">
                <a:solidFill>
                  <a:schemeClr val="tx1"/>
                </a:solidFill>
              </a:rPr>
              <a:t> values</a:t>
            </a:r>
          </a:p>
          <a:p>
            <a:pPr marL="114300" indent="0">
              <a:buNone/>
            </a:pPr>
            <a:r>
              <a:rPr lang="fr-FR" sz="1200" dirty="0">
                <a:solidFill>
                  <a:schemeClr val="tx1"/>
                </a:solidFill>
              </a:rPr>
              <a:t>	227 unique </a:t>
            </a:r>
            <a:r>
              <a:rPr lang="fr-FR" sz="1200" dirty="0" err="1">
                <a:solidFill>
                  <a:schemeClr val="tx1"/>
                </a:solidFill>
              </a:rPr>
              <a:t>UniProt</a:t>
            </a:r>
            <a:r>
              <a:rPr lang="fr-FR" sz="1200" dirty="0">
                <a:solidFill>
                  <a:schemeClr val="tx1"/>
                </a:solidFill>
              </a:rPr>
              <a:t> values</a:t>
            </a:r>
            <a:endParaRPr lang="en-US" sz="1200" dirty="0">
              <a:solidFill>
                <a:schemeClr val="tx1"/>
              </a:solidFill>
            </a:endParaRPr>
          </a:p>
          <a:p>
            <a:pPr marL="114300" indent="0">
              <a:buNone/>
            </a:pPr>
            <a:r>
              <a:rPr lang="en-US" sz="1200" dirty="0">
                <a:solidFill>
                  <a:schemeClr val="tx1"/>
                </a:solidFill>
                <a:latin typeface="Fira Sans" panose="020B0503050000020004" pitchFamily="34" charset="0"/>
              </a:rPr>
              <a:t>For </a:t>
            </a:r>
            <a:r>
              <a:rPr lang="en-US" sz="1200" dirty="0" err="1">
                <a:solidFill>
                  <a:schemeClr val="tx1"/>
                </a:solidFill>
                <a:latin typeface="Fira Sans" panose="020B0503050000020004" pitchFamily="34" charset="0"/>
              </a:rPr>
              <a:t>supplemental_clinical_data</a:t>
            </a:r>
            <a:r>
              <a:rPr lang="en-US" sz="1200" dirty="0">
                <a:solidFill>
                  <a:schemeClr val="tx1"/>
                </a:solidFill>
                <a:latin typeface="Fira Sans" panose="020B0503050000020004" pitchFamily="34" charset="0"/>
              </a:rPr>
              <a:t>:</a:t>
            </a:r>
          </a:p>
          <a:p>
            <a:pPr>
              <a:buFont typeface="Arial" panose="020B0604020202020204" pitchFamily="34" charset="0"/>
              <a:buChar char="•"/>
            </a:pPr>
            <a:r>
              <a:rPr lang="en-US" sz="1200" dirty="0" err="1">
                <a:solidFill>
                  <a:schemeClr val="tx1"/>
                </a:solidFill>
                <a:latin typeface="Fira Sans" panose="020B0503050000020004" pitchFamily="34" charset="0"/>
              </a:rPr>
              <a:t>Chứa</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các</a:t>
            </a:r>
            <a:r>
              <a:rPr lang="en-US" sz="1200" dirty="0">
                <a:solidFill>
                  <a:schemeClr val="tx1"/>
                </a:solidFill>
                <a:latin typeface="Fira Sans" panose="020B0503050000020004" pitchFamily="34" charset="0"/>
              </a:rPr>
              <a:t> features categorical (upd23b_clinical_state_on_medication) </a:t>
            </a:r>
            <a:r>
              <a:rPr lang="en-US" sz="1200" dirty="0" err="1">
                <a:solidFill>
                  <a:schemeClr val="tx1"/>
                </a:solidFill>
                <a:latin typeface="Fira Sans" panose="020B0503050000020004" pitchFamily="34" charset="0"/>
              </a:rPr>
              <a:t>và</a:t>
            </a:r>
            <a:r>
              <a:rPr lang="en-US" sz="1200" dirty="0">
                <a:solidFill>
                  <a:schemeClr val="tx1"/>
                </a:solidFill>
                <a:latin typeface="Fira Sans" panose="020B0503050000020004" pitchFamily="34" charset="0"/>
              </a:rPr>
              <a:t> continuous (</a:t>
            </a:r>
            <a:r>
              <a:rPr lang="en-US" sz="1200" dirty="0" err="1">
                <a:solidFill>
                  <a:schemeClr val="tx1"/>
                </a:solidFill>
                <a:latin typeface="Fira Sans" panose="020B0503050000020004" pitchFamily="34" charset="0"/>
              </a:rPr>
              <a:t>visit_month</a:t>
            </a:r>
            <a:r>
              <a:rPr lang="en-US" sz="1200" dirty="0">
                <a:solidFill>
                  <a:schemeClr val="tx1"/>
                </a:solidFill>
                <a:latin typeface="Fira Sans" panose="020B0503050000020004" pitchFamily="34" charset="0"/>
              </a:rPr>
              <a:t>, </a:t>
            </a:r>
            <a:r>
              <a:rPr lang="en-US" sz="1200" dirty="0" err="1">
                <a:solidFill>
                  <a:schemeClr val="tx1"/>
                </a:solidFill>
                <a:latin typeface="Fira Sans" panose="020B0503050000020004" pitchFamily="34" charset="0"/>
              </a:rPr>
              <a:t>updrs</a:t>
            </a:r>
            <a:r>
              <a:rPr lang="en-US" sz="1200" dirty="0">
                <a:solidFill>
                  <a:schemeClr val="tx1"/>
                </a:solidFill>
                <a:latin typeface="Fira Sans" panose="020B0503050000020004" pitchFamily="34" charset="0"/>
              </a:rPr>
              <a:t>_[1-4])</a:t>
            </a:r>
          </a:p>
          <a:p>
            <a:pPr>
              <a:buFont typeface="Arial" panose="020B0604020202020204" pitchFamily="34" charset="0"/>
              <a:buChar char="•"/>
            </a:pPr>
            <a:r>
              <a:rPr lang="en-US" sz="1200" dirty="0" err="1">
                <a:solidFill>
                  <a:schemeClr val="tx1"/>
                </a:solidFill>
                <a:latin typeface="Fira Sans" panose="020B0503050000020004" pitchFamily="34" charset="0"/>
              </a:rPr>
              <a:t>Gồm</a:t>
            </a:r>
            <a:r>
              <a:rPr lang="en-US" sz="1200" dirty="0">
                <a:solidFill>
                  <a:schemeClr val="tx1"/>
                </a:solidFill>
                <a:latin typeface="Fira Sans" panose="020B0503050000020004" pitchFamily="34" charset="0"/>
              </a:rPr>
              <a:t> </a:t>
            </a:r>
            <a:r>
              <a:rPr lang="en-US" sz="1200" dirty="0">
                <a:solidFill>
                  <a:schemeClr val="tx1"/>
                </a:solidFill>
              </a:rPr>
              <a:t>2,223 </a:t>
            </a:r>
            <a:r>
              <a:rPr lang="en-US" sz="1200" dirty="0" err="1">
                <a:solidFill>
                  <a:schemeClr val="tx1"/>
                </a:solidFill>
              </a:rPr>
              <a:t>hàng</a:t>
            </a:r>
            <a:r>
              <a:rPr lang="en-US" sz="1200" dirty="0">
                <a:solidFill>
                  <a:schemeClr val="tx1"/>
                </a:solidFill>
              </a:rPr>
              <a:t> </a:t>
            </a:r>
            <a:r>
              <a:rPr lang="en-US" sz="1200" dirty="0" err="1">
                <a:solidFill>
                  <a:schemeClr val="tx1"/>
                </a:solidFill>
              </a:rPr>
              <a:t>và</a:t>
            </a:r>
            <a:r>
              <a:rPr lang="en-US" sz="1200" dirty="0">
                <a:solidFill>
                  <a:schemeClr val="tx1"/>
                </a:solidFill>
              </a:rPr>
              <a:t> 771 unique </a:t>
            </a:r>
            <a:r>
              <a:rPr lang="en-US" sz="1200" dirty="0" err="1">
                <a:solidFill>
                  <a:schemeClr val="tx1"/>
                </a:solidFill>
              </a:rPr>
              <a:t>patient_id</a:t>
            </a:r>
            <a:r>
              <a:rPr lang="en-US" sz="1200" dirty="0">
                <a:solidFill>
                  <a:schemeClr val="tx1"/>
                </a:solidFill>
              </a:rPr>
              <a:t> values</a:t>
            </a:r>
          </a:p>
          <a:p>
            <a:pPr marL="114300" indent="0">
              <a:buNone/>
            </a:pPr>
            <a:r>
              <a:rPr lang="vi-VN" sz="1200" dirty="0">
                <a:solidFill>
                  <a:schemeClr val="tx1"/>
                </a:solidFill>
              </a:rPr>
              <a:t>Tổng cộng có</a:t>
            </a:r>
            <a:r>
              <a:rPr lang="fr-FR" sz="1200" dirty="0">
                <a:solidFill>
                  <a:schemeClr val="tx1"/>
                </a:solidFill>
                <a:latin typeface="Fira Sans" panose="020B0503050000020004" pitchFamily="34" charset="0"/>
              </a:rPr>
              <a:t>:</a:t>
            </a:r>
          </a:p>
          <a:p>
            <a:pPr marL="114300" indent="0">
              <a:buNone/>
            </a:pPr>
            <a:r>
              <a:rPr lang="fr-FR" sz="1200" dirty="0">
                <a:solidFill>
                  <a:schemeClr val="tx1"/>
                </a:solidFill>
                <a:latin typeface="Fira Sans" panose="020B0503050000020004" pitchFamily="34" charset="0"/>
              </a:rPr>
              <a:t>	4,838 unique </a:t>
            </a:r>
            <a:r>
              <a:rPr lang="fr-FR" sz="1200" dirty="0" err="1">
                <a:solidFill>
                  <a:schemeClr val="tx1"/>
                </a:solidFill>
                <a:latin typeface="Fira Sans" panose="020B0503050000020004" pitchFamily="34" charset="0"/>
              </a:rPr>
              <a:t>visits</a:t>
            </a:r>
            <a:endParaRPr lang="fr-FR" sz="1200" dirty="0">
              <a:solidFill>
                <a:schemeClr val="tx1"/>
              </a:solidFill>
              <a:latin typeface="Fira Sans" panose="020B0503050000020004" pitchFamily="34" charset="0"/>
            </a:endParaRPr>
          </a:p>
          <a:p>
            <a:pPr marL="114300" indent="0">
              <a:buNone/>
            </a:pPr>
            <a:r>
              <a:rPr lang="fr-FR" sz="1200" dirty="0">
                <a:solidFill>
                  <a:schemeClr val="tx1"/>
                </a:solidFill>
                <a:latin typeface="Fira Sans" panose="020B0503050000020004" pitchFamily="34" charset="0"/>
              </a:rPr>
              <a:t>	1,019 unique patients</a:t>
            </a:r>
          </a:p>
          <a:p>
            <a:pPr marL="114300" indent="0">
              <a:buNone/>
            </a:pPr>
            <a:r>
              <a:rPr lang="fr-FR" sz="1200" dirty="0">
                <a:solidFill>
                  <a:schemeClr val="tx1"/>
                </a:solidFill>
                <a:latin typeface="Fira Sans" panose="020B0503050000020004" pitchFamily="34" charset="0"/>
              </a:rPr>
              <a:t>	18 unique </a:t>
            </a:r>
            <a:r>
              <a:rPr lang="fr-FR" sz="1200" dirty="0" err="1">
                <a:solidFill>
                  <a:schemeClr val="tx1"/>
                </a:solidFill>
                <a:latin typeface="Fira Sans" panose="020B0503050000020004" pitchFamily="34" charset="0"/>
              </a:rPr>
              <a:t>month</a:t>
            </a:r>
            <a:r>
              <a:rPr lang="fr-FR" sz="1200" dirty="0">
                <a:solidFill>
                  <a:schemeClr val="tx1"/>
                </a:solidFill>
                <a:latin typeface="Fira Sans" panose="020B0503050000020004" pitchFamily="34" charset="0"/>
              </a:rPr>
              <a:t> values</a:t>
            </a:r>
          </a:p>
          <a:p>
            <a:pPr>
              <a:buFont typeface="Arial" panose="020B0604020202020204" pitchFamily="34" charset="0"/>
              <a:buChar char="•"/>
            </a:pPr>
            <a:endParaRPr lang="en-US" sz="1200" b="1" dirty="0">
              <a:solidFill>
                <a:schemeClr val="tx1"/>
              </a:solidFill>
              <a:latin typeface="Fira Sans" panose="020B0503050000020004" pitchFamily="34" charset="0"/>
            </a:endParaRPr>
          </a:p>
          <a:p>
            <a:pPr>
              <a:buFont typeface="Arial" panose="020B0604020202020204" pitchFamily="34" charset="0"/>
              <a:buChar char="•"/>
            </a:pPr>
            <a:endParaRPr lang="en-US" sz="1200" dirty="0">
              <a:solidFill>
                <a:schemeClr val="tx1"/>
              </a:solidFill>
              <a:latin typeface="Fira Sans" panose="020B0503050000020004" pitchFamily="34" charset="0"/>
            </a:endParaRPr>
          </a:p>
          <a:p>
            <a:pPr>
              <a:buFont typeface="Arial" panose="020B0604020202020204" pitchFamily="34" charset="0"/>
              <a:buChar char="•"/>
            </a:pPr>
            <a:endParaRPr lang="en-US" sz="1200" dirty="0">
              <a:solidFill>
                <a:schemeClr val="tx1"/>
              </a:solidFill>
              <a:latin typeface="Fira Sans" panose="020B0503050000020004" pitchFamily="34" charset="0"/>
            </a:endParaRPr>
          </a:p>
        </p:txBody>
      </p:sp>
      <p:pic>
        <p:nvPicPr>
          <p:cNvPr id="5" name="Picture 4" descr="Diagram&#10;&#10;Description automatically generated">
            <a:extLst>
              <a:ext uri="{FF2B5EF4-FFF2-40B4-BE49-F238E27FC236}">
                <a16:creationId xmlns:a16="http://schemas.microsoft.com/office/drawing/2014/main" id="{766FD07D-6C36-FC92-814A-C591B1E134D8}"/>
              </a:ext>
            </a:extLst>
          </p:cNvPr>
          <p:cNvPicPr>
            <a:picLocks noChangeAspect="1"/>
          </p:cNvPicPr>
          <p:nvPr/>
        </p:nvPicPr>
        <p:blipFill>
          <a:blip r:embed="rId2"/>
          <a:stretch>
            <a:fillRect/>
          </a:stretch>
        </p:blipFill>
        <p:spPr>
          <a:xfrm>
            <a:off x="5588000" y="764964"/>
            <a:ext cx="3369346" cy="4260352"/>
          </a:xfrm>
          <a:prstGeom prst="rect">
            <a:avLst/>
          </a:prstGeom>
        </p:spPr>
      </p:pic>
    </p:spTree>
    <p:extLst>
      <p:ext uri="{BB962C8B-B14F-4D97-AF65-F5344CB8AC3E}">
        <p14:creationId xmlns:p14="http://schemas.microsoft.com/office/powerpoint/2010/main" val="3806271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61498"/>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Missing value</a:t>
            </a:r>
          </a:p>
        </p:txBody>
      </p:sp>
      <p:pic>
        <p:nvPicPr>
          <p:cNvPr id="3" name="Picture 2" descr="Chart, pie chart&#10;&#10;Description automatically generated">
            <a:extLst>
              <a:ext uri="{FF2B5EF4-FFF2-40B4-BE49-F238E27FC236}">
                <a16:creationId xmlns:a16="http://schemas.microsoft.com/office/drawing/2014/main" id="{7368BEF1-AFDF-214D-B3C7-011088EE78CE}"/>
              </a:ext>
            </a:extLst>
          </p:cNvPr>
          <p:cNvPicPr>
            <a:picLocks noChangeAspect="1"/>
          </p:cNvPicPr>
          <p:nvPr/>
        </p:nvPicPr>
        <p:blipFill>
          <a:blip r:embed="rId3"/>
          <a:stretch>
            <a:fillRect/>
          </a:stretch>
        </p:blipFill>
        <p:spPr>
          <a:xfrm>
            <a:off x="61610" y="815051"/>
            <a:ext cx="4043310" cy="3513397"/>
          </a:xfrm>
          <a:prstGeom prst="rect">
            <a:avLst/>
          </a:prstGeom>
        </p:spPr>
      </p:pic>
      <p:pic>
        <p:nvPicPr>
          <p:cNvPr id="5" name="Picture 4" descr="Chart, bar chart, histogram&#10;&#10;Description automatically generated">
            <a:extLst>
              <a:ext uri="{FF2B5EF4-FFF2-40B4-BE49-F238E27FC236}">
                <a16:creationId xmlns:a16="http://schemas.microsoft.com/office/drawing/2014/main" id="{4AACACB1-3B47-FBFF-4353-EC7D1BD3FE78}"/>
              </a:ext>
            </a:extLst>
          </p:cNvPr>
          <p:cNvPicPr>
            <a:picLocks noChangeAspect="1"/>
          </p:cNvPicPr>
          <p:nvPr/>
        </p:nvPicPr>
        <p:blipFill>
          <a:blip r:embed="rId4"/>
          <a:stretch>
            <a:fillRect/>
          </a:stretch>
        </p:blipFill>
        <p:spPr>
          <a:xfrm>
            <a:off x="4216008" y="638705"/>
            <a:ext cx="4771875" cy="2126054"/>
          </a:xfrm>
          <a:prstGeom prst="rect">
            <a:avLst/>
          </a:prstGeom>
        </p:spPr>
      </p:pic>
      <p:pic>
        <p:nvPicPr>
          <p:cNvPr id="7" name="Picture 6" descr="Chart, bar chart, histogram, waterfall chart&#10;&#10;Description automatically generated">
            <a:extLst>
              <a:ext uri="{FF2B5EF4-FFF2-40B4-BE49-F238E27FC236}">
                <a16:creationId xmlns:a16="http://schemas.microsoft.com/office/drawing/2014/main" id="{C886D47A-3F50-5985-7D96-5B3FBBA6C182}"/>
              </a:ext>
            </a:extLst>
          </p:cNvPr>
          <p:cNvPicPr>
            <a:picLocks noChangeAspect="1"/>
          </p:cNvPicPr>
          <p:nvPr/>
        </p:nvPicPr>
        <p:blipFill>
          <a:blip r:embed="rId5"/>
          <a:stretch>
            <a:fillRect/>
          </a:stretch>
        </p:blipFill>
        <p:spPr>
          <a:xfrm>
            <a:off x="4334107" y="2860766"/>
            <a:ext cx="4653776" cy="2127850"/>
          </a:xfrm>
          <a:prstGeom prst="rect">
            <a:avLst/>
          </a:prstGeom>
        </p:spPr>
      </p:pic>
    </p:spTree>
    <p:extLst>
      <p:ext uri="{BB962C8B-B14F-4D97-AF65-F5344CB8AC3E}">
        <p14:creationId xmlns:p14="http://schemas.microsoft.com/office/powerpoint/2010/main" val="197471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86" name="Google Shape;1686;p20"/>
          <p:cNvSpPr txBox="1"/>
          <p:nvPr/>
        </p:nvSpPr>
        <p:spPr>
          <a:xfrm>
            <a:off x="710250" y="195610"/>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Fira Sans Medium"/>
                <a:ea typeface="Fira Sans Medium"/>
                <a:cs typeface="Fira Sans Medium"/>
                <a:sym typeface="Fira Sans Medium"/>
              </a:rPr>
              <a:t>Duplicated Rows</a:t>
            </a:r>
          </a:p>
        </p:txBody>
      </p:sp>
      <p:pic>
        <p:nvPicPr>
          <p:cNvPr id="4" name="Picture 3" descr="Chart&#10;&#10;Description automatically generated">
            <a:extLst>
              <a:ext uri="{FF2B5EF4-FFF2-40B4-BE49-F238E27FC236}">
                <a16:creationId xmlns:a16="http://schemas.microsoft.com/office/drawing/2014/main" id="{8005AA3C-B08F-AC3D-FE8D-0CA7C1E6CD53}"/>
              </a:ext>
            </a:extLst>
          </p:cNvPr>
          <p:cNvPicPr>
            <a:picLocks noChangeAspect="1"/>
          </p:cNvPicPr>
          <p:nvPr/>
        </p:nvPicPr>
        <p:blipFill>
          <a:blip r:embed="rId3"/>
          <a:stretch>
            <a:fillRect/>
          </a:stretch>
        </p:blipFill>
        <p:spPr>
          <a:xfrm>
            <a:off x="0" y="1053969"/>
            <a:ext cx="9144000" cy="2188068"/>
          </a:xfrm>
          <a:prstGeom prst="rect">
            <a:avLst/>
          </a:prstGeom>
        </p:spPr>
      </p:pic>
      <p:sp>
        <p:nvSpPr>
          <p:cNvPr id="8" name="TextBox 7">
            <a:extLst>
              <a:ext uri="{FF2B5EF4-FFF2-40B4-BE49-F238E27FC236}">
                <a16:creationId xmlns:a16="http://schemas.microsoft.com/office/drawing/2014/main" id="{2D72DED6-7767-13A3-C830-CE864799005F}"/>
              </a:ext>
            </a:extLst>
          </p:cNvPr>
          <p:cNvSpPr txBox="1"/>
          <p:nvPr/>
        </p:nvSpPr>
        <p:spPr>
          <a:xfrm>
            <a:off x="263912" y="3515156"/>
            <a:ext cx="7259444" cy="738664"/>
          </a:xfrm>
          <a:prstGeom prst="rect">
            <a:avLst/>
          </a:prstGeom>
          <a:noFill/>
        </p:spPr>
        <p:txBody>
          <a:bodyPr wrap="square">
            <a:spAutoFit/>
          </a:bodyPr>
          <a:lstStyle/>
          <a:p>
            <a:r>
              <a:rPr lang="en-US" dirty="0" err="1">
                <a:latin typeface="Fira Sans" panose="020B0503050000020004" pitchFamily="34" charset="0"/>
              </a:rPr>
              <a:t>Tiếp</a:t>
            </a:r>
            <a:r>
              <a:rPr lang="en-US" dirty="0">
                <a:latin typeface="Fira Sans" panose="020B0503050000020004" pitchFamily="34" charset="0"/>
              </a:rPr>
              <a:t> </a:t>
            </a:r>
            <a:r>
              <a:rPr lang="en-US" dirty="0" err="1">
                <a:latin typeface="Fira Sans" panose="020B0503050000020004" pitchFamily="34" charset="0"/>
              </a:rPr>
              <a:t>theo</a:t>
            </a:r>
            <a:r>
              <a:rPr lang="en-US" dirty="0">
                <a:latin typeface="Fira Sans" panose="020B0503050000020004" pitchFamily="34" charset="0"/>
              </a:rPr>
              <a:t>, ta </a:t>
            </a:r>
            <a:r>
              <a:rPr lang="en-US" dirty="0" err="1">
                <a:latin typeface="Fira Sans" panose="020B0503050000020004" pitchFamily="34" charset="0"/>
              </a:rPr>
              <a:t>nên</a:t>
            </a:r>
            <a:r>
              <a:rPr lang="en-US" dirty="0">
                <a:latin typeface="Fira Sans" panose="020B0503050000020004" pitchFamily="34" charset="0"/>
              </a:rPr>
              <a:t> </a:t>
            </a:r>
            <a:r>
              <a:rPr lang="en-US" dirty="0" err="1">
                <a:latin typeface="Fira Sans" panose="020B0503050000020004" pitchFamily="34" charset="0"/>
              </a:rPr>
              <a:t>kiểm</a:t>
            </a:r>
            <a:r>
              <a:rPr lang="en-US" dirty="0">
                <a:latin typeface="Fira Sans" panose="020B0503050000020004" pitchFamily="34" charset="0"/>
              </a:rPr>
              <a:t> </a:t>
            </a:r>
            <a:r>
              <a:rPr lang="en-US" dirty="0" err="1">
                <a:latin typeface="Fira Sans" panose="020B0503050000020004" pitchFamily="34" charset="0"/>
              </a:rPr>
              <a:t>tra</a:t>
            </a:r>
            <a:r>
              <a:rPr lang="en-US" dirty="0">
                <a:latin typeface="Fira Sans" panose="020B0503050000020004" pitchFamily="34" charset="0"/>
              </a:rPr>
              <a:t> </a:t>
            </a:r>
            <a:r>
              <a:rPr lang="en-US" dirty="0" err="1">
                <a:latin typeface="Fira Sans" panose="020B0503050000020004" pitchFamily="34" charset="0"/>
              </a:rPr>
              <a:t>xem</a:t>
            </a:r>
            <a:r>
              <a:rPr lang="en-US" dirty="0">
                <a:latin typeface="Fira Sans" panose="020B0503050000020004" pitchFamily="34" charset="0"/>
              </a:rPr>
              <a:t> </a:t>
            </a:r>
            <a:r>
              <a:rPr lang="en-US" dirty="0" err="1">
                <a:latin typeface="Fira Sans" panose="020B0503050000020004" pitchFamily="34" charset="0"/>
              </a:rPr>
              <a:t>liệu</a:t>
            </a:r>
            <a:r>
              <a:rPr lang="en-US" dirty="0">
                <a:latin typeface="Fira Sans" panose="020B0503050000020004" pitchFamily="34" charset="0"/>
              </a:rPr>
              <a:t> </a:t>
            </a:r>
            <a:r>
              <a:rPr lang="en-US" dirty="0" err="1">
                <a:latin typeface="Fira Sans" panose="020B0503050000020004" pitchFamily="34" charset="0"/>
              </a:rPr>
              <a:t>chúng</a:t>
            </a:r>
            <a:r>
              <a:rPr lang="en-US" dirty="0">
                <a:latin typeface="Fira Sans" panose="020B0503050000020004" pitchFamily="34" charset="0"/>
              </a:rPr>
              <a:t> ta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bất</a:t>
            </a:r>
            <a:r>
              <a:rPr lang="en-US" dirty="0">
                <a:latin typeface="Fira Sans" panose="020B0503050000020004" pitchFamily="34" charset="0"/>
              </a:rPr>
              <a:t> </a:t>
            </a:r>
            <a:r>
              <a:rPr lang="en-US" dirty="0" err="1">
                <a:latin typeface="Fira Sans" panose="020B0503050000020004" pitchFamily="34" charset="0"/>
              </a:rPr>
              <a:t>kỳ</a:t>
            </a:r>
            <a:r>
              <a:rPr lang="en-US" dirty="0">
                <a:latin typeface="Fira Sans" panose="020B0503050000020004" pitchFamily="34" charset="0"/>
              </a:rPr>
              <a:t> </a:t>
            </a:r>
            <a:r>
              <a:rPr lang="en-US" dirty="0" err="1">
                <a:latin typeface="Fira Sans" panose="020B0503050000020004" pitchFamily="34" charset="0"/>
              </a:rPr>
              <a:t>giá</a:t>
            </a:r>
            <a:r>
              <a:rPr lang="en-US" dirty="0">
                <a:latin typeface="Fira Sans" panose="020B0503050000020004" pitchFamily="34" charset="0"/>
              </a:rPr>
              <a:t> </a:t>
            </a:r>
            <a:r>
              <a:rPr lang="en-US" dirty="0" err="1">
                <a:latin typeface="Fira Sans" panose="020B0503050000020004" pitchFamily="34" charset="0"/>
              </a:rPr>
              <a:t>trị</a:t>
            </a:r>
            <a:r>
              <a:rPr lang="en-US" dirty="0">
                <a:latin typeface="Fira Sans" panose="020B0503050000020004" pitchFamily="34" charset="0"/>
              </a:rPr>
              <a:t> </a:t>
            </a:r>
            <a:r>
              <a:rPr lang="en-US" dirty="0" err="1">
                <a:latin typeface="Fira Sans" panose="020B0503050000020004" pitchFamily="34" charset="0"/>
              </a:rPr>
              <a:t>trùng</a:t>
            </a:r>
            <a:r>
              <a:rPr lang="en-US" dirty="0">
                <a:latin typeface="Fira Sans" panose="020B0503050000020004" pitchFamily="34" charset="0"/>
              </a:rPr>
              <a:t> </a:t>
            </a:r>
            <a:r>
              <a:rPr lang="en-US" dirty="0" err="1">
                <a:latin typeface="Fira Sans" panose="020B0503050000020004" pitchFamily="34" charset="0"/>
              </a:rPr>
              <a:t>lặp</a:t>
            </a:r>
            <a:r>
              <a:rPr lang="en-US" dirty="0">
                <a:latin typeface="Fira Sans" panose="020B0503050000020004" pitchFamily="34" charset="0"/>
              </a:rPr>
              <a:t> </a:t>
            </a:r>
            <a:r>
              <a:rPr lang="en-US" dirty="0" err="1">
                <a:latin typeface="Fira Sans" panose="020B0503050000020004" pitchFamily="34" charset="0"/>
              </a:rPr>
              <a:t>nào</a:t>
            </a:r>
            <a:r>
              <a:rPr lang="en-US" dirty="0">
                <a:latin typeface="Fira Sans" panose="020B0503050000020004" pitchFamily="34" charset="0"/>
              </a:rPr>
              <a:t> </a:t>
            </a:r>
            <a:r>
              <a:rPr lang="en-US" dirty="0" err="1">
                <a:latin typeface="Fira Sans" panose="020B0503050000020004" pitchFamily="34" charset="0"/>
              </a:rPr>
              <a:t>trong</a:t>
            </a:r>
            <a:r>
              <a:rPr lang="en-US" dirty="0">
                <a:latin typeface="Fira Sans" panose="020B0503050000020004" pitchFamily="34" charset="0"/>
              </a:rPr>
              <a:t> </a:t>
            </a:r>
            <a:r>
              <a:rPr lang="en-US" dirty="0" err="1">
                <a:latin typeface="Fira Sans" panose="020B0503050000020004" pitchFamily="34" charset="0"/>
              </a:rPr>
              <a:t>các</a:t>
            </a:r>
            <a:r>
              <a:rPr lang="en-US" dirty="0">
                <a:latin typeface="Fira Sans" panose="020B0503050000020004" pitchFamily="34" charset="0"/>
              </a:rPr>
              <a:t> </a:t>
            </a:r>
            <a:r>
              <a:rPr lang="en-US" dirty="0" err="1">
                <a:latin typeface="Fira Sans" panose="020B0503050000020004" pitchFamily="34" charset="0"/>
              </a:rPr>
              <a:t>bộ</a:t>
            </a:r>
            <a:r>
              <a:rPr lang="en-US" dirty="0">
                <a:latin typeface="Fira Sans" panose="020B0503050000020004" pitchFamily="34" charset="0"/>
              </a:rPr>
              <a:t> </a:t>
            </a:r>
            <a:r>
              <a:rPr lang="en-US" dirty="0" err="1">
                <a:latin typeface="Fira Sans" panose="020B0503050000020004" pitchFamily="34" charset="0"/>
              </a:rPr>
              <a:t>dữ</a:t>
            </a:r>
            <a:r>
              <a:rPr lang="en-US" dirty="0">
                <a:latin typeface="Fira Sans" panose="020B0503050000020004" pitchFamily="34" charset="0"/>
              </a:rPr>
              <a:t> </a:t>
            </a:r>
            <a:r>
              <a:rPr lang="en-US" dirty="0" err="1">
                <a:latin typeface="Fira Sans" panose="020B0503050000020004" pitchFamily="34" charset="0"/>
              </a:rPr>
              <a:t>liệu</a:t>
            </a:r>
            <a:r>
              <a:rPr lang="en-US" dirty="0">
                <a:latin typeface="Fira Sans" panose="020B0503050000020004" pitchFamily="34" charset="0"/>
              </a:rPr>
              <a:t> </a:t>
            </a:r>
            <a:r>
              <a:rPr lang="en-US" dirty="0" err="1">
                <a:latin typeface="Fira Sans" panose="020B0503050000020004" pitchFamily="34" charset="0"/>
              </a:rPr>
              <a:t>khác</a:t>
            </a:r>
            <a:r>
              <a:rPr lang="en-US" dirty="0">
                <a:latin typeface="Fira Sans" panose="020B0503050000020004" pitchFamily="34" charset="0"/>
              </a:rPr>
              <a:t> </a:t>
            </a:r>
            <a:r>
              <a:rPr lang="en-US" dirty="0" err="1">
                <a:latin typeface="Fira Sans" panose="020B0503050000020004" pitchFamily="34" charset="0"/>
              </a:rPr>
              <a:t>nhau</a:t>
            </a:r>
            <a:r>
              <a:rPr lang="en-US" dirty="0">
                <a:latin typeface="Fira Sans" panose="020B0503050000020004" pitchFamily="34" charset="0"/>
              </a:rPr>
              <a:t> hay </a:t>
            </a:r>
            <a:r>
              <a:rPr lang="en-US" dirty="0" err="1">
                <a:latin typeface="Fira Sans" panose="020B0503050000020004" pitchFamily="34" charset="0"/>
              </a:rPr>
              <a:t>không</a:t>
            </a:r>
            <a:r>
              <a:rPr lang="en-US" dirty="0">
                <a:latin typeface="Fira Sans" panose="020B0503050000020004" pitchFamily="34" charset="0"/>
              </a:rPr>
              <a:t>. Thông tin </a:t>
            </a:r>
            <a:r>
              <a:rPr lang="en-US" dirty="0" err="1">
                <a:latin typeface="Fira Sans" panose="020B0503050000020004" pitchFamily="34" charset="0"/>
              </a:rPr>
              <a:t>trùng</a:t>
            </a:r>
            <a:r>
              <a:rPr lang="en-US" dirty="0">
                <a:latin typeface="Fira Sans" panose="020B0503050000020004" pitchFamily="34" charset="0"/>
              </a:rPr>
              <a:t> </a:t>
            </a:r>
            <a:r>
              <a:rPr lang="en-US" dirty="0" err="1">
                <a:latin typeface="Fira Sans" panose="020B0503050000020004" pitchFamily="34" charset="0"/>
              </a:rPr>
              <a:t>lặp</a:t>
            </a:r>
            <a:r>
              <a:rPr lang="en-US" dirty="0">
                <a:latin typeface="Fira Sans" panose="020B0503050000020004" pitchFamily="34" charset="0"/>
              </a:rPr>
              <a:t> </a:t>
            </a:r>
            <a:r>
              <a:rPr lang="en-US" dirty="0" err="1">
                <a:latin typeface="Fira Sans" panose="020B0503050000020004" pitchFamily="34" charset="0"/>
              </a:rPr>
              <a:t>có</a:t>
            </a:r>
            <a:r>
              <a:rPr lang="en-US" dirty="0">
                <a:latin typeface="Fira Sans" panose="020B0503050000020004" pitchFamily="34" charset="0"/>
              </a:rPr>
              <a:t> </a:t>
            </a:r>
            <a:r>
              <a:rPr lang="en-US" dirty="0" err="1">
                <a:latin typeface="Fira Sans" panose="020B0503050000020004" pitchFamily="34" charset="0"/>
              </a:rPr>
              <a:t>thể</a:t>
            </a:r>
            <a:r>
              <a:rPr lang="en-US" dirty="0">
                <a:latin typeface="Fira Sans" panose="020B0503050000020004" pitchFamily="34" charset="0"/>
              </a:rPr>
              <a:t> </a:t>
            </a:r>
            <a:r>
              <a:rPr lang="en-US" dirty="0" err="1">
                <a:latin typeface="Fira Sans" panose="020B0503050000020004" pitchFamily="34" charset="0"/>
              </a:rPr>
              <a:t>ảnh</a:t>
            </a:r>
            <a:r>
              <a:rPr lang="en-US" dirty="0">
                <a:latin typeface="Fira Sans" panose="020B0503050000020004" pitchFamily="34" charset="0"/>
              </a:rPr>
              <a:t> </a:t>
            </a:r>
            <a:r>
              <a:rPr lang="en-US" dirty="0" err="1">
                <a:latin typeface="Fira Sans" panose="020B0503050000020004" pitchFamily="34" charset="0"/>
              </a:rPr>
              <a:t>hưởng</a:t>
            </a:r>
            <a:r>
              <a:rPr lang="en-US" dirty="0">
                <a:latin typeface="Fira Sans" panose="020B0503050000020004" pitchFamily="34" charset="0"/>
              </a:rPr>
              <a:t> </a:t>
            </a:r>
            <a:r>
              <a:rPr lang="en-US" dirty="0" err="1">
                <a:latin typeface="Fira Sans" panose="020B0503050000020004" pitchFamily="34" charset="0"/>
              </a:rPr>
              <a:t>đến</a:t>
            </a:r>
            <a:r>
              <a:rPr lang="en-US" dirty="0">
                <a:latin typeface="Fira Sans" panose="020B0503050000020004" pitchFamily="34" charset="0"/>
              </a:rPr>
              <a:t> </a:t>
            </a:r>
            <a:r>
              <a:rPr lang="en-US" dirty="0" err="1">
                <a:latin typeface="Fira Sans" panose="020B0503050000020004" pitchFamily="34" charset="0"/>
              </a:rPr>
              <a:t>phương</a:t>
            </a:r>
            <a:r>
              <a:rPr lang="en-US" dirty="0">
                <a:latin typeface="Fira Sans" panose="020B0503050000020004" pitchFamily="34" charset="0"/>
              </a:rPr>
              <a:t> </a:t>
            </a:r>
            <a:r>
              <a:rPr lang="en-US" dirty="0" err="1">
                <a:latin typeface="Fira Sans" panose="020B0503050000020004" pitchFamily="34" charset="0"/>
              </a:rPr>
              <a:t>pháp</a:t>
            </a:r>
            <a:r>
              <a:rPr lang="en-US" dirty="0">
                <a:latin typeface="Fira Sans" panose="020B0503050000020004" pitchFamily="34" charset="0"/>
              </a:rPr>
              <a:t> </a:t>
            </a:r>
            <a:r>
              <a:rPr lang="en-US" dirty="0" err="1">
                <a:latin typeface="Fira Sans" panose="020B0503050000020004" pitchFamily="34" charset="0"/>
              </a:rPr>
              <a:t>học</a:t>
            </a:r>
            <a:r>
              <a:rPr lang="en-US" dirty="0">
                <a:latin typeface="Fira Sans" panose="020B0503050000020004" pitchFamily="34" charset="0"/>
              </a:rPr>
              <a:t> </a:t>
            </a:r>
            <a:r>
              <a:rPr lang="en-US" dirty="0" err="1">
                <a:latin typeface="Fira Sans" panose="020B0503050000020004" pitchFamily="34" charset="0"/>
              </a:rPr>
              <a:t>tập</a:t>
            </a:r>
            <a:r>
              <a:rPr lang="en-US" dirty="0">
                <a:latin typeface="Fira Sans" panose="020B0503050000020004" pitchFamily="34" charset="0"/>
              </a:rPr>
              <a:t> </a:t>
            </a:r>
            <a:r>
              <a:rPr lang="en-US" dirty="0" err="1">
                <a:latin typeface="Fira Sans" panose="020B0503050000020004" pitchFamily="34" charset="0"/>
              </a:rPr>
              <a:t>của</a:t>
            </a:r>
            <a:r>
              <a:rPr lang="en-US" dirty="0">
                <a:latin typeface="Fira Sans" panose="020B0503050000020004" pitchFamily="34" charset="0"/>
              </a:rPr>
              <a:t> TA, </a:t>
            </a:r>
            <a:r>
              <a:rPr lang="en-US" dirty="0" err="1">
                <a:latin typeface="Fira Sans" panose="020B0503050000020004" pitchFamily="34" charset="0"/>
              </a:rPr>
              <a:t>dẫn</a:t>
            </a:r>
            <a:r>
              <a:rPr lang="en-US" dirty="0">
                <a:latin typeface="Fira Sans" panose="020B0503050000020004" pitchFamily="34" charset="0"/>
              </a:rPr>
              <a:t> </a:t>
            </a:r>
            <a:r>
              <a:rPr lang="en-US" dirty="0" err="1">
                <a:latin typeface="Fira Sans" panose="020B0503050000020004" pitchFamily="34" charset="0"/>
              </a:rPr>
              <a:t>đến</a:t>
            </a:r>
            <a:r>
              <a:rPr lang="en-US" dirty="0">
                <a:latin typeface="Fira Sans" panose="020B0503050000020004" pitchFamily="34" charset="0"/>
              </a:rPr>
              <a:t> </a:t>
            </a:r>
            <a:r>
              <a:rPr lang="en-US" dirty="0" err="1">
                <a:latin typeface="Fira Sans" panose="020B0503050000020004" pitchFamily="34" charset="0"/>
              </a:rPr>
              <a:t>sai</a:t>
            </a:r>
            <a:r>
              <a:rPr lang="en-US" dirty="0">
                <a:latin typeface="Fira Sans" panose="020B0503050000020004" pitchFamily="34" charset="0"/>
              </a:rPr>
              <a:t> </a:t>
            </a:r>
            <a:r>
              <a:rPr lang="en-US" dirty="0" err="1">
                <a:latin typeface="Fira Sans" panose="020B0503050000020004" pitchFamily="34" charset="0"/>
              </a:rPr>
              <a:t>lệch</a:t>
            </a:r>
            <a:r>
              <a:rPr lang="en-US" dirty="0">
                <a:latin typeface="Fira Sans" panose="020B0503050000020004" pitchFamily="34" charset="0"/>
              </a:rPr>
              <a:t> </a:t>
            </a:r>
            <a:r>
              <a:rPr lang="en-US" dirty="0" err="1">
                <a:latin typeface="Fira Sans" panose="020B0503050000020004" pitchFamily="34" charset="0"/>
              </a:rPr>
              <a:t>dự</a:t>
            </a:r>
            <a:r>
              <a:rPr lang="en-US" dirty="0">
                <a:latin typeface="Fira Sans" panose="020B0503050000020004" pitchFamily="34" charset="0"/>
              </a:rPr>
              <a:t> </a:t>
            </a:r>
            <a:r>
              <a:rPr lang="en-US" dirty="0" err="1">
                <a:latin typeface="Fira Sans" panose="020B0503050000020004" pitchFamily="34" charset="0"/>
              </a:rPr>
              <a:t>đoán</a:t>
            </a:r>
            <a:r>
              <a:rPr lang="en-US" dirty="0">
                <a:latin typeface="Fira Sans" panose="020B0503050000020004" pitchFamily="34" charset="0"/>
              </a:rPr>
              <a:t> </a:t>
            </a:r>
            <a:r>
              <a:rPr lang="en-US" dirty="0" err="1">
                <a:latin typeface="Fira Sans" panose="020B0503050000020004" pitchFamily="34" charset="0"/>
              </a:rPr>
              <a:t>đối</a:t>
            </a:r>
            <a:r>
              <a:rPr lang="en-US" dirty="0">
                <a:latin typeface="Fira Sans" panose="020B0503050000020004" pitchFamily="34" charset="0"/>
              </a:rPr>
              <a:t> </a:t>
            </a:r>
            <a:r>
              <a:rPr lang="en-US" dirty="0" err="1">
                <a:latin typeface="Fira Sans" panose="020B0503050000020004" pitchFamily="34" charset="0"/>
              </a:rPr>
              <a:t>với</a:t>
            </a:r>
            <a:r>
              <a:rPr lang="en-US" dirty="0">
                <a:latin typeface="Fira Sans" panose="020B0503050000020004" pitchFamily="34" charset="0"/>
              </a:rPr>
              <a:t> </a:t>
            </a:r>
            <a:r>
              <a:rPr lang="en-US" dirty="0" err="1">
                <a:latin typeface="Fira Sans" panose="020B0503050000020004" pitchFamily="34" charset="0"/>
              </a:rPr>
              <a:t>thông</a:t>
            </a:r>
            <a:r>
              <a:rPr lang="en-US" dirty="0">
                <a:latin typeface="Fira Sans" panose="020B0503050000020004" pitchFamily="34" charset="0"/>
              </a:rPr>
              <a:t> tin </a:t>
            </a:r>
            <a:r>
              <a:rPr lang="en-US" dirty="0" err="1">
                <a:latin typeface="Fira Sans" panose="020B0503050000020004" pitchFamily="34" charset="0"/>
              </a:rPr>
              <a:t>trùng</a:t>
            </a:r>
            <a:r>
              <a:rPr lang="en-US" dirty="0">
                <a:latin typeface="Fira Sans" panose="020B0503050000020004" pitchFamily="34" charset="0"/>
              </a:rPr>
              <a:t> </a:t>
            </a:r>
            <a:r>
              <a:rPr lang="en-US" dirty="0" err="1">
                <a:latin typeface="Fira Sans" panose="020B0503050000020004" pitchFamily="34" charset="0"/>
              </a:rPr>
              <a:t>lặp</a:t>
            </a:r>
            <a:r>
              <a:rPr lang="en-US" dirty="0">
                <a:latin typeface="Fira Sans" panose="020B0503050000020004" pitchFamily="34" charset="0"/>
              </a:rPr>
              <a:t>.</a:t>
            </a:r>
          </a:p>
        </p:txBody>
      </p:sp>
    </p:spTree>
    <p:extLst>
      <p:ext uri="{BB962C8B-B14F-4D97-AF65-F5344CB8AC3E}">
        <p14:creationId xmlns:p14="http://schemas.microsoft.com/office/powerpoint/2010/main" val="349769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grpSp>
        <p:nvGrpSpPr>
          <p:cNvPr id="1558" name="Google Shape;1558;p19"/>
          <p:cNvGrpSpPr/>
          <p:nvPr/>
        </p:nvGrpSpPr>
        <p:grpSpPr>
          <a:xfrm>
            <a:off x="2830657" y="1324001"/>
            <a:ext cx="3496980" cy="3381105"/>
            <a:chOff x="2205550" y="1416550"/>
            <a:chExt cx="3190675" cy="3084950"/>
          </a:xfrm>
        </p:grpSpPr>
        <p:sp>
          <p:nvSpPr>
            <p:cNvPr id="1559" name="Google Shape;1559;p19"/>
            <p:cNvSpPr/>
            <p:nvPr/>
          </p:nvSpPr>
          <p:spPr>
            <a:xfrm>
              <a:off x="3142175" y="2075650"/>
              <a:ext cx="630225" cy="296925"/>
            </a:xfrm>
            <a:custGeom>
              <a:avLst/>
              <a:gdLst/>
              <a:ahLst/>
              <a:cxnLst/>
              <a:rect l="l" t="t" r="r" b="b"/>
              <a:pathLst>
                <a:path w="25209" h="11877" extrusionOk="0">
                  <a:moveTo>
                    <a:pt x="8741" y="0"/>
                  </a:moveTo>
                  <a:lnTo>
                    <a:pt x="0" y="11876"/>
                  </a:lnTo>
                  <a:lnTo>
                    <a:pt x="11369" y="11845"/>
                  </a:lnTo>
                  <a:cubicBezTo>
                    <a:pt x="14030" y="11845"/>
                    <a:pt x="16563" y="10768"/>
                    <a:pt x="18400" y="8836"/>
                  </a:cubicBezTo>
                  <a:lnTo>
                    <a:pt x="25209" y="1711"/>
                  </a:lnTo>
                  <a:lnTo>
                    <a:pt x="874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9"/>
            <p:cNvSpPr/>
            <p:nvPr/>
          </p:nvSpPr>
          <p:spPr>
            <a:xfrm>
              <a:off x="2647325" y="1417225"/>
              <a:ext cx="1125875" cy="893600"/>
            </a:xfrm>
            <a:custGeom>
              <a:avLst/>
              <a:gdLst/>
              <a:ahLst/>
              <a:cxnLst/>
              <a:rect l="l" t="t" r="r" b="b"/>
              <a:pathLst>
                <a:path w="45035" h="35744" extrusionOk="0">
                  <a:moveTo>
                    <a:pt x="40371" y="0"/>
                  </a:moveTo>
                  <a:cubicBezTo>
                    <a:pt x="40227" y="0"/>
                    <a:pt x="40082" y="7"/>
                    <a:pt x="39936" y="21"/>
                  </a:cubicBezTo>
                  <a:cubicBezTo>
                    <a:pt x="25241" y="1256"/>
                    <a:pt x="12320" y="7748"/>
                    <a:pt x="2091" y="17280"/>
                  </a:cubicBezTo>
                  <a:cubicBezTo>
                    <a:pt x="1" y="19212"/>
                    <a:pt x="159" y="22569"/>
                    <a:pt x="2408" y="24342"/>
                  </a:cubicBezTo>
                  <a:lnTo>
                    <a:pt x="16849" y="35743"/>
                  </a:lnTo>
                  <a:cubicBezTo>
                    <a:pt x="26668" y="24267"/>
                    <a:pt x="43920" y="24089"/>
                    <a:pt x="44983" y="24089"/>
                  </a:cubicBezTo>
                  <a:cubicBezTo>
                    <a:pt x="45017" y="24089"/>
                    <a:pt x="45034" y="24089"/>
                    <a:pt x="45034" y="24089"/>
                  </a:cubicBezTo>
                  <a:lnTo>
                    <a:pt x="45034" y="4676"/>
                  </a:lnTo>
                  <a:cubicBezTo>
                    <a:pt x="45034" y="2069"/>
                    <a:pt x="42908" y="0"/>
                    <a:pt x="4037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9"/>
            <p:cNvSpPr/>
            <p:nvPr/>
          </p:nvSpPr>
          <p:spPr>
            <a:xfrm>
              <a:off x="3050325" y="2004400"/>
              <a:ext cx="722075" cy="368175"/>
            </a:xfrm>
            <a:custGeom>
              <a:avLst/>
              <a:gdLst/>
              <a:ahLst/>
              <a:cxnLst/>
              <a:rect l="l" t="t" r="r" b="b"/>
              <a:pathLst>
                <a:path w="28883" h="14727" extrusionOk="0">
                  <a:moveTo>
                    <a:pt x="28845" y="0"/>
                  </a:moveTo>
                  <a:cubicBezTo>
                    <a:pt x="27910" y="0"/>
                    <a:pt x="9870" y="150"/>
                    <a:pt x="1" y="11654"/>
                  </a:cubicBezTo>
                  <a:lnTo>
                    <a:pt x="32" y="11686"/>
                  </a:lnTo>
                  <a:lnTo>
                    <a:pt x="3674" y="14726"/>
                  </a:lnTo>
                  <a:cubicBezTo>
                    <a:pt x="10230" y="8424"/>
                    <a:pt x="19097" y="4561"/>
                    <a:pt x="28883" y="4561"/>
                  </a:cubicBezTo>
                  <a:lnTo>
                    <a:pt x="28883" y="64"/>
                  </a:lnTo>
                  <a:lnTo>
                    <a:pt x="28883" y="0"/>
                  </a:lnTo>
                  <a:cubicBezTo>
                    <a:pt x="28883" y="0"/>
                    <a:pt x="28870" y="0"/>
                    <a:pt x="28845" y="0"/>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2951350" y="3125475"/>
              <a:ext cx="395900" cy="552650"/>
            </a:xfrm>
            <a:custGeom>
              <a:avLst/>
              <a:gdLst/>
              <a:ahLst/>
              <a:cxnLst/>
              <a:rect l="l" t="t" r="r" b="b"/>
              <a:pathLst>
                <a:path w="15836" h="22106" extrusionOk="0">
                  <a:moveTo>
                    <a:pt x="1" y="0"/>
                  </a:moveTo>
                  <a:lnTo>
                    <a:pt x="3675" y="15075"/>
                  </a:lnTo>
                  <a:lnTo>
                    <a:pt x="15835" y="22105"/>
                  </a:lnTo>
                  <a:lnTo>
                    <a:pt x="14347" y="11211"/>
                  </a:lnTo>
                  <a:cubicBezTo>
                    <a:pt x="13872" y="7791"/>
                    <a:pt x="11623" y="4877"/>
                    <a:pt x="8457" y="3547"/>
                  </a:cubicBezTo>
                  <a:lnTo>
                    <a:pt x="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2277600" y="3149225"/>
              <a:ext cx="1018975" cy="1122400"/>
            </a:xfrm>
            <a:custGeom>
              <a:avLst/>
              <a:gdLst/>
              <a:ahLst/>
              <a:cxnLst/>
              <a:rect l="l" t="t" r="r" b="b"/>
              <a:pathLst>
                <a:path w="40759" h="44896" extrusionOk="0">
                  <a:moveTo>
                    <a:pt x="22866" y="0"/>
                  </a:moveTo>
                  <a:lnTo>
                    <a:pt x="4181" y="4561"/>
                  </a:lnTo>
                  <a:cubicBezTo>
                    <a:pt x="1521" y="5226"/>
                    <a:pt x="1" y="7981"/>
                    <a:pt x="856" y="10578"/>
                  </a:cubicBezTo>
                  <a:cubicBezTo>
                    <a:pt x="5479" y="24702"/>
                    <a:pt x="14600" y="36261"/>
                    <a:pt x="26191" y="44115"/>
                  </a:cubicBezTo>
                  <a:cubicBezTo>
                    <a:pt x="26986" y="44646"/>
                    <a:pt x="27878" y="44895"/>
                    <a:pt x="28757" y="44895"/>
                  </a:cubicBezTo>
                  <a:cubicBezTo>
                    <a:pt x="30502" y="44895"/>
                    <a:pt x="32199" y="43911"/>
                    <a:pt x="33000" y="42183"/>
                  </a:cubicBezTo>
                  <a:lnTo>
                    <a:pt x="40759" y="25526"/>
                  </a:lnTo>
                  <a:cubicBezTo>
                    <a:pt x="26856" y="18463"/>
                    <a:pt x="22834" y="32"/>
                    <a:pt x="22834" y="32"/>
                  </a:cubicBezTo>
                  <a:lnTo>
                    <a:pt x="22897" y="32"/>
                  </a:lnTo>
                  <a:lnTo>
                    <a:pt x="2286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2848425" y="3125475"/>
              <a:ext cx="498025" cy="661900"/>
            </a:xfrm>
            <a:custGeom>
              <a:avLst/>
              <a:gdLst/>
              <a:ahLst/>
              <a:cxnLst/>
              <a:rect l="l" t="t" r="r" b="b"/>
              <a:pathLst>
                <a:path w="19921" h="26476" extrusionOk="0">
                  <a:moveTo>
                    <a:pt x="4118" y="0"/>
                  </a:moveTo>
                  <a:lnTo>
                    <a:pt x="64" y="982"/>
                  </a:lnTo>
                  <a:lnTo>
                    <a:pt x="1" y="982"/>
                  </a:lnTo>
                  <a:cubicBezTo>
                    <a:pt x="1" y="982"/>
                    <a:pt x="4023" y="19413"/>
                    <a:pt x="17926" y="26476"/>
                  </a:cubicBezTo>
                  <a:lnTo>
                    <a:pt x="17926" y="26444"/>
                  </a:lnTo>
                  <a:lnTo>
                    <a:pt x="19921" y="22105"/>
                  </a:lnTo>
                  <a:cubicBezTo>
                    <a:pt x="12289" y="17228"/>
                    <a:pt x="6461" y="9501"/>
                    <a:pt x="411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3820675" y="1416550"/>
              <a:ext cx="1144075" cy="886350"/>
            </a:xfrm>
            <a:custGeom>
              <a:avLst/>
              <a:gdLst/>
              <a:ahLst/>
              <a:cxnLst/>
              <a:rect l="l" t="t" r="r" b="b"/>
              <a:pathLst>
                <a:path w="45763" h="35454" extrusionOk="0">
                  <a:moveTo>
                    <a:pt x="4651" y="0"/>
                  </a:moveTo>
                  <a:cubicBezTo>
                    <a:pt x="2098" y="0"/>
                    <a:pt x="1" y="2077"/>
                    <a:pt x="1" y="4671"/>
                  </a:cubicBezTo>
                  <a:lnTo>
                    <a:pt x="1" y="23546"/>
                  </a:lnTo>
                  <a:lnTo>
                    <a:pt x="32" y="23546"/>
                  </a:lnTo>
                  <a:lnTo>
                    <a:pt x="32" y="23514"/>
                  </a:lnTo>
                  <a:cubicBezTo>
                    <a:pt x="32" y="23514"/>
                    <a:pt x="18559" y="23641"/>
                    <a:pt x="28756" y="35453"/>
                  </a:cubicBezTo>
                  <a:lnTo>
                    <a:pt x="43387" y="23736"/>
                  </a:lnTo>
                  <a:cubicBezTo>
                    <a:pt x="45636" y="21963"/>
                    <a:pt x="45762" y="18574"/>
                    <a:pt x="43641" y="16674"/>
                  </a:cubicBezTo>
                  <a:cubicBezTo>
                    <a:pt x="33285" y="7236"/>
                    <a:pt x="19857" y="1156"/>
                    <a:pt x="5036" y="16"/>
                  </a:cubicBezTo>
                  <a:cubicBezTo>
                    <a:pt x="4906" y="5"/>
                    <a:pt x="4778" y="0"/>
                    <a:pt x="465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9"/>
            <p:cNvSpPr/>
            <p:nvPr/>
          </p:nvSpPr>
          <p:spPr>
            <a:xfrm>
              <a:off x="3821475" y="2075650"/>
              <a:ext cx="631825" cy="296125"/>
            </a:xfrm>
            <a:custGeom>
              <a:avLst/>
              <a:gdLst/>
              <a:ahLst/>
              <a:cxnLst/>
              <a:rect l="l" t="t" r="r" b="b"/>
              <a:pathLst>
                <a:path w="25273" h="11845" extrusionOk="0">
                  <a:moveTo>
                    <a:pt x="16468" y="0"/>
                  </a:moveTo>
                  <a:lnTo>
                    <a:pt x="0" y="1742"/>
                  </a:lnTo>
                  <a:lnTo>
                    <a:pt x="6809" y="8836"/>
                  </a:lnTo>
                  <a:cubicBezTo>
                    <a:pt x="8646" y="10768"/>
                    <a:pt x="11179" y="11845"/>
                    <a:pt x="13840" y="11845"/>
                  </a:cubicBezTo>
                  <a:lnTo>
                    <a:pt x="25272" y="11845"/>
                  </a:lnTo>
                  <a:lnTo>
                    <a:pt x="16468"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9"/>
            <p:cNvSpPr/>
            <p:nvPr/>
          </p:nvSpPr>
          <p:spPr>
            <a:xfrm>
              <a:off x="3820675" y="2002850"/>
              <a:ext cx="727625" cy="368925"/>
            </a:xfrm>
            <a:custGeom>
              <a:avLst/>
              <a:gdLst/>
              <a:ahLst/>
              <a:cxnLst/>
              <a:rect l="l" t="t" r="r" b="b"/>
              <a:pathLst>
                <a:path w="29105" h="14757" extrusionOk="0">
                  <a:moveTo>
                    <a:pt x="1205" y="1"/>
                  </a:moveTo>
                  <a:cubicBezTo>
                    <a:pt x="432" y="1"/>
                    <a:pt x="1" y="31"/>
                    <a:pt x="1" y="31"/>
                  </a:cubicBezTo>
                  <a:lnTo>
                    <a:pt x="1" y="94"/>
                  </a:lnTo>
                  <a:lnTo>
                    <a:pt x="1" y="4654"/>
                  </a:lnTo>
                  <a:cubicBezTo>
                    <a:pt x="9786" y="4654"/>
                    <a:pt x="18685" y="8486"/>
                    <a:pt x="25241" y="14757"/>
                  </a:cubicBezTo>
                  <a:lnTo>
                    <a:pt x="29073" y="11716"/>
                  </a:lnTo>
                  <a:lnTo>
                    <a:pt x="29104" y="11685"/>
                  </a:lnTo>
                  <a:cubicBezTo>
                    <a:pt x="19208" y="855"/>
                    <a:pt x="5334" y="1"/>
                    <a:pt x="1205"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9"/>
            <p:cNvSpPr/>
            <p:nvPr/>
          </p:nvSpPr>
          <p:spPr>
            <a:xfrm>
              <a:off x="2853975" y="2412125"/>
              <a:ext cx="308800" cy="654000"/>
            </a:xfrm>
            <a:custGeom>
              <a:avLst/>
              <a:gdLst/>
              <a:ahLst/>
              <a:cxnLst/>
              <a:rect l="l" t="t" r="r" b="b"/>
              <a:pathLst>
                <a:path w="12352" h="26160" extrusionOk="0">
                  <a:moveTo>
                    <a:pt x="10831" y="1"/>
                  </a:moveTo>
                  <a:lnTo>
                    <a:pt x="1" y="9945"/>
                  </a:lnTo>
                  <a:lnTo>
                    <a:pt x="3453" y="26159"/>
                  </a:lnTo>
                  <a:lnTo>
                    <a:pt x="9818" y="18590"/>
                  </a:lnTo>
                  <a:cubicBezTo>
                    <a:pt x="11528" y="16564"/>
                    <a:pt x="12352" y="13935"/>
                    <a:pt x="12067" y="11275"/>
                  </a:cubicBezTo>
                  <a:lnTo>
                    <a:pt x="1083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9"/>
            <p:cNvSpPr/>
            <p:nvPr/>
          </p:nvSpPr>
          <p:spPr>
            <a:xfrm>
              <a:off x="2205550" y="2031350"/>
              <a:ext cx="820250" cy="1178150"/>
            </a:xfrm>
            <a:custGeom>
              <a:avLst/>
              <a:gdLst/>
              <a:ahLst/>
              <a:cxnLst/>
              <a:rect l="l" t="t" r="r" b="b"/>
              <a:pathLst>
                <a:path w="32810" h="47126" extrusionOk="0">
                  <a:moveTo>
                    <a:pt x="15440" y="0"/>
                  </a:moveTo>
                  <a:cubicBezTo>
                    <a:pt x="13919" y="0"/>
                    <a:pt x="12428" y="742"/>
                    <a:pt x="11528" y="2121"/>
                  </a:cubicBezTo>
                  <a:cubicBezTo>
                    <a:pt x="3358" y="14535"/>
                    <a:pt x="1" y="28913"/>
                    <a:pt x="1141" y="42847"/>
                  </a:cubicBezTo>
                  <a:cubicBezTo>
                    <a:pt x="1333" y="45320"/>
                    <a:pt x="3433" y="47126"/>
                    <a:pt x="5785" y="47126"/>
                  </a:cubicBezTo>
                  <a:cubicBezTo>
                    <a:pt x="6144" y="47126"/>
                    <a:pt x="6508" y="47084"/>
                    <a:pt x="6873" y="46996"/>
                  </a:cubicBezTo>
                  <a:lnTo>
                    <a:pt x="25209" y="42530"/>
                  </a:lnTo>
                  <a:cubicBezTo>
                    <a:pt x="27204" y="37178"/>
                    <a:pt x="28249" y="32460"/>
                    <a:pt x="29516" y="27773"/>
                  </a:cubicBezTo>
                  <a:cubicBezTo>
                    <a:pt x="31828" y="19190"/>
                    <a:pt x="32778" y="12160"/>
                    <a:pt x="32778" y="12160"/>
                  </a:cubicBezTo>
                  <a:lnTo>
                    <a:pt x="32810" y="12192"/>
                  </a:lnTo>
                  <a:lnTo>
                    <a:pt x="32810" y="12160"/>
                  </a:lnTo>
                  <a:lnTo>
                    <a:pt x="18305" y="981"/>
                  </a:lnTo>
                  <a:cubicBezTo>
                    <a:pt x="17442" y="317"/>
                    <a:pt x="16434" y="0"/>
                    <a:pt x="154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9"/>
            <p:cNvSpPr/>
            <p:nvPr/>
          </p:nvSpPr>
          <p:spPr>
            <a:xfrm>
              <a:off x="2757375" y="2335325"/>
              <a:ext cx="368975" cy="759300"/>
            </a:xfrm>
            <a:custGeom>
              <a:avLst/>
              <a:gdLst/>
              <a:ahLst/>
              <a:cxnLst/>
              <a:rect l="l" t="t" r="r" b="b"/>
              <a:pathLst>
                <a:path w="14759" h="30372" extrusionOk="0">
                  <a:moveTo>
                    <a:pt x="10705" y="1"/>
                  </a:moveTo>
                  <a:cubicBezTo>
                    <a:pt x="10705" y="1"/>
                    <a:pt x="1" y="15107"/>
                    <a:pt x="3136" y="30371"/>
                  </a:cubicBezTo>
                  <a:lnTo>
                    <a:pt x="3168" y="30371"/>
                  </a:lnTo>
                  <a:lnTo>
                    <a:pt x="7348" y="29326"/>
                  </a:lnTo>
                  <a:cubicBezTo>
                    <a:pt x="6398" y="20301"/>
                    <a:pt x="8773" y="10927"/>
                    <a:pt x="14759" y="3168"/>
                  </a:cubicBezTo>
                  <a:lnTo>
                    <a:pt x="10737" y="33"/>
                  </a:lnTo>
                  <a:lnTo>
                    <a:pt x="10705"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9"/>
            <p:cNvSpPr/>
            <p:nvPr/>
          </p:nvSpPr>
          <p:spPr>
            <a:xfrm>
              <a:off x="4439800" y="2415300"/>
              <a:ext cx="308800" cy="653200"/>
            </a:xfrm>
            <a:custGeom>
              <a:avLst/>
              <a:gdLst/>
              <a:ahLst/>
              <a:cxnLst/>
              <a:rect l="l" t="t" r="r" b="b"/>
              <a:pathLst>
                <a:path w="12352" h="26128" extrusionOk="0">
                  <a:moveTo>
                    <a:pt x="1426" y="0"/>
                  </a:moveTo>
                  <a:lnTo>
                    <a:pt x="286" y="11148"/>
                  </a:lnTo>
                  <a:cubicBezTo>
                    <a:pt x="1" y="13808"/>
                    <a:pt x="792" y="16437"/>
                    <a:pt x="2503" y="18463"/>
                  </a:cubicBezTo>
                  <a:lnTo>
                    <a:pt x="8836" y="26127"/>
                  </a:lnTo>
                  <a:lnTo>
                    <a:pt x="12352" y="9818"/>
                  </a:lnTo>
                  <a:lnTo>
                    <a:pt x="142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9"/>
            <p:cNvSpPr/>
            <p:nvPr/>
          </p:nvSpPr>
          <p:spPr>
            <a:xfrm>
              <a:off x="4570450" y="2031675"/>
              <a:ext cx="825775" cy="1177825"/>
            </a:xfrm>
            <a:custGeom>
              <a:avLst/>
              <a:gdLst/>
              <a:ahLst/>
              <a:cxnLst/>
              <a:rect l="l" t="t" r="r" b="b"/>
              <a:pathLst>
                <a:path w="33031" h="47113" extrusionOk="0">
                  <a:moveTo>
                    <a:pt x="17599" y="1"/>
                  </a:moveTo>
                  <a:cubicBezTo>
                    <a:pt x="16602" y="1"/>
                    <a:pt x="15592" y="315"/>
                    <a:pt x="14726" y="968"/>
                  </a:cubicBezTo>
                  <a:lnTo>
                    <a:pt x="0" y="12369"/>
                  </a:lnTo>
                  <a:lnTo>
                    <a:pt x="0" y="12400"/>
                  </a:lnTo>
                  <a:lnTo>
                    <a:pt x="32" y="12369"/>
                  </a:lnTo>
                  <a:cubicBezTo>
                    <a:pt x="32" y="12369"/>
                    <a:pt x="11971" y="27475"/>
                    <a:pt x="8836" y="42739"/>
                  </a:cubicBezTo>
                  <a:lnTo>
                    <a:pt x="26159" y="46983"/>
                  </a:lnTo>
                  <a:cubicBezTo>
                    <a:pt x="26523" y="47071"/>
                    <a:pt x="26888" y="47113"/>
                    <a:pt x="27247" y="47113"/>
                  </a:cubicBezTo>
                  <a:cubicBezTo>
                    <a:pt x="29599" y="47113"/>
                    <a:pt x="31703" y="45307"/>
                    <a:pt x="31923" y="42834"/>
                  </a:cubicBezTo>
                  <a:cubicBezTo>
                    <a:pt x="33031" y="28900"/>
                    <a:pt x="29674" y="14522"/>
                    <a:pt x="21503" y="2108"/>
                  </a:cubicBezTo>
                  <a:cubicBezTo>
                    <a:pt x="20605" y="731"/>
                    <a:pt x="19117" y="1"/>
                    <a:pt x="175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9"/>
            <p:cNvSpPr/>
            <p:nvPr/>
          </p:nvSpPr>
          <p:spPr>
            <a:xfrm>
              <a:off x="4475425" y="2340075"/>
              <a:ext cx="394325" cy="760100"/>
            </a:xfrm>
            <a:custGeom>
              <a:avLst/>
              <a:gdLst/>
              <a:ahLst/>
              <a:cxnLst/>
              <a:rect l="l" t="t" r="r" b="b"/>
              <a:pathLst>
                <a:path w="15773" h="30404" extrusionOk="0">
                  <a:moveTo>
                    <a:pt x="3833" y="1"/>
                  </a:moveTo>
                  <a:lnTo>
                    <a:pt x="3801" y="33"/>
                  </a:lnTo>
                  <a:lnTo>
                    <a:pt x="1" y="2978"/>
                  </a:lnTo>
                  <a:cubicBezTo>
                    <a:pt x="5986" y="10705"/>
                    <a:pt x="8361" y="20111"/>
                    <a:pt x="7411" y="29136"/>
                  </a:cubicBezTo>
                  <a:lnTo>
                    <a:pt x="12605" y="30403"/>
                  </a:lnTo>
                  <a:lnTo>
                    <a:pt x="12637" y="30403"/>
                  </a:lnTo>
                  <a:cubicBezTo>
                    <a:pt x="15772" y="15139"/>
                    <a:pt x="3833" y="1"/>
                    <a:pt x="383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9"/>
            <p:cNvSpPr/>
            <p:nvPr/>
          </p:nvSpPr>
          <p:spPr>
            <a:xfrm>
              <a:off x="4247425" y="3125475"/>
              <a:ext cx="394300" cy="551850"/>
            </a:xfrm>
            <a:custGeom>
              <a:avLst/>
              <a:gdLst/>
              <a:ahLst/>
              <a:cxnLst/>
              <a:rect l="l" t="t" r="r" b="b"/>
              <a:pathLst>
                <a:path w="15772" h="22074" extrusionOk="0">
                  <a:moveTo>
                    <a:pt x="15771" y="0"/>
                  </a:moveTo>
                  <a:lnTo>
                    <a:pt x="7316" y="3547"/>
                  </a:lnTo>
                  <a:cubicBezTo>
                    <a:pt x="4149" y="4877"/>
                    <a:pt x="1900" y="7791"/>
                    <a:pt x="1457" y="11211"/>
                  </a:cubicBezTo>
                  <a:lnTo>
                    <a:pt x="0" y="22074"/>
                  </a:lnTo>
                  <a:lnTo>
                    <a:pt x="12129" y="15075"/>
                  </a:lnTo>
                  <a:lnTo>
                    <a:pt x="1577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9"/>
            <p:cNvSpPr/>
            <p:nvPr/>
          </p:nvSpPr>
          <p:spPr>
            <a:xfrm>
              <a:off x="4299675" y="3155550"/>
              <a:ext cx="1016600" cy="1116075"/>
            </a:xfrm>
            <a:custGeom>
              <a:avLst/>
              <a:gdLst/>
              <a:ahLst/>
              <a:cxnLst/>
              <a:rect l="l" t="t" r="r" b="b"/>
              <a:pathLst>
                <a:path w="40664" h="44643" extrusionOk="0">
                  <a:moveTo>
                    <a:pt x="18780" y="1"/>
                  </a:moveTo>
                  <a:lnTo>
                    <a:pt x="18748" y="33"/>
                  </a:lnTo>
                  <a:lnTo>
                    <a:pt x="18780" y="33"/>
                  </a:lnTo>
                  <a:cubicBezTo>
                    <a:pt x="18780" y="33"/>
                    <a:pt x="12763" y="4308"/>
                    <a:pt x="8044" y="11465"/>
                  </a:cubicBezTo>
                  <a:cubicBezTo>
                    <a:pt x="5162" y="15804"/>
                    <a:pt x="5257" y="22802"/>
                    <a:pt x="0" y="25463"/>
                  </a:cubicBezTo>
                  <a:lnTo>
                    <a:pt x="7633" y="41930"/>
                  </a:lnTo>
                  <a:cubicBezTo>
                    <a:pt x="8433" y="43658"/>
                    <a:pt x="10144" y="44642"/>
                    <a:pt x="11899" y="44642"/>
                  </a:cubicBezTo>
                  <a:cubicBezTo>
                    <a:pt x="12783" y="44642"/>
                    <a:pt x="13678" y="44393"/>
                    <a:pt x="14473" y="43862"/>
                  </a:cubicBezTo>
                  <a:cubicBezTo>
                    <a:pt x="26064" y="36008"/>
                    <a:pt x="35185" y="24449"/>
                    <a:pt x="39808" y="10325"/>
                  </a:cubicBezTo>
                  <a:cubicBezTo>
                    <a:pt x="40663" y="7728"/>
                    <a:pt x="39112" y="4973"/>
                    <a:pt x="36483" y="4308"/>
                  </a:cubicBezTo>
                  <a:lnTo>
                    <a:pt x="1878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9"/>
            <p:cNvSpPr/>
            <p:nvPr/>
          </p:nvSpPr>
          <p:spPr>
            <a:xfrm>
              <a:off x="4247425" y="3124675"/>
              <a:ext cx="522550" cy="675375"/>
            </a:xfrm>
            <a:custGeom>
              <a:avLst/>
              <a:gdLst/>
              <a:ahLst/>
              <a:cxnLst/>
              <a:rect l="l" t="t" r="r" b="b"/>
              <a:pathLst>
                <a:path w="20902" h="27015" extrusionOk="0">
                  <a:moveTo>
                    <a:pt x="15803" y="1"/>
                  </a:moveTo>
                  <a:cubicBezTo>
                    <a:pt x="13491" y="9501"/>
                    <a:pt x="7632" y="17229"/>
                    <a:pt x="0" y="22106"/>
                  </a:cubicBezTo>
                  <a:lnTo>
                    <a:pt x="2217" y="27014"/>
                  </a:lnTo>
                  <a:cubicBezTo>
                    <a:pt x="16120" y="19920"/>
                    <a:pt x="20902" y="1236"/>
                    <a:pt x="20902" y="1236"/>
                  </a:cubicBezTo>
                  <a:lnTo>
                    <a:pt x="20870" y="1236"/>
                  </a:lnTo>
                  <a:lnTo>
                    <a:pt x="15803" y="1"/>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9"/>
            <p:cNvSpPr/>
            <p:nvPr/>
          </p:nvSpPr>
          <p:spPr>
            <a:xfrm>
              <a:off x="3405800" y="2900625"/>
              <a:ext cx="781475" cy="1600875"/>
            </a:xfrm>
            <a:custGeom>
              <a:avLst/>
              <a:gdLst/>
              <a:ahLst/>
              <a:cxnLst/>
              <a:rect l="l" t="t" r="r" b="b"/>
              <a:pathLst>
                <a:path w="31259" h="64035" extrusionOk="0">
                  <a:moveTo>
                    <a:pt x="4693" y="0"/>
                  </a:moveTo>
                  <a:cubicBezTo>
                    <a:pt x="2092" y="0"/>
                    <a:pt x="1" y="2110"/>
                    <a:pt x="1" y="4719"/>
                  </a:cubicBezTo>
                  <a:lnTo>
                    <a:pt x="1" y="59285"/>
                  </a:lnTo>
                  <a:cubicBezTo>
                    <a:pt x="1" y="61913"/>
                    <a:pt x="2123" y="64035"/>
                    <a:pt x="4751" y="64035"/>
                  </a:cubicBezTo>
                  <a:lnTo>
                    <a:pt x="26508" y="64035"/>
                  </a:lnTo>
                  <a:cubicBezTo>
                    <a:pt x="29105" y="64035"/>
                    <a:pt x="31227" y="61913"/>
                    <a:pt x="31227" y="59285"/>
                  </a:cubicBezTo>
                  <a:lnTo>
                    <a:pt x="31258" y="4751"/>
                  </a:lnTo>
                  <a:cubicBezTo>
                    <a:pt x="31258" y="2122"/>
                    <a:pt x="29136" y="0"/>
                    <a:pt x="26508" y="0"/>
                  </a:cubicBezTo>
                  <a:lnTo>
                    <a:pt x="4751" y="0"/>
                  </a:lnTo>
                  <a:cubicBezTo>
                    <a:pt x="4732" y="0"/>
                    <a:pt x="4713" y="0"/>
                    <a:pt x="469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9"/>
            <p:cNvSpPr/>
            <p:nvPr/>
          </p:nvSpPr>
          <p:spPr>
            <a:xfrm>
              <a:off x="3441450" y="2948125"/>
              <a:ext cx="709400" cy="1497975"/>
            </a:xfrm>
            <a:custGeom>
              <a:avLst/>
              <a:gdLst/>
              <a:ahLst/>
              <a:cxnLst/>
              <a:rect l="l" t="t" r="r" b="b"/>
              <a:pathLst>
                <a:path w="28376" h="59919" extrusionOk="0">
                  <a:moveTo>
                    <a:pt x="3325" y="1"/>
                  </a:moveTo>
                  <a:cubicBezTo>
                    <a:pt x="1520" y="1"/>
                    <a:pt x="32" y="1489"/>
                    <a:pt x="32" y="3326"/>
                  </a:cubicBezTo>
                  <a:lnTo>
                    <a:pt x="0" y="56593"/>
                  </a:lnTo>
                  <a:cubicBezTo>
                    <a:pt x="0" y="58398"/>
                    <a:pt x="1489" y="59886"/>
                    <a:pt x="3325" y="59886"/>
                  </a:cubicBezTo>
                  <a:lnTo>
                    <a:pt x="25050" y="59918"/>
                  </a:lnTo>
                  <a:cubicBezTo>
                    <a:pt x="26887" y="59918"/>
                    <a:pt x="28376" y="58430"/>
                    <a:pt x="28376" y="56593"/>
                  </a:cubicBezTo>
                  <a:lnTo>
                    <a:pt x="28376" y="3326"/>
                  </a:lnTo>
                  <a:cubicBezTo>
                    <a:pt x="28376" y="1521"/>
                    <a:pt x="26887" y="32"/>
                    <a:pt x="25050" y="32"/>
                  </a:cubicBezTo>
                  <a:lnTo>
                    <a:pt x="20838" y="32"/>
                  </a:lnTo>
                  <a:cubicBezTo>
                    <a:pt x="20268" y="32"/>
                    <a:pt x="19825" y="507"/>
                    <a:pt x="19825" y="1077"/>
                  </a:cubicBezTo>
                  <a:lnTo>
                    <a:pt x="19825" y="1869"/>
                  </a:lnTo>
                  <a:cubicBezTo>
                    <a:pt x="19825" y="2439"/>
                    <a:pt x="19350" y="2914"/>
                    <a:pt x="18780" y="2914"/>
                  </a:cubicBezTo>
                  <a:lnTo>
                    <a:pt x="10578" y="2914"/>
                  </a:lnTo>
                  <a:cubicBezTo>
                    <a:pt x="10007" y="2914"/>
                    <a:pt x="9532" y="2439"/>
                    <a:pt x="9532" y="1837"/>
                  </a:cubicBezTo>
                  <a:lnTo>
                    <a:pt x="9532" y="1077"/>
                  </a:lnTo>
                  <a:cubicBezTo>
                    <a:pt x="9532" y="476"/>
                    <a:pt x="9089" y="1"/>
                    <a:pt x="85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9"/>
            <p:cNvSpPr/>
            <p:nvPr/>
          </p:nvSpPr>
          <p:spPr>
            <a:xfrm>
              <a:off x="3569700" y="3242650"/>
              <a:ext cx="23775" cy="29325"/>
            </a:xfrm>
            <a:custGeom>
              <a:avLst/>
              <a:gdLst/>
              <a:ahLst/>
              <a:cxnLst/>
              <a:rect l="l" t="t" r="r" b="b"/>
              <a:pathLst>
                <a:path w="951" h="1173" extrusionOk="0">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9"/>
            <p:cNvSpPr/>
            <p:nvPr/>
          </p:nvSpPr>
          <p:spPr>
            <a:xfrm>
              <a:off x="3593450" y="3249775"/>
              <a:ext cx="21400" cy="22200"/>
            </a:xfrm>
            <a:custGeom>
              <a:avLst/>
              <a:gdLst/>
              <a:ahLst/>
              <a:cxnLst/>
              <a:rect l="l" t="t" r="r" b="b"/>
              <a:pathLst>
                <a:path w="856" h="888" extrusionOk="0">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9"/>
            <p:cNvSpPr/>
            <p:nvPr/>
          </p:nvSpPr>
          <p:spPr>
            <a:xfrm>
              <a:off x="3617200" y="3249775"/>
              <a:ext cx="20600" cy="22200"/>
            </a:xfrm>
            <a:custGeom>
              <a:avLst/>
              <a:gdLst/>
              <a:ahLst/>
              <a:cxnLst/>
              <a:rect l="l" t="t" r="r" b="b"/>
              <a:pathLst>
                <a:path w="824" h="888" extrusionOk="0">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9"/>
            <p:cNvSpPr/>
            <p:nvPr/>
          </p:nvSpPr>
          <p:spPr>
            <a:xfrm>
              <a:off x="3639375" y="3245025"/>
              <a:ext cx="15075" cy="26950"/>
            </a:xfrm>
            <a:custGeom>
              <a:avLst/>
              <a:gdLst/>
              <a:ahLst/>
              <a:cxnLst/>
              <a:rect l="l" t="t" r="r" b="b"/>
              <a:pathLst>
                <a:path w="603" h="1078" extrusionOk="0">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9"/>
            <p:cNvSpPr/>
            <p:nvPr/>
          </p:nvSpPr>
          <p:spPr>
            <a:xfrm>
              <a:off x="3526150" y="3394650"/>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9"/>
            <p:cNvSpPr/>
            <p:nvPr/>
          </p:nvSpPr>
          <p:spPr>
            <a:xfrm>
              <a:off x="3526150" y="38174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9"/>
            <p:cNvSpPr/>
            <p:nvPr/>
          </p:nvSpPr>
          <p:spPr>
            <a:xfrm>
              <a:off x="3526150" y="42394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9"/>
            <p:cNvSpPr/>
            <p:nvPr/>
          </p:nvSpPr>
          <p:spPr>
            <a:xfrm>
              <a:off x="3526150" y="4028025"/>
              <a:ext cx="126700" cy="126700"/>
            </a:xfrm>
            <a:custGeom>
              <a:avLst/>
              <a:gdLst/>
              <a:ahLst/>
              <a:cxnLst/>
              <a:rect l="l" t="t" r="r" b="b"/>
              <a:pathLst>
                <a:path w="5068" h="5068" extrusionOk="0">
                  <a:moveTo>
                    <a:pt x="1" y="1"/>
                  </a:moveTo>
                  <a:lnTo>
                    <a:pt x="1" y="5068"/>
                  </a:lnTo>
                  <a:lnTo>
                    <a:pt x="5068" y="5068"/>
                  </a:lnTo>
                  <a:lnTo>
                    <a:pt x="5068"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9"/>
            <p:cNvSpPr/>
            <p:nvPr/>
          </p:nvSpPr>
          <p:spPr>
            <a:xfrm>
              <a:off x="3526150" y="3606050"/>
              <a:ext cx="126700" cy="126700"/>
            </a:xfrm>
            <a:custGeom>
              <a:avLst/>
              <a:gdLst/>
              <a:ahLst/>
              <a:cxnLst/>
              <a:rect l="l" t="t" r="r" b="b"/>
              <a:pathLst>
                <a:path w="5068" h="5068" extrusionOk="0">
                  <a:moveTo>
                    <a:pt x="1" y="0"/>
                  </a:moveTo>
                  <a:lnTo>
                    <a:pt x="1" y="5067"/>
                  </a:lnTo>
                  <a:lnTo>
                    <a:pt x="5068" y="5067"/>
                  </a:lnTo>
                  <a:lnTo>
                    <a:pt x="506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9"/>
            <p:cNvSpPr/>
            <p:nvPr/>
          </p:nvSpPr>
          <p:spPr>
            <a:xfrm>
              <a:off x="3708250" y="34089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9"/>
            <p:cNvSpPr/>
            <p:nvPr/>
          </p:nvSpPr>
          <p:spPr>
            <a:xfrm>
              <a:off x="3708250" y="35007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9"/>
            <p:cNvSpPr/>
            <p:nvPr/>
          </p:nvSpPr>
          <p:spPr>
            <a:xfrm>
              <a:off x="3708250" y="34477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9"/>
            <p:cNvSpPr/>
            <p:nvPr/>
          </p:nvSpPr>
          <p:spPr>
            <a:xfrm>
              <a:off x="3708250" y="3475425"/>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9"/>
            <p:cNvSpPr/>
            <p:nvPr/>
          </p:nvSpPr>
          <p:spPr>
            <a:xfrm>
              <a:off x="3708250" y="36203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9"/>
            <p:cNvSpPr/>
            <p:nvPr/>
          </p:nvSpPr>
          <p:spPr>
            <a:xfrm>
              <a:off x="3708250" y="3712150"/>
              <a:ext cx="197950" cy="25"/>
            </a:xfrm>
            <a:custGeom>
              <a:avLst/>
              <a:gdLst/>
              <a:ahLst/>
              <a:cxnLst/>
              <a:rect l="l" t="t" r="r" b="b"/>
              <a:pathLst>
                <a:path w="7918" h="1" fill="none" extrusionOk="0">
                  <a:moveTo>
                    <a:pt x="1" y="0"/>
                  </a:moveTo>
                  <a:lnTo>
                    <a:pt x="7918"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3708250" y="36591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3708250" y="36868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3708250" y="3830100"/>
              <a:ext cx="189250" cy="25"/>
            </a:xfrm>
            <a:custGeom>
              <a:avLst/>
              <a:gdLst/>
              <a:ahLst/>
              <a:cxnLst/>
              <a:rect l="l" t="t" r="r" b="b"/>
              <a:pathLst>
                <a:path w="7570" h="1" fill="none" extrusionOk="0">
                  <a:moveTo>
                    <a:pt x="1" y="1"/>
                  </a:moveTo>
                  <a:lnTo>
                    <a:pt x="7569"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3708250" y="39227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3708250" y="38697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3708250" y="3897400"/>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3708250" y="40415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3708250" y="41341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3708250" y="40810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3708250" y="41088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3708250" y="4252100"/>
              <a:ext cx="189250" cy="25"/>
            </a:xfrm>
            <a:custGeom>
              <a:avLst/>
              <a:gdLst/>
              <a:ahLst/>
              <a:cxnLst/>
              <a:rect l="l" t="t" r="r" b="b"/>
              <a:pathLst>
                <a:path w="7570" h="1" fill="none" extrusionOk="0">
                  <a:moveTo>
                    <a:pt x="1" y="0"/>
                  </a:moveTo>
                  <a:lnTo>
                    <a:pt x="7569"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3708250" y="4343925"/>
              <a:ext cx="197950" cy="25"/>
            </a:xfrm>
            <a:custGeom>
              <a:avLst/>
              <a:gdLst/>
              <a:ahLst/>
              <a:cxnLst/>
              <a:rect l="l" t="t" r="r" b="b"/>
              <a:pathLst>
                <a:path w="7918" h="1" fill="none" extrusionOk="0">
                  <a:moveTo>
                    <a:pt x="1" y="1"/>
                  </a:moveTo>
                  <a:lnTo>
                    <a:pt x="7918"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3708250" y="4291675"/>
              <a:ext cx="338875" cy="25"/>
            </a:xfrm>
            <a:custGeom>
              <a:avLst/>
              <a:gdLst/>
              <a:ahLst/>
              <a:cxnLst/>
              <a:rect l="l" t="t" r="r" b="b"/>
              <a:pathLst>
                <a:path w="13555" h="1" fill="none" extrusionOk="0">
                  <a:moveTo>
                    <a:pt x="1" y="1"/>
                  </a:moveTo>
                  <a:lnTo>
                    <a:pt x="13555"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3708250" y="4318600"/>
              <a:ext cx="338875" cy="25"/>
            </a:xfrm>
            <a:custGeom>
              <a:avLst/>
              <a:gdLst/>
              <a:ahLst/>
              <a:cxnLst/>
              <a:rect l="l" t="t" r="r" b="b"/>
              <a:pathLst>
                <a:path w="13555" h="1" fill="none" extrusionOk="0">
                  <a:moveTo>
                    <a:pt x="1" y="0"/>
                  </a:moveTo>
                  <a:lnTo>
                    <a:pt x="13555"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4022575" y="3070850"/>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4022575" y="3086675"/>
              <a:ext cx="61775" cy="25"/>
            </a:xfrm>
            <a:custGeom>
              <a:avLst/>
              <a:gdLst/>
              <a:ahLst/>
              <a:cxnLst/>
              <a:rect l="l" t="t" r="r" b="b"/>
              <a:pathLst>
                <a:path w="2471" h="1" fill="none" extrusionOk="0">
                  <a:moveTo>
                    <a:pt x="0" y="1"/>
                  </a:moveTo>
                  <a:lnTo>
                    <a:pt x="2470" y="1"/>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4022575" y="3102525"/>
              <a:ext cx="61775" cy="25"/>
            </a:xfrm>
            <a:custGeom>
              <a:avLst/>
              <a:gdLst/>
              <a:ahLst/>
              <a:cxnLst/>
              <a:rect l="l" t="t" r="r" b="b"/>
              <a:pathLst>
                <a:path w="2471" h="1" fill="none" extrusionOk="0">
                  <a:moveTo>
                    <a:pt x="0" y="0"/>
                  </a:moveTo>
                  <a:lnTo>
                    <a:pt x="2470" y="0"/>
                  </a:lnTo>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3991700" y="3227600"/>
              <a:ext cx="55425" cy="56050"/>
            </a:xfrm>
            <a:custGeom>
              <a:avLst/>
              <a:gdLst/>
              <a:ahLst/>
              <a:cxnLst/>
              <a:rect l="l" t="t" r="r" b="b"/>
              <a:pathLst>
                <a:path w="2217" h="2242" extrusionOk="0">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3502400" y="3202275"/>
              <a:ext cx="580350" cy="107700"/>
            </a:xfrm>
            <a:custGeom>
              <a:avLst/>
              <a:gdLst/>
              <a:ahLst/>
              <a:cxnLst/>
              <a:rect l="l" t="t" r="r" b="b"/>
              <a:pathLst>
                <a:path w="23214" h="4308" fill="none" extrusionOk="0">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w="3175" cap="rnd" cmpd="sng">
              <a:solidFill>
                <a:srgbClr val="222831"/>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3528525" y="3070250"/>
              <a:ext cx="42775" cy="48925"/>
            </a:xfrm>
            <a:custGeom>
              <a:avLst/>
              <a:gdLst/>
              <a:ahLst/>
              <a:cxnLst/>
              <a:rect l="l" t="t" r="r" b="b"/>
              <a:pathLst>
                <a:path w="1711" h="1957" extrusionOk="0">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6" name="Google Shape;1616;p19"/>
          <p:cNvSpPr txBox="1"/>
          <p:nvPr/>
        </p:nvSpPr>
        <p:spPr>
          <a:xfrm>
            <a:off x="533400" y="1324625"/>
            <a:ext cx="2033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rgbClr val="FFA66F"/>
                </a:solidFill>
                <a:latin typeface="Fira Sans Medium"/>
                <a:ea typeface="Fira Sans Medium"/>
                <a:cs typeface="Fira Sans Medium"/>
                <a:sym typeface="Fira Sans Medium"/>
              </a:rPr>
              <a:t>Clinical vs Supplemental Data</a:t>
            </a:r>
          </a:p>
        </p:txBody>
      </p:sp>
      <p:sp>
        <p:nvSpPr>
          <p:cNvPr id="1617" name="Google Shape;1617;p19"/>
          <p:cNvSpPr txBox="1"/>
          <p:nvPr/>
        </p:nvSpPr>
        <p:spPr>
          <a:xfrm>
            <a:off x="529862" y="1675851"/>
            <a:ext cx="2033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Fira Sans"/>
                <a:ea typeface="Fira Sans"/>
                <a:cs typeface="Fira Sans"/>
                <a:sym typeface="Fira Sans"/>
              </a:rPr>
              <a:t>S</a:t>
            </a:r>
            <a:r>
              <a:rPr lang="en-US" sz="1000" dirty="0">
                <a:latin typeface="Fira Sans"/>
                <a:ea typeface="Fira Sans"/>
                <a:cs typeface="Fira Sans"/>
                <a:sym typeface="Fira Sans"/>
              </a:rPr>
              <a:t>o </a:t>
            </a:r>
            <a:r>
              <a:rPr lang="en-US" sz="1000" dirty="0" err="1">
                <a:latin typeface="Fira Sans"/>
                <a:ea typeface="Fira Sans"/>
                <a:cs typeface="Fira Sans"/>
                <a:sym typeface="Fira Sans"/>
              </a:rPr>
              <a:t>sánh</a:t>
            </a:r>
            <a:r>
              <a:rPr lang="en-US" sz="1000" dirty="0">
                <a:latin typeface="Fira Sans"/>
                <a:ea typeface="Fira Sans"/>
                <a:cs typeface="Fira Sans"/>
                <a:sym typeface="Fira Sans"/>
              </a:rPr>
              <a:t> </a:t>
            </a:r>
            <a:r>
              <a:rPr lang="en-US" sz="1000" dirty="0" err="1">
                <a:latin typeface="Fira Sans"/>
                <a:ea typeface="Fira Sans"/>
                <a:cs typeface="Fira Sans"/>
                <a:sym typeface="Fira Sans"/>
              </a:rPr>
              <a:t>dữ</a:t>
            </a:r>
            <a:r>
              <a:rPr lang="en-US" sz="1000" dirty="0">
                <a:latin typeface="Fira Sans"/>
                <a:ea typeface="Fira Sans"/>
                <a:cs typeface="Fira Sans"/>
                <a:sym typeface="Fira Sans"/>
              </a:rPr>
              <a:t> </a:t>
            </a:r>
            <a:r>
              <a:rPr lang="en-US" sz="1000" dirty="0" err="1">
                <a:latin typeface="Fira Sans"/>
                <a:ea typeface="Fira Sans"/>
                <a:cs typeface="Fira Sans"/>
                <a:sym typeface="Fira Sans"/>
              </a:rPr>
              <a:t>liệu</a:t>
            </a:r>
            <a:r>
              <a:rPr lang="en-US" sz="1000" dirty="0">
                <a:latin typeface="Fira Sans"/>
                <a:ea typeface="Fira Sans"/>
                <a:cs typeface="Fira Sans"/>
                <a:sym typeface="Fira Sans"/>
              </a:rPr>
              <a:t> </a:t>
            </a:r>
            <a:r>
              <a:rPr lang="en-US" sz="1000" dirty="0" err="1">
                <a:latin typeface="Fira Sans"/>
                <a:ea typeface="Fira Sans"/>
                <a:cs typeface="Fira Sans"/>
                <a:sym typeface="Fira Sans"/>
              </a:rPr>
              <a:t>lâm</a:t>
            </a:r>
            <a:r>
              <a:rPr lang="en-US" sz="1000" dirty="0">
                <a:latin typeface="Fira Sans"/>
                <a:ea typeface="Fira Sans"/>
                <a:cs typeface="Fira Sans"/>
                <a:sym typeface="Fira Sans"/>
              </a:rPr>
              <a:t> </a:t>
            </a:r>
            <a:r>
              <a:rPr lang="en-US" sz="1000" dirty="0" err="1">
                <a:latin typeface="Fira Sans"/>
                <a:ea typeface="Fira Sans"/>
                <a:cs typeface="Fira Sans"/>
                <a:sym typeface="Fira Sans"/>
              </a:rPr>
              <a:t>sàng</a:t>
            </a:r>
            <a:r>
              <a:rPr lang="en-US" sz="1000" dirty="0">
                <a:latin typeface="Fira Sans"/>
                <a:ea typeface="Fira Sans"/>
                <a:cs typeface="Fira Sans"/>
                <a:sym typeface="Fira Sans"/>
              </a:rPr>
              <a:t> </a:t>
            </a:r>
            <a:r>
              <a:rPr lang="en-US" sz="1000" dirty="0" err="1">
                <a:latin typeface="Fira Sans"/>
                <a:ea typeface="Fira Sans"/>
                <a:cs typeface="Fira Sans"/>
                <a:sym typeface="Fira Sans"/>
              </a:rPr>
              <a:t>với</a:t>
            </a:r>
            <a:r>
              <a:rPr lang="en-US" sz="1000" dirty="0">
                <a:latin typeface="Fira Sans"/>
                <a:ea typeface="Fira Sans"/>
                <a:cs typeface="Fira Sans"/>
                <a:sym typeface="Fira Sans"/>
              </a:rPr>
              <a:t> </a:t>
            </a:r>
            <a:r>
              <a:rPr lang="en-US" sz="1000" dirty="0" err="1">
                <a:latin typeface="Fira Sans"/>
                <a:ea typeface="Fira Sans"/>
                <a:cs typeface="Fira Sans"/>
                <a:sym typeface="Fira Sans"/>
              </a:rPr>
              <a:t>dữ</a:t>
            </a:r>
            <a:r>
              <a:rPr lang="en-US" sz="1000" dirty="0">
                <a:latin typeface="Fira Sans"/>
                <a:ea typeface="Fira Sans"/>
                <a:cs typeface="Fira Sans"/>
                <a:sym typeface="Fira Sans"/>
              </a:rPr>
              <a:t> </a:t>
            </a:r>
            <a:r>
              <a:rPr lang="en-US" sz="1000" dirty="0" err="1">
                <a:latin typeface="Fira Sans"/>
                <a:ea typeface="Fira Sans"/>
                <a:cs typeface="Fira Sans"/>
                <a:sym typeface="Fira Sans"/>
              </a:rPr>
              <a:t>liệu</a:t>
            </a:r>
            <a:r>
              <a:rPr lang="en-US" sz="1000" dirty="0">
                <a:latin typeface="Fira Sans"/>
                <a:ea typeface="Fira Sans"/>
                <a:cs typeface="Fira Sans"/>
                <a:sym typeface="Fira Sans"/>
              </a:rPr>
              <a:t> </a:t>
            </a:r>
            <a:r>
              <a:rPr lang="en-US" sz="1000" dirty="0" err="1">
                <a:latin typeface="Fira Sans"/>
                <a:ea typeface="Fira Sans"/>
                <a:cs typeface="Fira Sans"/>
                <a:sym typeface="Fira Sans"/>
              </a:rPr>
              <a:t>bổ</a:t>
            </a:r>
            <a:r>
              <a:rPr lang="en-US" sz="1000" dirty="0">
                <a:latin typeface="Fira Sans"/>
                <a:ea typeface="Fira Sans"/>
                <a:cs typeface="Fira Sans"/>
                <a:sym typeface="Fira Sans"/>
              </a:rPr>
              <a:t> sung </a:t>
            </a:r>
            <a:r>
              <a:rPr lang="en-US" sz="1000" dirty="0" err="1">
                <a:latin typeface="Fira Sans"/>
                <a:ea typeface="Fira Sans"/>
                <a:cs typeface="Fira Sans"/>
                <a:sym typeface="Fira Sans"/>
              </a:rPr>
              <a:t>xem</a:t>
            </a:r>
            <a:r>
              <a:rPr lang="en-US" sz="1000" dirty="0">
                <a:latin typeface="Fira Sans"/>
                <a:ea typeface="Fira Sans"/>
                <a:cs typeface="Fira Sans"/>
                <a:sym typeface="Fira Sans"/>
              </a:rPr>
              <a:t> </a:t>
            </a:r>
            <a:r>
              <a:rPr lang="en-US" sz="1000" dirty="0" err="1">
                <a:latin typeface="Fira Sans"/>
                <a:ea typeface="Fira Sans"/>
                <a:cs typeface="Fira Sans"/>
                <a:sym typeface="Fira Sans"/>
              </a:rPr>
              <a:t>có</a:t>
            </a:r>
            <a:r>
              <a:rPr lang="en-US" sz="1000" dirty="0">
                <a:latin typeface="Fira Sans"/>
                <a:ea typeface="Fira Sans"/>
                <a:cs typeface="Fira Sans"/>
                <a:sym typeface="Fira Sans"/>
              </a:rPr>
              <a:t> </a:t>
            </a:r>
            <a:r>
              <a:rPr lang="en-US" sz="1000" dirty="0" err="1">
                <a:latin typeface="Fira Sans"/>
                <a:ea typeface="Fira Sans"/>
                <a:cs typeface="Fira Sans"/>
                <a:sym typeface="Fira Sans"/>
              </a:rPr>
              <a:t>những</a:t>
            </a:r>
            <a:r>
              <a:rPr lang="en-US" sz="1000" dirty="0">
                <a:latin typeface="Fira Sans"/>
                <a:ea typeface="Fira Sans"/>
                <a:cs typeface="Fira Sans"/>
                <a:sym typeface="Fira Sans"/>
              </a:rPr>
              <a:t> </a:t>
            </a:r>
            <a:r>
              <a:rPr lang="en-US" sz="1000" dirty="0" err="1">
                <a:latin typeface="Fira Sans"/>
                <a:ea typeface="Fira Sans"/>
                <a:cs typeface="Fira Sans"/>
                <a:sym typeface="Fira Sans"/>
              </a:rPr>
              <a:t>khác</a:t>
            </a:r>
            <a:r>
              <a:rPr lang="en-US" sz="1000" dirty="0">
                <a:latin typeface="Fira Sans"/>
                <a:ea typeface="Fira Sans"/>
                <a:cs typeface="Fira Sans"/>
                <a:sym typeface="Fira Sans"/>
              </a:rPr>
              <a:t> </a:t>
            </a:r>
            <a:r>
              <a:rPr lang="en-US" sz="1000" dirty="0" err="1">
                <a:latin typeface="Fira Sans"/>
                <a:ea typeface="Fira Sans"/>
                <a:cs typeface="Fira Sans"/>
                <a:sym typeface="Fira Sans"/>
              </a:rPr>
              <a:t>biệt</a:t>
            </a:r>
            <a:r>
              <a:rPr lang="en-US" sz="1000" dirty="0">
                <a:latin typeface="Fira Sans"/>
                <a:ea typeface="Fira Sans"/>
                <a:cs typeface="Fira Sans"/>
                <a:sym typeface="Fira Sans"/>
              </a:rPr>
              <a:t> </a:t>
            </a:r>
            <a:r>
              <a:rPr lang="en-US" sz="1000" dirty="0" err="1">
                <a:latin typeface="Fira Sans"/>
                <a:ea typeface="Fira Sans"/>
                <a:cs typeface="Fira Sans"/>
                <a:sym typeface="Fira Sans"/>
              </a:rPr>
              <a:t>nào</a:t>
            </a:r>
            <a:r>
              <a:rPr lang="en-US" sz="1000" dirty="0">
                <a:latin typeface="Fira Sans"/>
                <a:ea typeface="Fira Sans"/>
                <a:cs typeface="Fira Sans"/>
                <a:sym typeface="Fira Sans"/>
              </a:rPr>
              <a:t>.</a:t>
            </a:r>
            <a:endParaRPr sz="1000" dirty="0">
              <a:latin typeface="Fira Sans"/>
              <a:ea typeface="Fira Sans"/>
              <a:cs typeface="Fira Sans"/>
              <a:sym typeface="Fira Sans"/>
            </a:endParaRPr>
          </a:p>
        </p:txBody>
      </p:sp>
      <p:sp>
        <p:nvSpPr>
          <p:cNvPr id="1618" name="Google Shape;1618;p19"/>
          <p:cNvSpPr txBox="1"/>
          <p:nvPr/>
        </p:nvSpPr>
        <p:spPr>
          <a:xfrm>
            <a:off x="533400" y="2473062"/>
            <a:ext cx="2033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rgbClr val="30475E"/>
                </a:solidFill>
                <a:latin typeface="Fira Sans Medium"/>
                <a:ea typeface="Fira Sans Medium"/>
                <a:cs typeface="Fira Sans Medium"/>
                <a:sym typeface="Fira Sans Medium"/>
              </a:rPr>
              <a:t>Protein Data</a:t>
            </a:r>
          </a:p>
        </p:txBody>
      </p:sp>
      <p:sp>
        <p:nvSpPr>
          <p:cNvPr id="1619" name="Google Shape;1619;p19"/>
          <p:cNvSpPr txBox="1"/>
          <p:nvPr/>
        </p:nvSpPr>
        <p:spPr>
          <a:xfrm>
            <a:off x="533400" y="2689412"/>
            <a:ext cx="2033100" cy="8025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err="1">
                <a:latin typeface="Fira Sans"/>
                <a:ea typeface="Fira Sans"/>
                <a:cs typeface="Fira Sans"/>
                <a:sym typeface="Fira Sans"/>
              </a:rPr>
              <a:t>Sử</a:t>
            </a:r>
            <a:r>
              <a:rPr lang="en-US" sz="1000" dirty="0">
                <a:latin typeface="Fira Sans"/>
                <a:ea typeface="Fira Sans"/>
                <a:cs typeface="Fira Sans"/>
                <a:sym typeface="Fira Sans"/>
              </a:rPr>
              <a:t> </a:t>
            </a:r>
            <a:r>
              <a:rPr lang="vi-VN" sz="1000" dirty="0">
                <a:latin typeface="Fira Sans"/>
                <a:ea typeface="Fira Sans"/>
                <a:cs typeface="Fira Sans"/>
                <a:sym typeface="Fira Sans"/>
              </a:rPr>
              <a:t>dụng thang logarit do các giá trị lớn và khả năng biến thiên liên quan đến tần số biểu thức.</a:t>
            </a:r>
            <a:endParaRPr sz="1000" dirty="0">
              <a:latin typeface="Fira Sans"/>
              <a:ea typeface="Fira Sans"/>
              <a:cs typeface="Fira Sans"/>
              <a:sym typeface="Fira Sans"/>
            </a:endParaRPr>
          </a:p>
        </p:txBody>
      </p:sp>
      <p:sp>
        <p:nvSpPr>
          <p:cNvPr id="1620" name="Google Shape;1620;p19"/>
          <p:cNvSpPr txBox="1"/>
          <p:nvPr/>
        </p:nvSpPr>
        <p:spPr>
          <a:xfrm>
            <a:off x="533409" y="3621599"/>
            <a:ext cx="20331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500" dirty="0">
                <a:solidFill>
                  <a:srgbClr val="C4C4C4"/>
                </a:solidFill>
                <a:latin typeface="Fira Sans Medium"/>
                <a:ea typeface="Fira Sans Medium"/>
                <a:cs typeface="Fira Sans Medium"/>
                <a:sym typeface="Fira Sans Medium"/>
              </a:rPr>
              <a:t>Peptide Data</a:t>
            </a:r>
          </a:p>
        </p:txBody>
      </p:sp>
      <p:sp>
        <p:nvSpPr>
          <p:cNvPr id="1621" name="Google Shape;1621;p19"/>
          <p:cNvSpPr txBox="1"/>
          <p:nvPr/>
        </p:nvSpPr>
        <p:spPr>
          <a:xfrm>
            <a:off x="533409" y="3837950"/>
            <a:ext cx="20331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Fira Sans"/>
              <a:ea typeface="Fira Sans"/>
              <a:cs typeface="Fira Sans"/>
              <a:sym typeface="Fira Sans"/>
            </a:endParaRPr>
          </a:p>
        </p:txBody>
      </p:sp>
      <p:sp>
        <p:nvSpPr>
          <p:cNvPr id="1622" name="Google Shape;1622;p19"/>
          <p:cNvSpPr txBox="1"/>
          <p:nvPr/>
        </p:nvSpPr>
        <p:spPr>
          <a:xfrm>
            <a:off x="717400" y="411475"/>
            <a:ext cx="7723500" cy="481200"/>
          </a:xfrm>
          <a:prstGeom prst="rect">
            <a:avLst/>
          </a:prstGeom>
          <a:noFill/>
          <a:ln>
            <a:noFill/>
          </a:ln>
        </p:spPr>
        <p:txBody>
          <a:bodyPr spcFirstLastPara="1" wrap="square" lIns="91425" tIns="91425" rIns="91425" bIns="91425" anchor="ctr" anchorCtr="0">
            <a:noAutofit/>
          </a:bodyPr>
          <a:lstStyle/>
          <a:p>
            <a:pPr algn="ctr"/>
            <a:r>
              <a:rPr lang="en-US" sz="2800" dirty="0">
                <a:latin typeface="Fira Sans Medium"/>
                <a:ea typeface="Fira Sans Medium"/>
                <a:cs typeface="Fira Sans Medium"/>
                <a:sym typeface="Fira Sans Medium"/>
              </a:rPr>
              <a:t>Visualizing the data</a:t>
            </a:r>
          </a:p>
        </p:txBody>
      </p:sp>
      <p:sp>
        <p:nvSpPr>
          <p:cNvPr id="1623" name="Google Shape;1623;p19"/>
          <p:cNvSpPr txBox="1"/>
          <p:nvPr/>
        </p:nvSpPr>
        <p:spPr>
          <a:xfrm>
            <a:off x="6577498" y="1324625"/>
            <a:ext cx="20331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dirty="0">
                <a:solidFill>
                  <a:srgbClr val="222831"/>
                </a:solidFill>
                <a:latin typeface="Fira Sans Medium"/>
                <a:ea typeface="Fira Sans Medium"/>
                <a:cs typeface="Fira Sans Medium"/>
                <a:sym typeface="Fira Sans Medium"/>
              </a:rPr>
              <a:t>Visit Month vs UPDRS</a:t>
            </a:r>
          </a:p>
        </p:txBody>
      </p:sp>
      <p:sp>
        <p:nvSpPr>
          <p:cNvPr id="1624" name="Google Shape;1624;p19"/>
          <p:cNvSpPr txBox="1"/>
          <p:nvPr/>
        </p:nvSpPr>
        <p:spPr>
          <a:xfrm>
            <a:off x="6577498" y="1540876"/>
            <a:ext cx="2033100" cy="53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latin typeface="Fira Sans"/>
                <a:ea typeface="Fira Sans"/>
                <a:cs typeface="Fira Sans"/>
                <a:sym typeface="Fira Sans"/>
              </a:rPr>
              <a:t>Visit month </a:t>
            </a:r>
            <a:r>
              <a:rPr lang="vi-VN" sz="1000" dirty="0">
                <a:latin typeface="Fira Sans"/>
                <a:ea typeface="Fira Sans"/>
                <a:cs typeface="Fira Sans"/>
                <a:sym typeface="Fira Sans"/>
              </a:rPr>
              <a:t>có tác động đến tất cả các bộ dữ liệu khác nhau</a:t>
            </a:r>
            <a:r>
              <a:rPr lang="en-US" sz="1000" dirty="0">
                <a:latin typeface="Fira Sans"/>
                <a:ea typeface="Fira Sans"/>
                <a:cs typeface="Fira Sans"/>
                <a:sym typeface="Fira Sans"/>
              </a:rPr>
              <a:t>?</a:t>
            </a:r>
            <a:endParaRPr sz="1000" dirty="0">
              <a:latin typeface="Fira Sans"/>
              <a:ea typeface="Fira Sans"/>
              <a:cs typeface="Fira Sans"/>
              <a:sym typeface="Fira Sans"/>
            </a:endParaRPr>
          </a:p>
        </p:txBody>
      </p:sp>
      <p:sp>
        <p:nvSpPr>
          <p:cNvPr id="1625" name="Google Shape;1625;p19"/>
          <p:cNvSpPr txBox="1"/>
          <p:nvPr/>
        </p:nvSpPr>
        <p:spPr>
          <a:xfrm>
            <a:off x="6351914" y="3067316"/>
            <a:ext cx="2282961"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500" dirty="0">
                <a:solidFill>
                  <a:srgbClr val="C4C4C4"/>
                </a:solidFill>
                <a:latin typeface="Fira Sans Medium"/>
                <a:ea typeface="Fira Sans Medium"/>
                <a:cs typeface="Fira Sans Medium"/>
                <a:sym typeface="Fira Sans Medium"/>
              </a:rPr>
              <a:t>Visit Month vs Protein Data</a:t>
            </a:r>
          </a:p>
        </p:txBody>
      </p:sp>
      <p:sp>
        <p:nvSpPr>
          <p:cNvPr id="1629" name="Google Shape;1629;p19"/>
          <p:cNvSpPr txBox="1"/>
          <p:nvPr/>
        </p:nvSpPr>
        <p:spPr>
          <a:xfrm>
            <a:off x="3204950" y="3533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01</a:t>
            </a:r>
            <a:endParaRPr sz="2100">
              <a:solidFill>
                <a:srgbClr val="FFFFFF"/>
              </a:solidFill>
              <a:latin typeface="Fira Sans"/>
              <a:ea typeface="Fira Sans"/>
              <a:cs typeface="Fira Sans"/>
              <a:sym typeface="Fira Sans"/>
            </a:endParaRPr>
          </a:p>
        </p:txBody>
      </p:sp>
      <p:sp>
        <p:nvSpPr>
          <p:cNvPr id="1630" name="Google Shape;1630;p19"/>
          <p:cNvSpPr txBox="1"/>
          <p:nvPr/>
        </p:nvSpPr>
        <p:spPr>
          <a:xfrm>
            <a:off x="2947000" y="2419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02</a:t>
            </a:r>
            <a:endParaRPr sz="2100">
              <a:solidFill>
                <a:srgbClr val="FFFFFF"/>
              </a:solidFill>
              <a:latin typeface="Fira Sans"/>
              <a:ea typeface="Fira Sans"/>
              <a:cs typeface="Fira Sans"/>
              <a:sym typeface="Fira Sans"/>
            </a:endParaRPr>
          </a:p>
        </p:txBody>
      </p:sp>
      <p:sp>
        <p:nvSpPr>
          <p:cNvPr id="1631" name="Google Shape;1631;p19"/>
          <p:cNvSpPr txBox="1"/>
          <p:nvPr/>
        </p:nvSpPr>
        <p:spPr>
          <a:xfrm>
            <a:off x="3707850" y="1540875"/>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03</a:t>
            </a:r>
            <a:endParaRPr sz="2100">
              <a:solidFill>
                <a:srgbClr val="FFFFFF"/>
              </a:solidFill>
              <a:latin typeface="Fira Sans"/>
              <a:ea typeface="Fira Sans"/>
              <a:cs typeface="Fira Sans"/>
              <a:sym typeface="Fira Sans"/>
            </a:endParaRPr>
          </a:p>
        </p:txBody>
      </p:sp>
      <p:sp>
        <p:nvSpPr>
          <p:cNvPr id="1632" name="Google Shape;1632;p19"/>
          <p:cNvSpPr txBox="1"/>
          <p:nvPr/>
        </p:nvSpPr>
        <p:spPr>
          <a:xfrm>
            <a:off x="4879050" y="1540875"/>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04</a:t>
            </a:r>
            <a:endParaRPr sz="2100">
              <a:solidFill>
                <a:srgbClr val="FFFFFF"/>
              </a:solidFill>
              <a:latin typeface="Fira Sans"/>
              <a:ea typeface="Fira Sans"/>
              <a:cs typeface="Fira Sans"/>
              <a:sym typeface="Fira Sans"/>
            </a:endParaRPr>
          </a:p>
        </p:txBody>
      </p:sp>
      <p:sp>
        <p:nvSpPr>
          <p:cNvPr id="1633" name="Google Shape;1633;p19"/>
          <p:cNvSpPr txBox="1"/>
          <p:nvPr/>
        </p:nvSpPr>
        <p:spPr>
          <a:xfrm>
            <a:off x="5660550" y="2419400"/>
            <a:ext cx="558900" cy="47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FFFFFF"/>
                </a:solidFill>
                <a:latin typeface="Fira Sans"/>
                <a:ea typeface="Fira Sans"/>
                <a:cs typeface="Fira Sans"/>
                <a:sym typeface="Fira Sans"/>
              </a:rPr>
              <a:t>05</a:t>
            </a:r>
            <a:endParaRPr sz="2100">
              <a:solidFill>
                <a:srgbClr val="FFFFFF"/>
              </a:solidFill>
              <a:latin typeface="Fira Sans"/>
              <a:ea typeface="Fira Sans"/>
              <a:cs typeface="Fira Sans"/>
              <a:sym typeface="Fira Sans"/>
            </a:endParaRPr>
          </a:p>
        </p:txBody>
      </p:sp>
    </p:spTree>
    <p:extLst>
      <p:ext uri="{BB962C8B-B14F-4D97-AF65-F5344CB8AC3E}">
        <p14:creationId xmlns:p14="http://schemas.microsoft.com/office/powerpoint/2010/main" val="92267329"/>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1163</TotalTime>
  <Words>2928</Words>
  <Application>Microsoft Office PowerPoint</Application>
  <PresentationFormat>On-screen Show (16:9)</PresentationFormat>
  <Paragraphs>295</Paragraphs>
  <Slides>49</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Fira Sans</vt:lpstr>
      <vt:lpstr>Wingdings</vt:lpstr>
      <vt:lpstr>Fira Sans Extra Condensed Medium</vt:lpstr>
      <vt:lpstr>Fira Sans SemiBold</vt:lpstr>
      <vt:lpstr>Fira Sans Medium</vt:lpstr>
      <vt:lpstr>Technology Infographics by Slidesgo</vt:lpstr>
      <vt:lpstr>PowerPoint Presentation</vt:lpstr>
      <vt:lpstr>PowerPoint Presentation</vt:lpstr>
      <vt:lpstr>PowerPoint Presentation</vt:lpstr>
      <vt:lpstr>PowerPoint Presentation</vt:lpstr>
      <vt:lpstr>Unique</vt:lpstr>
      <vt:lpstr>Unique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Neuron Network Fine Tune</vt:lpstr>
      <vt:lpstr>Evaluation fine tune</vt:lpstr>
      <vt:lpstr>Evaluation fine tune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Ngoc Thien</dc:creator>
  <cp:lastModifiedBy>Nguyen Ngoc Thien</cp:lastModifiedBy>
  <cp:revision>19</cp:revision>
  <dcterms:modified xsi:type="dcterms:W3CDTF">2023-05-20T13:14:54Z</dcterms:modified>
</cp:coreProperties>
</file>